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8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D4AEF-87D1-4696-819D-9BCB3EB086F0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4B8EC-F238-41AB-BB57-55DC356B7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9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2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93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8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lfd.uci.edu/~gohlke/pythonlibs/#nump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linear-programming-in-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슬라이드 번호 개체 틀 61"/>
          <p:cNvSpPr txBox="1">
            <a:spLocks/>
          </p:cNvSpPr>
          <p:nvPr/>
        </p:nvSpPr>
        <p:spPr>
          <a:xfrm>
            <a:off x="3378397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BEDD84E-25D4-4983-8AA1-2863C96F08D9}" type="slidenum">
              <a:rPr lang="ko-KR" altLang="en-US" sz="1400" smtClean="0">
                <a:latin typeface="+mn-ea"/>
              </a:rPr>
              <a:pPr algn="ctr"/>
              <a:t>1</a:t>
            </a:fld>
            <a:endParaRPr lang="ko-KR" altLang="en-US" sz="1400" dirty="0">
              <a:latin typeface="+mn-ea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 txBox="1">
            <a:spLocks/>
          </p:cNvSpPr>
          <p:nvPr/>
        </p:nvSpPr>
        <p:spPr>
          <a:xfrm>
            <a:off x="179512" y="91604"/>
            <a:ext cx="4824536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Python &amp; package install</a:t>
            </a:r>
            <a:endParaRPr lang="ko-KR" altLang="en-US" sz="2800" b="1" dirty="0"/>
          </a:p>
        </p:txBody>
      </p:sp>
      <p:cxnSp>
        <p:nvCxnSpPr>
          <p:cNvPr id="198" name="직선 연결선 197"/>
          <p:cNvCxnSpPr/>
          <p:nvPr/>
        </p:nvCxnSpPr>
        <p:spPr>
          <a:xfrm>
            <a:off x="383931" y="764704"/>
            <a:ext cx="8760069" cy="0"/>
          </a:xfrm>
          <a:prstGeom prst="line">
            <a:avLst/>
          </a:prstGeom>
          <a:ln w="38100">
            <a:gradFill flip="none" rotWithShape="1">
              <a:gsLst>
                <a:gs pos="17000">
                  <a:srgbClr val="C00000"/>
                </a:gs>
                <a:gs pos="49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3931" y="1052736"/>
            <a:ext cx="8364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+mj-lt"/>
              <a:buAutoNum type="arabicPeriod"/>
            </a:pPr>
            <a:r>
              <a:rPr lang="en-US" altLang="ko-KR" dirty="0"/>
              <a:t>python </a:t>
            </a:r>
            <a:r>
              <a:rPr lang="en-US" altLang="ko-KR" dirty="0" smtClean="0"/>
              <a:t>3.X </a:t>
            </a:r>
            <a:r>
              <a:rPr lang="ko-KR" altLang="en-US" dirty="0"/>
              <a:t>버전 설치 </a:t>
            </a:r>
            <a:r>
              <a:rPr lang="en-US" altLang="ko-KR" dirty="0"/>
              <a:t>(</a:t>
            </a:r>
            <a:r>
              <a:rPr lang="en-US" altLang="ko-KR" u="sng" dirty="0">
                <a:hlinkClick r:id="rId3"/>
              </a:rPr>
              <a:t>https://www.python.org/downloads/</a:t>
            </a:r>
            <a:r>
              <a:rPr lang="ko-KR" altLang="en-US" dirty="0"/>
              <a:t> </a:t>
            </a:r>
            <a:r>
              <a:rPr lang="en-US" altLang="ko-KR" dirty="0" smtClean="0"/>
              <a:t>)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altLang="ko-KR" dirty="0" err="1" smtClean="0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cvxopt</a:t>
            </a:r>
            <a:r>
              <a:rPr lang="en-US" altLang="ko-KR" dirty="0"/>
              <a:t> </a:t>
            </a:r>
            <a:r>
              <a:rPr lang="ko-KR" altLang="en-US" dirty="0" smtClean="0"/>
              <a:t>설치   </a:t>
            </a:r>
            <a:r>
              <a:rPr lang="en-US" altLang="ko-KR" dirty="0" smtClean="0"/>
              <a:t>(</a:t>
            </a:r>
            <a:r>
              <a:rPr lang="en-US" altLang="ko-KR" u="sng" dirty="0" smtClean="0">
                <a:hlinkClick r:id="rId4"/>
              </a:rPr>
              <a:t>http</a:t>
            </a:r>
            <a:r>
              <a:rPr lang="en-US" altLang="ko-KR" u="sng" dirty="0">
                <a:hlinkClick r:id="rId4"/>
              </a:rPr>
              <a:t>://www.lfd.uci.edu/~gohlke/pythonlibs/#</a:t>
            </a:r>
            <a:r>
              <a:rPr lang="en-US" altLang="ko-KR" u="sng" dirty="0" smtClean="0">
                <a:hlinkClick r:id="rId4"/>
              </a:rPr>
              <a:t>numpy</a:t>
            </a:r>
            <a:r>
              <a:rPr lang="en-US" altLang="ko-KR" u="sng" dirty="0" smtClean="0"/>
              <a:t>)</a:t>
            </a:r>
          </a:p>
          <a:p>
            <a:pPr lvl="0" fontAlgn="base"/>
            <a:r>
              <a:rPr lang="en-US" altLang="ko-KR" dirty="0" smtClean="0"/>
              <a:t>&lt;64bit&gt;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numpy‑1.9.3+mkl‑cp34‑none‑win_amd64.whl</a:t>
            </a:r>
          </a:p>
          <a:p>
            <a:pPr fontAlgn="base"/>
            <a:r>
              <a:rPr lang="en-US" altLang="ko-KR" dirty="0" smtClean="0"/>
              <a:t>    </a:t>
            </a:r>
            <a:r>
              <a:rPr lang="en-US" altLang="ko-KR" dirty="0"/>
              <a:t>cvxopt‑1.1.7‑cp34‑none‑win_amd64.whl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3. C</a:t>
            </a:r>
            <a:r>
              <a:rPr lang="en-US" altLang="ko-KR" dirty="0"/>
              <a:t>:\Python34\Scripts </a:t>
            </a:r>
            <a:r>
              <a:rPr lang="ko-KR" altLang="en-US" dirty="0"/>
              <a:t>폴더로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4. Pip install package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6589360" descr="EMB00001a883d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26266" r="8003"/>
          <a:stretch>
            <a:fillRect/>
          </a:stretch>
        </p:blipFill>
        <p:spPr bwMode="auto">
          <a:xfrm>
            <a:off x="755576" y="4192055"/>
            <a:ext cx="6829983" cy="218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슬라이드 번호 개체 틀 61"/>
          <p:cNvSpPr txBox="1">
            <a:spLocks/>
          </p:cNvSpPr>
          <p:nvPr/>
        </p:nvSpPr>
        <p:spPr>
          <a:xfrm>
            <a:off x="3378397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BEDD84E-25D4-4983-8AA1-2863C96F08D9}" type="slidenum">
              <a:rPr lang="ko-KR" altLang="en-US" sz="1400" smtClean="0">
                <a:latin typeface="+mn-ea"/>
              </a:rPr>
              <a:pPr algn="ctr"/>
              <a:t>2</a:t>
            </a:fld>
            <a:endParaRPr lang="ko-KR" altLang="en-US" sz="1400" dirty="0">
              <a:latin typeface="+mn-ea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 txBox="1">
            <a:spLocks/>
          </p:cNvSpPr>
          <p:nvPr/>
        </p:nvSpPr>
        <p:spPr>
          <a:xfrm>
            <a:off x="179511" y="91604"/>
            <a:ext cx="4386685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Linear program  exam</a:t>
            </a:r>
            <a:endParaRPr lang="ko-KR" altLang="en-US" sz="2800" b="1" dirty="0"/>
          </a:p>
        </p:txBody>
      </p:sp>
      <p:cxnSp>
        <p:nvCxnSpPr>
          <p:cNvPr id="198" name="직선 연결선 197"/>
          <p:cNvCxnSpPr/>
          <p:nvPr/>
        </p:nvCxnSpPr>
        <p:spPr>
          <a:xfrm>
            <a:off x="383931" y="764704"/>
            <a:ext cx="8760069" cy="0"/>
          </a:xfrm>
          <a:prstGeom prst="line">
            <a:avLst/>
          </a:prstGeom>
          <a:ln w="38100">
            <a:gradFill flip="none" rotWithShape="1">
              <a:gsLst>
                <a:gs pos="17000">
                  <a:srgbClr val="C00000"/>
                </a:gs>
                <a:gs pos="49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0" y="850068"/>
            <a:ext cx="67341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004048" y="1844824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4" name="_x187695520" descr="DRW00001a883d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98077"/>
            <a:ext cx="996950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슬라이드 번호 개체 틀 61"/>
          <p:cNvSpPr txBox="1">
            <a:spLocks/>
          </p:cNvSpPr>
          <p:nvPr/>
        </p:nvSpPr>
        <p:spPr>
          <a:xfrm>
            <a:off x="3378397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BEDD84E-25D4-4983-8AA1-2863C96F08D9}" type="slidenum">
              <a:rPr lang="ko-KR" altLang="en-US" sz="1400" smtClean="0">
                <a:latin typeface="+mn-ea"/>
              </a:rPr>
              <a:pPr algn="ctr"/>
              <a:t>3</a:t>
            </a:fld>
            <a:endParaRPr lang="ko-KR" altLang="en-US" sz="1400" dirty="0">
              <a:latin typeface="+mn-ea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 txBox="1">
            <a:spLocks/>
          </p:cNvSpPr>
          <p:nvPr/>
        </p:nvSpPr>
        <p:spPr>
          <a:xfrm>
            <a:off x="179512" y="91604"/>
            <a:ext cx="4824536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 smtClean="0"/>
              <a:t>R &amp; package install</a:t>
            </a:r>
            <a:endParaRPr lang="ko-KR" altLang="en-US" sz="2800" b="1" dirty="0"/>
          </a:p>
        </p:txBody>
      </p:sp>
      <p:cxnSp>
        <p:nvCxnSpPr>
          <p:cNvPr id="198" name="직선 연결선 197"/>
          <p:cNvCxnSpPr/>
          <p:nvPr/>
        </p:nvCxnSpPr>
        <p:spPr>
          <a:xfrm>
            <a:off x="383931" y="764704"/>
            <a:ext cx="8760069" cy="0"/>
          </a:xfrm>
          <a:prstGeom prst="line">
            <a:avLst/>
          </a:prstGeom>
          <a:ln w="38100">
            <a:gradFill flip="none" rotWithShape="1">
              <a:gsLst>
                <a:gs pos="17000">
                  <a:srgbClr val="C00000"/>
                </a:gs>
                <a:gs pos="49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3931" y="1052736"/>
            <a:ext cx="836453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/>
              <a:t># </a:t>
            </a:r>
            <a:r>
              <a:rPr lang="en-US" altLang="ko-KR" sz="1400" dirty="0">
                <a:hlinkClick r:id="rId3"/>
              </a:rPr>
              <a:t>https://www.r-bloggers.com/linear-programming-in-r</a:t>
            </a:r>
            <a:r>
              <a:rPr lang="en-US" altLang="ko-KR" sz="1400" dirty="0" smtClean="0">
                <a:hlinkClick r:id="rId3"/>
              </a:rPr>
              <a:t>/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참고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#-------------------------------------------------------------------------------</a:t>
            </a:r>
          </a:p>
          <a:p>
            <a:pPr fontAlgn="base"/>
            <a:r>
              <a:rPr lang="en-US" altLang="ko-KR" sz="1400" dirty="0"/>
              <a:t># Let's try to solve the problem again using </a:t>
            </a:r>
            <a:r>
              <a:rPr lang="en-US" altLang="ko-KR" sz="1400" dirty="0" err="1"/>
              <a:t>lpSolveAPI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# Use </a:t>
            </a:r>
            <a:r>
              <a:rPr lang="en-US" altLang="ko-KR" sz="1400" dirty="0" err="1"/>
              <a:t>lpSolveAPI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require(</a:t>
            </a:r>
            <a:r>
              <a:rPr lang="en-US" altLang="ko-KR" sz="1400" dirty="0" err="1"/>
              <a:t>lpSolveAPI</a:t>
            </a:r>
            <a:r>
              <a:rPr lang="en-US" altLang="ko-KR" sz="1400" dirty="0"/>
              <a:t>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# Set 4 constraints and 3 decision variables</a:t>
            </a:r>
          </a:p>
          <a:p>
            <a:pPr fontAlgn="base"/>
            <a:r>
              <a:rPr lang="en-US" altLang="ko-KR" sz="1400" dirty="0" err="1"/>
              <a:t>lprec</a:t>
            </a:r>
            <a:r>
              <a:rPr lang="en-US" altLang="ko-KR" sz="1400" dirty="0"/>
              <a:t> &lt;- </a:t>
            </a:r>
            <a:r>
              <a:rPr lang="en-US" altLang="ko-KR" sz="1400" dirty="0" err="1"/>
              <a:t>make.lp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nrow</a:t>
            </a:r>
            <a:r>
              <a:rPr lang="en-US" altLang="ko-KR" sz="1400" dirty="0"/>
              <a:t> = 4, </a:t>
            </a:r>
            <a:r>
              <a:rPr lang="en-US" altLang="ko-KR" sz="1400" dirty="0" err="1"/>
              <a:t>ncol</a:t>
            </a:r>
            <a:r>
              <a:rPr lang="en-US" altLang="ko-KR" sz="1400" dirty="0"/>
              <a:t> = 3)</a:t>
            </a:r>
          </a:p>
          <a:p>
            <a:pPr fontAlgn="base"/>
            <a:r>
              <a:rPr lang="en-US" altLang="ko-KR" sz="1400" dirty="0"/>
              <a:t># Set the type of problem we are trying to solve</a:t>
            </a:r>
          </a:p>
          <a:p>
            <a:pPr fontAlgn="base"/>
            <a:r>
              <a:rPr lang="en-US" altLang="ko-KR" sz="1400" dirty="0" err="1"/>
              <a:t>lp.control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lprec</a:t>
            </a:r>
            <a:r>
              <a:rPr lang="en-US" altLang="ko-KR" sz="1400" dirty="0"/>
              <a:t>, sense="min")</a:t>
            </a:r>
          </a:p>
          <a:p>
            <a:pPr fontAlgn="base"/>
            <a:r>
              <a:rPr lang="en-US" altLang="ko-KR" sz="1400" dirty="0"/>
              <a:t># Set type of decision variables</a:t>
            </a:r>
          </a:p>
          <a:p>
            <a:pPr fontAlgn="base"/>
            <a:r>
              <a:rPr lang="en-US" altLang="ko-KR" sz="1400" dirty="0" err="1"/>
              <a:t>set.type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lprec</a:t>
            </a:r>
            <a:r>
              <a:rPr lang="en-US" altLang="ko-KR" sz="1400" dirty="0"/>
              <a:t>, 1:3, type=c("integer"))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# Set objective function coefficients vector C</a:t>
            </a:r>
          </a:p>
          <a:p>
            <a:pPr fontAlgn="base"/>
            <a:r>
              <a:rPr lang="en-US" altLang="ko-KR" sz="1400" dirty="0" err="1"/>
              <a:t>set.objfn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lprec</a:t>
            </a:r>
            <a:r>
              <a:rPr lang="en-US" altLang="ko-KR" sz="1400" dirty="0"/>
              <a:t>, C)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# Add constraints</a:t>
            </a:r>
          </a:p>
          <a:p>
            <a:pPr fontAlgn="base"/>
            <a:r>
              <a:rPr lang="en-US" altLang="ko-KR" sz="1400" dirty="0" err="1"/>
              <a:t>add.constraint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lprec</a:t>
            </a:r>
            <a:r>
              <a:rPr lang="en-US" altLang="ko-KR" sz="1400" dirty="0"/>
              <a:t>, A[1, ], "&lt;=", B[1])</a:t>
            </a:r>
          </a:p>
          <a:p>
            <a:pPr fontAlgn="base"/>
            <a:r>
              <a:rPr lang="en-US" altLang="ko-KR" sz="1400" dirty="0" err="1"/>
              <a:t>add.constraint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lprec</a:t>
            </a:r>
            <a:r>
              <a:rPr lang="en-US" altLang="ko-KR" sz="1400" dirty="0"/>
              <a:t>, A[2, ], "&lt;=", B[2])</a:t>
            </a:r>
          </a:p>
          <a:p>
            <a:pPr fontAlgn="base"/>
            <a:r>
              <a:rPr lang="en-US" altLang="ko-KR" sz="1400" dirty="0" err="1"/>
              <a:t>add.constraint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lprec</a:t>
            </a:r>
            <a:r>
              <a:rPr lang="en-US" altLang="ko-KR" sz="1400" dirty="0"/>
              <a:t>, A[3, ], "&lt;=", B[3])</a:t>
            </a:r>
          </a:p>
          <a:p>
            <a:pPr fontAlgn="base"/>
            <a:r>
              <a:rPr lang="en-US" altLang="ko-KR" sz="1400" dirty="0" err="1"/>
              <a:t>add.constraint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lprec</a:t>
            </a:r>
            <a:r>
              <a:rPr lang="en-US" altLang="ko-KR" sz="1400" dirty="0"/>
              <a:t>, A[4, ], "&gt;=", B[4])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# Display the </a:t>
            </a:r>
            <a:r>
              <a:rPr lang="en-US" altLang="ko-KR" sz="1400" dirty="0" err="1"/>
              <a:t>LPsolve</a:t>
            </a:r>
            <a:r>
              <a:rPr lang="en-US" altLang="ko-KR" sz="1400" dirty="0"/>
              <a:t> matrix</a:t>
            </a:r>
          </a:p>
          <a:p>
            <a:pPr fontAlgn="base"/>
            <a:r>
              <a:rPr lang="en-US" altLang="ko-KR" sz="1400" dirty="0" err="1" smtClean="0"/>
              <a:t>lprec</a:t>
            </a:r>
            <a:endParaRPr lang="en-US" altLang="ko-KR" sz="1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슬라이드 번호 개체 틀 61"/>
          <p:cNvSpPr txBox="1">
            <a:spLocks/>
          </p:cNvSpPr>
          <p:nvPr/>
        </p:nvSpPr>
        <p:spPr>
          <a:xfrm>
            <a:off x="3378397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BEDD84E-25D4-4983-8AA1-2863C96F08D9}" type="slidenum">
              <a:rPr lang="ko-KR" altLang="en-US" sz="1400" smtClean="0">
                <a:latin typeface="+mn-ea"/>
              </a:rPr>
              <a:pPr algn="ctr"/>
              <a:t>4</a:t>
            </a:fld>
            <a:endParaRPr lang="ko-KR" altLang="en-US" sz="1400" dirty="0">
              <a:latin typeface="+mn-ea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 txBox="1">
            <a:spLocks/>
          </p:cNvSpPr>
          <p:nvPr/>
        </p:nvSpPr>
        <p:spPr>
          <a:xfrm>
            <a:off x="179512" y="91604"/>
            <a:ext cx="4824536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 smtClean="0"/>
              <a:t>R &amp; package install</a:t>
            </a:r>
            <a:endParaRPr lang="ko-KR" altLang="en-US" sz="2800" b="1" dirty="0"/>
          </a:p>
        </p:txBody>
      </p:sp>
      <p:cxnSp>
        <p:nvCxnSpPr>
          <p:cNvPr id="198" name="직선 연결선 197"/>
          <p:cNvCxnSpPr/>
          <p:nvPr/>
        </p:nvCxnSpPr>
        <p:spPr>
          <a:xfrm>
            <a:off x="383931" y="764704"/>
            <a:ext cx="8760069" cy="0"/>
          </a:xfrm>
          <a:prstGeom prst="line">
            <a:avLst/>
          </a:prstGeom>
          <a:ln w="38100">
            <a:gradFill flip="none" rotWithShape="1">
              <a:gsLst>
                <a:gs pos="17000">
                  <a:srgbClr val="C00000"/>
                </a:gs>
                <a:gs pos="49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3931" y="1052736"/>
            <a:ext cx="836453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# Solve problem</a:t>
            </a:r>
          </a:p>
          <a:p>
            <a:pPr fontAlgn="base"/>
            <a:r>
              <a:rPr lang="en-US" altLang="ko-KR" sz="1400" dirty="0"/>
              <a:t>solve(</a:t>
            </a:r>
            <a:r>
              <a:rPr lang="en-US" altLang="ko-KR" sz="1400" dirty="0" err="1"/>
              <a:t>lprec</a:t>
            </a:r>
            <a:r>
              <a:rPr lang="en-US" altLang="ko-KR" sz="1400" dirty="0"/>
              <a:t>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# Get the decision variables values</a:t>
            </a:r>
          </a:p>
          <a:p>
            <a:pPr fontAlgn="base"/>
            <a:r>
              <a:rPr lang="en-US" altLang="ko-KR" sz="1400" dirty="0" err="1"/>
              <a:t>get.variables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lprec</a:t>
            </a:r>
            <a:r>
              <a:rPr lang="en-US" altLang="ko-KR" sz="1400" dirty="0"/>
              <a:t>)</a:t>
            </a:r>
          </a:p>
          <a:p>
            <a:pPr fontAlgn="base"/>
            <a:r>
              <a:rPr lang="en-US" altLang="ko-KR" sz="1400" dirty="0"/>
              <a:t># Get the value of the objective function</a:t>
            </a:r>
          </a:p>
          <a:p>
            <a:pPr fontAlgn="base"/>
            <a:r>
              <a:rPr lang="en-US" altLang="ko-KR" sz="1400" dirty="0" err="1"/>
              <a:t>get.objective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lprec</a:t>
            </a:r>
            <a:r>
              <a:rPr lang="en-US" altLang="ko-KR" sz="1400" dirty="0"/>
              <a:t>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# Note that the default boundaries on the decision variable are c(0, 0, 0) and c(</a:t>
            </a:r>
            <a:r>
              <a:rPr lang="en-US" altLang="ko-KR" sz="1400" dirty="0" err="1"/>
              <a:t>Inf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Inf</a:t>
            </a:r>
            <a:r>
              <a:rPr lang="en-US" altLang="ko-KR" sz="1400" dirty="0"/>
              <a:t>)</a:t>
            </a:r>
          </a:p>
          <a:p>
            <a:pPr fontAlgn="base"/>
            <a:r>
              <a:rPr lang="en-US" altLang="ko-KR" sz="1400" dirty="0" err="1"/>
              <a:t>get.bounds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lprec</a:t>
            </a:r>
            <a:r>
              <a:rPr lang="en-US" altLang="ko-KR" sz="1400" dirty="0"/>
              <a:t>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# Boundaries can be set with following function</a:t>
            </a:r>
          </a:p>
          <a:p>
            <a:pPr fontAlgn="base"/>
            <a:r>
              <a:rPr lang="en-US" altLang="ko-KR" sz="1400" dirty="0"/>
              <a:t>#</a:t>
            </a:r>
            <a:r>
              <a:rPr lang="en-US" altLang="ko-KR" sz="1400" dirty="0" err="1"/>
              <a:t>lpSolveAPI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set.bounds</a:t>
            </a:r>
            <a:r>
              <a:rPr lang="en-US" altLang="ko-KR" sz="1400" dirty="0"/>
              <a:t>()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#################</a:t>
            </a:r>
          </a:p>
          <a:p>
            <a:pPr fontAlgn="base"/>
            <a:r>
              <a:rPr lang="en-US" altLang="ko-KR" sz="1400" dirty="0"/>
              <a:t>#   Output      #</a:t>
            </a:r>
          </a:p>
          <a:p>
            <a:pPr fontAlgn="base"/>
            <a:r>
              <a:rPr lang="en-US" altLang="ko-KR" sz="1400" dirty="0" smtClean="0"/>
              <a:t>################# </a:t>
            </a:r>
            <a:r>
              <a:rPr lang="ko-KR" altLang="en-US" sz="1400" dirty="0" smtClean="0"/>
              <a:t>다양한 결과 정보를 </a:t>
            </a:r>
            <a:r>
              <a:rPr lang="en-US" altLang="ko-KR" sz="1400" dirty="0" smtClean="0"/>
              <a:t>write.csv(</a:t>
            </a:r>
            <a:r>
              <a:rPr lang="en-US" altLang="ko-KR" sz="1400" dirty="0" err="1" smtClean="0"/>
              <a:t>MyResult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file = "</a:t>
            </a:r>
            <a:r>
              <a:rPr lang="en-US" altLang="ko-KR" sz="1400" dirty="0" smtClean="0"/>
              <a:t>MyResultData.csv") </a:t>
            </a:r>
            <a:r>
              <a:rPr lang="ko-KR" altLang="en-US" sz="1400" dirty="0" smtClean="0"/>
              <a:t>등을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# </a:t>
            </a:r>
            <a:r>
              <a:rPr lang="ko-KR" altLang="en-US" sz="1400" smtClean="0"/>
              <a:t>이용하여 저장하시기 바랍니다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# [1] 420 580 161</a:t>
            </a:r>
          </a:p>
          <a:p>
            <a:pPr fontAlgn="base"/>
            <a:r>
              <a:rPr lang="en-US" altLang="ko-KR" sz="1400" dirty="0"/>
              <a:t># [1] 48680</a:t>
            </a:r>
            <a:endParaRPr lang="en-US" altLang="ko-KR" sz="1400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슬라이드 번호 개체 틀 61"/>
          <p:cNvSpPr txBox="1">
            <a:spLocks/>
          </p:cNvSpPr>
          <p:nvPr/>
        </p:nvSpPr>
        <p:spPr>
          <a:xfrm>
            <a:off x="3378397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BEDD84E-25D4-4983-8AA1-2863C96F08D9}" type="slidenum">
              <a:rPr lang="ko-KR" altLang="en-US" sz="1400" smtClean="0">
                <a:latin typeface="+mn-ea"/>
              </a:rPr>
              <a:pPr algn="ctr"/>
              <a:t>5</a:t>
            </a:fld>
            <a:endParaRPr lang="ko-KR" altLang="en-US" sz="1400" dirty="0">
              <a:latin typeface="+mn-ea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 txBox="1">
            <a:spLocks/>
          </p:cNvSpPr>
          <p:nvPr/>
        </p:nvSpPr>
        <p:spPr>
          <a:xfrm>
            <a:off x="179511" y="91604"/>
            <a:ext cx="1800201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Project</a:t>
            </a:r>
            <a:endParaRPr lang="ko-KR" altLang="en-US" sz="2800" b="1" dirty="0"/>
          </a:p>
        </p:txBody>
      </p:sp>
      <p:cxnSp>
        <p:nvCxnSpPr>
          <p:cNvPr id="198" name="직선 연결선 197"/>
          <p:cNvCxnSpPr/>
          <p:nvPr/>
        </p:nvCxnSpPr>
        <p:spPr>
          <a:xfrm>
            <a:off x="383931" y="764704"/>
            <a:ext cx="8760069" cy="0"/>
          </a:xfrm>
          <a:prstGeom prst="line">
            <a:avLst/>
          </a:prstGeom>
          <a:ln w="38100">
            <a:gradFill flip="none" rotWithShape="1">
              <a:gsLst>
                <a:gs pos="17000">
                  <a:srgbClr val="C00000"/>
                </a:gs>
                <a:gs pos="49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4559536" descr="DRW00001a883d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05" y="1556792"/>
            <a:ext cx="2201863" cy="25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0" y="1043444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variables (M) =  3,000,  # of scenarios (N) = 10,000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03848" y="262876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(1)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92125" y="323939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(2)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3203848" y="386104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(3)</a:t>
            </a:r>
            <a:endParaRPr lang="ko-KR" altLang="en-US" sz="11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91" y="2759569"/>
            <a:ext cx="2865234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9605" y="4300961"/>
                <a:ext cx="7807193" cy="2277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is in </a:t>
                </a:r>
                <a:r>
                  <a:rPr lang="en-US" altLang="ko-KR" sz="1400" b="1" dirty="0" smtClean="0"/>
                  <a:t>matrix_cp_mean.txt</a:t>
                </a:r>
                <a:r>
                  <a:rPr lang="en-US" altLang="ko-KR" sz="1400" dirty="0" smtClean="0"/>
                  <a:t> (10,000 by 3000)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>is in </a:t>
                </a:r>
                <a:r>
                  <a:rPr lang="en-US" altLang="ko-KR" sz="1400" b="1" dirty="0" smtClean="0"/>
                  <a:t>matrix_cp_return.txt</a:t>
                </a:r>
                <a:r>
                  <a:rPr lang="en-US" altLang="ko-KR" sz="1400" dirty="0" smtClean="0"/>
                  <a:t> (1 by 3000)</a:t>
                </a:r>
              </a:p>
              <a:p>
                <a:r>
                  <a:rPr lang="en-US" altLang="ko-KR" sz="1400" dirty="0" err="1" smtClean="0"/>
                  <a:t>Const</a:t>
                </a:r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>= </a:t>
                </a:r>
                <a:r>
                  <a:rPr lang="en-US" altLang="ko-KR" sz="1400" dirty="0" smtClean="0"/>
                  <a:t>0.0963007951203275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ko-KR" sz="1400" dirty="0"/>
                  <a:t>is in </a:t>
                </a:r>
                <a:r>
                  <a:rPr lang="en-US" altLang="ko-KR" sz="1400" b="1" dirty="0" smtClean="0"/>
                  <a:t>point_2x0.txt</a:t>
                </a:r>
                <a:r>
                  <a:rPr lang="en-US" altLang="ko-KR" sz="1400" dirty="0" smtClean="0"/>
                  <a:t> (3000 by 1) -&gt; it can be used as the upper bound</a:t>
                </a:r>
              </a:p>
              <a:p>
                <a:endParaRPr lang="en-US" altLang="ko-KR" sz="1400" dirty="0"/>
              </a:p>
              <a:p>
                <a:r>
                  <a:rPr lang="ko-KR" altLang="en-US" sz="1400" dirty="0" smtClean="0"/>
                  <a:t>위의 </a:t>
                </a:r>
                <a:r>
                  <a:rPr lang="en-US" altLang="ko-KR" sz="1400" dirty="0" smtClean="0"/>
                  <a:t>formulation</a:t>
                </a:r>
                <a:r>
                  <a:rPr lang="ko-KR" altLang="en-US" sz="1400" dirty="0" smtClean="0"/>
                  <a:t>은 전체 </a:t>
                </a:r>
                <a:r>
                  <a:rPr lang="en-US" altLang="ko-KR" sz="1400" dirty="0" smtClean="0"/>
                  <a:t>3000(=M)</a:t>
                </a:r>
                <a:r>
                  <a:rPr lang="ko-KR" altLang="en-US" sz="1400" dirty="0" smtClean="0"/>
                  <a:t>개를 사용한 경우입니다</a:t>
                </a:r>
                <a:r>
                  <a:rPr lang="en-US" altLang="ko-KR" sz="1400" dirty="0"/>
                  <a:t>. 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vars.txt</a:t>
                </a:r>
                <a:r>
                  <a:rPr lang="ko-KR" altLang="en-US" sz="1400" dirty="0" smtClean="0"/>
                  <a:t>에 각 줄에 사용되는 변수들이 표시되어 있습니다</a:t>
                </a:r>
                <a:r>
                  <a:rPr lang="en-US" altLang="ko-KR" sz="1400" dirty="0" smtClean="0"/>
                  <a:t>. (M</a:t>
                </a:r>
                <a:r>
                  <a:rPr lang="ko-KR" altLang="en-US" sz="1400" dirty="0" smtClean="0"/>
                  <a:t>은 각 줄마다 다르게 됩니다</a:t>
                </a:r>
                <a:r>
                  <a:rPr lang="en-US" altLang="ko-KR" sz="1400" dirty="0" smtClean="0"/>
                  <a:t>.)</a:t>
                </a:r>
              </a:p>
              <a:p>
                <a:r>
                  <a:rPr lang="en-US" altLang="ko-KR" sz="1400" dirty="0"/>
                  <a:t>	</a:t>
                </a:r>
                <a:r>
                  <a:rPr lang="en-US" altLang="ko-KR" sz="1400" dirty="0" smtClean="0"/>
                  <a:t>0</a:t>
                </a:r>
                <a:r>
                  <a:rPr lang="ko-KR" altLang="en-US" sz="1400" dirty="0" smtClean="0"/>
                  <a:t>은 첫 번째 변수를 의미하고</a:t>
                </a:r>
                <a:r>
                  <a:rPr lang="en-US" altLang="ko-KR" sz="1400" dirty="0" smtClean="0"/>
                  <a:t>, 2999</a:t>
                </a:r>
                <a:r>
                  <a:rPr lang="ko-KR" altLang="en-US" sz="1400" dirty="0" smtClean="0"/>
                  <a:t>는 </a:t>
                </a:r>
                <a:r>
                  <a:rPr lang="en-US" altLang="ko-KR" sz="1400" dirty="0" smtClean="0"/>
                  <a:t>3000</a:t>
                </a:r>
                <a:r>
                  <a:rPr lang="ko-KR" altLang="en-US" sz="1400" dirty="0" smtClean="0"/>
                  <a:t>번 째 변수를 의미</a:t>
                </a:r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r>
                  <a:rPr lang="ko-KR" altLang="en-US" sz="1400" dirty="0" smtClean="0"/>
                  <a:t>의미는 </a:t>
                </a:r>
                <a:r>
                  <a:rPr lang="en-US" altLang="ko-KR" sz="1400" dirty="0" smtClean="0"/>
                  <a:t>CaseStudy_Portfolio_Credit-Risk_Optimization.pdf </a:t>
                </a:r>
                <a:r>
                  <a:rPr lang="ko-KR" altLang="en-US" sz="1400" dirty="0" smtClean="0"/>
                  <a:t>를 참고하세요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05" y="4300961"/>
                <a:ext cx="7807193" cy="2277034"/>
              </a:xfrm>
              <a:prstGeom prst="rect">
                <a:avLst/>
              </a:prstGeom>
              <a:blipFill rotWithShape="0">
                <a:blip r:embed="rId5"/>
                <a:stretch>
                  <a:fillRect l="-234" t="-804" b="-18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725840" y="6518155"/>
            <a:ext cx="823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/>
              <a:t>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:</a:t>
            </a:r>
            <a:r>
              <a:rPr lang="ko-KR" altLang="en-US" dirty="0" smtClean="0"/>
              <a:t>https</a:t>
            </a:r>
            <a:r>
              <a:rPr lang="ko-KR" altLang="en-US" dirty="0"/>
              <a:t>://www.dropbox.com/s/712cyp1ignmieow/data.zip?dl=0</a:t>
            </a:r>
          </a:p>
        </p:txBody>
      </p:sp>
    </p:spTree>
    <p:extLst>
      <p:ext uri="{BB962C8B-B14F-4D97-AF65-F5344CB8AC3E}">
        <p14:creationId xmlns:p14="http://schemas.microsoft.com/office/powerpoint/2010/main" val="30206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smtClean="0"/>
              <a:t>vars.txt has a list of variables that we would like to consider: 80,000 models</a:t>
            </a:r>
          </a:p>
          <a:p>
            <a:r>
              <a:rPr lang="en-US" altLang="ko-KR" sz="2000" dirty="0" smtClean="0"/>
              <a:t>It is a level of openness to summarize the results. The examples will be the following:</a:t>
            </a:r>
          </a:p>
          <a:p>
            <a:pPr lvl="1"/>
            <a:r>
              <a:rPr lang="en-US" altLang="ko-KR" sz="1800" dirty="0" smtClean="0"/>
              <a:t>To see the best optimal value</a:t>
            </a:r>
          </a:p>
          <a:p>
            <a:pPr lvl="2"/>
            <a:r>
              <a:rPr lang="en-US" altLang="ko-KR" sz="1400" dirty="0" smtClean="0"/>
              <a:t>you can also compare it with the best optimal value using 3000 variables</a:t>
            </a:r>
          </a:p>
          <a:p>
            <a:pPr lvl="1"/>
            <a:r>
              <a:rPr lang="en-US" altLang="ko-KR" sz="1800" dirty="0" smtClean="0"/>
              <a:t>To find out the computing time of each model</a:t>
            </a:r>
          </a:p>
          <a:p>
            <a:pPr lvl="1"/>
            <a:r>
              <a:rPr lang="en-US" altLang="ko-KR" sz="1800" dirty="0" smtClean="0"/>
              <a:t>To see the optimal value, if properly solved</a:t>
            </a:r>
          </a:p>
          <a:p>
            <a:pPr lvl="1"/>
            <a:r>
              <a:rPr lang="en-US" altLang="ko-KR" sz="1800" dirty="0" smtClean="0"/>
              <a:t>To see the optimal variables, if properly solved</a:t>
            </a:r>
          </a:p>
          <a:p>
            <a:pPr lvl="1"/>
            <a:r>
              <a:rPr lang="en-US" altLang="ko-KR" sz="1800" dirty="0" smtClean="0"/>
              <a:t>To see the average of optimal values when a variable is included</a:t>
            </a:r>
          </a:p>
          <a:p>
            <a:pPr lvl="2"/>
            <a:r>
              <a:rPr lang="en-US" altLang="ko-KR" sz="1400" dirty="0" smtClean="0"/>
              <a:t>Sort the variables according to the optimal values when it is included</a:t>
            </a:r>
          </a:p>
          <a:p>
            <a:pPr lvl="1"/>
            <a:r>
              <a:rPr lang="en-US" altLang="ko-KR" sz="1800" dirty="0" smtClean="0"/>
              <a:t>And so forth…</a:t>
            </a:r>
          </a:p>
          <a:p>
            <a:r>
              <a:rPr lang="en-US" altLang="ko-KR" sz="2200" dirty="0" smtClean="0"/>
              <a:t>It takes quite a long time to do 80,000 models.</a:t>
            </a:r>
          </a:p>
          <a:p>
            <a:pPr lvl="1"/>
            <a:r>
              <a:rPr lang="en-US" altLang="ko-KR" sz="1800" dirty="0" smtClean="0"/>
              <a:t>Plus credits will be given to a team if they finish 80,000 models.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233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만개 </a:t>
            </a:r>
            <a:r>
              <a:rPr lang="en-US" altLang="ko-KR" dirty="0"/>
              <a:t>LP</a:t>
            </a:r>
            <a:r>
              <a:rPr lang="ko-KR" altLang="en-US" dirty="0"/>
              <a:t>문제들의 결정변수들의 정보</a:t>
            </a:r>
            <a:r>
              <a:rPr lang="en-US" altLang="ko-KR" dirty="0"/>
              <a:t>(vars.txt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ko-KR" altLang="en-US" dirty="0"/>
              <a:t>들어있습니다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기본적인 것들과 제공되면 좋을 서비스 등을 아래와 같이 생각해볼 수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방향으로만 </a:t>
            </a:r>
            <a:r>
              <a:rPr lang="ko-KR" altLang="en-US" dirty="0" err="1"/>
              <a:t>해야하는</a:t>
            </a:r>
            <a:r>
              <a:rPr lang="ko-KR" altLang="en-US" dirty="0"/>
              <a:t> 것이 아니고 여러 가지 방향으로 </a:t>
            </a:r>
            <a:r>
              <a:rPr lang="ko-KR" altLang="en-US" dirty="0" err="1"/>
              <a:t>오픈되어</a:t>
            </a:r>
            <a:r>
              <a:rPr lang="ko-KR" altLang="en-US" dirty="0"/>
              <a:t> 있으니</a:t>
            </a:r>
            <a:r>
              <a:rPr lang="en-US" altLang="ko-KR" dirty="0"/>
              <a:t>, </a:t>
            </a:r>
            <a:r>
              <a:rPr lang="ko-KR" altLang="en-US" dirty="0"/>
              <a:t>팀에서 아이디어를 내어서 </a:t>
            </a:r>
            <a:r>
              <a:rPr lang="ko-KR" altLang="en-US" dirty="0" smtClean="0"/>
              <a:t>진행하시기 바랍니다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여러 분이 </a:t>
            </a:r>
            <a:r>
              <a:rPr lang="en-US" altLang="ko-KR" dirty="0" smtClean="0"/>
              <a:t>financial manager</a:t>
            </a:r>
            <a:r>
              <a:rPr lang="ko-KR" altLang="en-US" dirty="0" smtClean="0"/>
              <a:t>가 되었다고 생각하고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자금을 맡긴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어떤 정보를 제공해주면 좋을지 생각해보십시오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기본 서비스들은 다음과 같을 것입니다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각 문제를 푸는 시간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각 문제가 풀렸는지의 유무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각 문제가 풀렸다면 최적 </a:t>
            </a:r>
            <a:r>
              <a:rPr lang="ko-KR" altLang="en-US" dirty="0" err="1"/>
              <a:t>목적식</a:t>
            </a:r>
            <a:r>
              <a:rPr lang="ko-KR" altLang="en-US" dirty="0"/>
              <a:t> 값들</a:t>
            </a:r>
            <a:br>
              <a:rPr lang="ko-KR" altLang="en-US" dirty="0"/>
            </a:br>
            <a:r>
              <a:rPr lang="en-US" altLang="ko-KR" dirty="0"/>
              <a:t>4. </a:t>
            </a:r>
            <a:r>
              <a:rPr lang="ko-KR" altLang="en-US" dirty="0"/>
              <a:t>각 문제가 풀렸다면 최적 해 값들</a:t>
            </a:r>
            <a:br>
              <a:rPr lang="ko-KR" altLang="en-US" dirty="0"/>
            </a:br>
            <a:r>
              <a:rPr lang="en-US" altLang="ko-KR" dirty="0"/>
              <a:t>5. </a:t>
            </a:r>
            <a:r>
              <a:rPr lang="ko-KR" altLang="en-US" dirty="0"/>
              <a:t>평균 걸린 시간</a:t>
            </a:r>
            <a:br>
              <a:rPr lang="ko-KR" altLang="en-US" dirty="0"/>
            </a:br>
            <a:r>
              <a:rPr lang="en-US" altLang="ko-KR" dirty="0"/>
              <a:t>6. </a:t>
            </a:r>
            <a:r>
              <a:rPr lang="ko-KR" altLang="en-US" dirty="0"/>
              <a:t>결정변수가 포함된 문제들의 평균 걸린 시간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다음과 같은 서비스가 되면 좋을 것입니다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결정변수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x3)</a:t>
            </a:r>
            <a:r>
              <a:rPr lang="ko-KR" altLang="en-US" dirty="0"/>
              <a:t>가 사용된 </a:t>
            </a:r>
            <a:r>
              <a:rPr lang="en-US" altLang="ko-KR" dirty="0"/>
              <a:t>LP</a:t>
            </a:r>
            <a:r>
              <a:rPr lang="ko-KR" altLang="en-US" dirty="0"/>
              <a:t>문제들 중에 풀린 문제들과 풀리지 않은 문제들을 찾아낼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결정변수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x3)</a:t>
            </a:r>
            <a:r>
              <a:rPr lang="ko-KR" altLang="en-US" dirty="0"/>
              <a:t>가 사용된 </a:t>
            </a:r>
            <a:r>
              <a:rPr lang="en-US" altLang="ko-KR" dirty="0"/>
              <a:t>LP</a:t>
            </a:r>
            <a:r>
              <a:rPr lang="ko-KR" altLang="en-US" dirty="0"/>
              <a:t>문제들 중에 풀린 문제들의 </a:t>
            </a:r>
            <a:r>
              <a:rPr lang="ko-KR" altLang="en-US" dirty="0" err="1"/>
              <a:t>목적식</a:t>
            </a:r>
            <a:r>
              <a:rPr lang="ko-KR" altLang="en-US" dirty="0"/>
              <a:t> 값들을 확인한다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결정변수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x3)</a:t>
            </a:r>
            <a:r>
              <a:rPr lang="ko-KR" altLang="en-US" dirty="0"/>
              <a:t>가 사용된 </a:t>
            </a:r>
            <a:r>
              <a:rPr lang="en-US" altLang="ko-KR" dirty="0"/>
              <a:t>LP</a:t>
            </a:r>
            <a:r>
              <a:rPr lang="ko-KR" altLang="en-US" dirty="0"/>
              <a:t>문제들 중에 풀린 문제들의 그 변수들의 최적 해 값들을 확인한다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 err="1"/>
              <a:t>목적식</a:t>
            </a:r>
            <a:r>
              <a:rPr lang="ko-KR" altLang="en-US" dirty="0"/>
              <a:t> 값이 어느 조건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80 </a:t>
            </a:r>
            <a:r>
              <a:rPr lang="ko-KR" altLang="en-US" dirty="0"/>
              <a:t>이하</a:t>
            </a:r>
            <a:r>
              <a:rPr lang="en-US" altLang="ko-KR" dirty="0"/>
              <a:t>)</a:t>
            </a:r>
            <a:r>
              <a:rPr lang="ko-KR" altLang="en-US" dirty="0"/>
              <a:t>을 만족하는 문제들을 찾아낸다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 err="1"/>
              <a:t>최적해에서</a:t>
            </a:r>
            <a:r>
              <a:rPr lang="ko-KR" altLang="en-US" dirty="0"/>
              <a:t> 결정변수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x3)</a:t>
            </a:r>
            <a:r>
              <a:rPr lang="ko-KR" altLang="en-US" dirty="0"/>
              <a:t>의 값이 어느 조건을 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x3*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이하</a:t>
            </a:r>
            <a:r>
              <a:rPr lang="en-US" altLang="ko-KR" dirty="0"/>
              <a:t>) </a:t>
            </a:r>
            <a:r>
              <a:rPr lang="ko-KR" altLang="en-US" dirty="0"/>
              <a:t>만족하는 문제들을 찾아낸다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등등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397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491</Words>
  <Application>Microsoft Office PowerPoint</Application>
  <PresentationFormat>화면 슬라이드 쇼(4:3)</PresentationFormat>
  <Paragraphs>107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Kichun Lee</cp:lastModifiedBy>
  <cp:revision>31</cp:revision>
  <dcterms:created xsi:type="dcterms:W3CDTF">2006-10-05T04:04:58Z</dcterms:created>
  <dcterms:modified xsi:type="dcterms:W3CDTF">2022-10-11T05:09:27Z</dcterms:modified>
</cp:coreProperties>
</file>