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2"/>
  </p:notesMasterIdLst>
  <p:handoutMasterIdLst>
    <p:handoutMasterId r:id="rId43"/>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278" r:id="rId29"/>
    <p:sldId id="377" r:id="rId30"/>
    <p:sldId id="368" r:id="rId31"/>
    <p:sldId id="366" r:id="rId32"/>
    <p:sldId id="367" r:id="rId33"/>
    <p:sldId id="397" r:id="rId34"/>
    <p:sldId id="400" r:id="rId35"/>
    <p:sldId id="398" r:id="rId36"/>
    <p:sldId id="382" r:id="rId37"/>
    <p:sldId id="383" r:id="rId38"/>
    <p:sldId id="399" r:id="rId39"/>
    <p:sldId id="384" r:id="rId40"/>
    <p:sldId id="385" r:id="rId41"/>
  </p:sldIdLst>
  <p:sldSz cx="18288000" cy="10287000"/>
  <p:notesSz cx="10287000" cy="18288000"/>
  <p:embeddedFontLst>
    <p:embeddedFont>
      <p:font typeface="나눔스퀘어" panose="020B0600000101010101" pitchFamily="50" charset="-127"/>
      <p:regular r:id="rId44"/>
    </p:embeddedFont>
    <p:embeddedFont>
      <p:font typeface="나눔스퀘어 Bold" panose="020B0600000101010101" pitchFamily="50" charset="-127"/>
      <p:bold r:id="rId45"/>
    </p:embeddedFont>
    <p:embeddedFont>
      <p:font typeface="나눔스퀘어 ExtraBold" panose="020B0600000101010101" pitchFamily="50" charset="-127"/>
      <p:bold r:id="rId46"/>
    </p:embeddedFont>
    <p:embeddedFont>
      <p:font typeface="나눔스퀘어 Light" panose="020B0600000101010101" pitchFamily="50" charset="-127"/>
      <p:regular r:id="rId47"/>
    </p:embeddedFont>
    <p:embeddedFont>
      <p:font typeface="나눔스퀘어_ac ExtraBold" panose="020B0600000101010101" pitchFamily="50" charset="-127"/>
      <p:bold r:id="rId48"/>
    </p:embeddedFont>
    <p:embeddedFont>
      <p:font typeface="맑은 고딕" panose="020B0503020000020004" pitchFamily="50" charset="-127"/>
      <p:regular r:id="rId49"/>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69B"/>
    <a:srgbClr val="3B7DDD"/>
    <a:srgbClr val="89AAD3"/>
    <a:srgbClr val="EEEEEE"/>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2025-03-05</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2025-03-05</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AFE-A85C-D89E-2BED-5AC21CD55F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BB8574-A971-A0B0-BF30-EACBC65C6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E3A1E9A-B166-8307-9999-6D9B1CB4E47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F43478C-B10D-4169-0063-393EAC266818}"/>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2089780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611-E899-1826-1E6B-0BF35F34F7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A6F0F2-0C45-54E9-86CB-EAE241D985C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5ACA2B-2E17-B69A-B638-5DE39B6790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89C493B-1E5A-6F14-28D8-8E9E949DCE7E}"/>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1001294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39</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40</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3/5/2025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3/5/2025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3/5/2025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3/5/2025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3/5/2025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3/5/2025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3/5/2025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3/5/2025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3/5/2025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3/5/2025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3/5/2025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huggingface.co/datasets/EdinburghNLP/xsum?row=9" TargetMode="External"/><Relationship Id="rId4" Type="http://schemas.openxmlformats.org/officeDocument/2006/relationships/hyperlink" Target="https://huggingface.co/datasets/defunct-datasets/eli5"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hyperlink" Target="https://huggingface.co/datasets/abisee/cnn_dailymail?row=6" TargetMode="External"/><Relationship Id="rId4" Type="http://schemas.openxmlformats.org/officeDocument/2006/relationships/hyperlink" Target="https://huggingface.co/datasets/convai-challenge/conv_ai_2"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png"/><Relationship Id="rId7" Type="http://schemas.openxmlformats.org/officeDocument/2006/relationships/hyperlink" Target="https://medium.com/@eren9677/text-summarization-387836c9e178"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owardsdatascience.com/foundations-of-nlp-explained-bleu-score-and-wer-metrics-1a5ba06d812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hyperlink" Target="https://heidloff.net/article/greedy-beam-sampling/" TargetMode="External"/><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ACL,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381000" y="1894919"/>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90500" y="3085454"/>
            <a:ext cx="9982200" cy="138499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BERT : </a:t>
            </a:r>
            <a:r>
              <a:rPr lang="ko-KR" altLang="en-US" sz="2800" dirty="0">
                <a:latin typeface="나눔스퀘어 Bold" panose="020B0600000101010101" pitchFamily="50" charset="-127"/>
                <a:ea typeface="나눔스퀘어 Bold" panose="020B0600000101010101" pitchFamily="50" charset="-127"/>
              </a:rPr>
              <a:t>문장 처음의 </a:t>
            </a:r>
            <a:r>
              <a:rPr lang="en-US" altLang="ko-KR" sz="2800" dirty="0">
                <a:latin typeface="나눔스퀘어 Bold" panose="020B0600000101010101" pitchFamily="50" charset="-127"/>
                <a:ea typeface="나눔스퀘어 Bold" panose="020B0600000101010101" pitchFamily="50" charset="-127"/>
              </a:rPr>
              <a:t>CLS </a:t>
            </a:r>
            <a:r>
              <a:rPr lang="ko-KR" altLang="en-US" sz="2800" dirty="0">
                <a:latin typeface="나눔스퀘어 Bold" panose="020B0600000101010101" pitchFamily="50" charset="-127"/>
                <a:ea typeface="나눔스퀘어 Bold" panose="020B0600000101010101" pitchFamily="50" charset="-127"/>
              </a:rPr>
              <a:t>토큰으로 </a:t>
            </a:r>
            <a:r>
              <a:rPr lang="en-US" altLang="ko-KR" sz="2800" dirty="0">
                <a:latin typeface="나눔스퀘어 Bold" panose="020B0600000101010101" pitchFamily="50" charset="-127"/>
                <a:ea typeface="나눔스퀘어 Bold" panose="020B0600000101010101" pitchFamily="50" charset="-127"/>
              </a:rPr>
              <a:t>Classification </a:t>
            </a:r>
            <a:r>
              <a:rPr lang="ko-KR" altLang="en-US" sz="2800" dirty="0">
                <a:latin typeface="나눔스퀘어 Bold" panose="020B0600000101010101" pitchFamily="50" charset="-127"/>
                <a:ea typeface="나눔스퀘어 Bold" panose="020B0600000101010101" pitchFamily="50" charset="-127"/>
              </a:rPr>
              <a:t>진행</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 </a:t>
            </a:r>
            <a:r>
              <a:rPr lang="ko-KR" altLang="en-US" sz="2800" dirty="0">
                <a:latin typeface="나눔스퀘어 Bold" panose="020B0600000101010101" pitchFamily="50" charset="-127"/>
                <a:ea typeface="나눔스퀘어 Bold" panose="020B0600000101010101" pitchFamily="50" charset="-127"/>
              </a:rPr>
              <a:t>문장 끝의 </a:t>
            </a:r>
            <a:r>
              <a:rPr lang="en-US" altLang="ko-KR" sz="2800" dirty="0">
                <a:latin typeface="나눔스퀘어 Bold" panose="020B0600000101010101" pitchFamily="50" charset="-127"/>
                <a:ea typeface="나눔스퀘어 Bold" panose="020B0600000101010101" pitchFamily="50" charset="-127"/>
              </a:rPr>
              <a:t>end </a:t>
            </a:r>
            <a:r>
              <a:rPr lang="ko-KR" altLang="en-US" sz="2800" dirty="0">
                <a:latin typeface="나눔스퀘어 Bold" panose="020B0600000101010101" pitchFamily="50" charset="-127"/>
                <a:ea typeface="나눔스퀘어 Bold" panose="020B0600000101010101" pitchFamily="50" charset="-127"/>
              </a:rPr>
              <a:t>토큰으로 </a:t>
            </a:r>
            <a:r>
              <a:rPr lang="en-US" altLang="ko-KR" sz="2800" dirty="0">
                <a:latin typeface="나눔스퀘어 Bold" panose="020B0600000101010101" pitchFamily="50" charset="-127"/>
                <a:ea typeface="나눔스퀘어 Bold" panose="020B0600000101010101" pitchFamily="50" charset="-127"/>
              </a:rPr>
              <a:t>Classification </a:t>
            </a:r>
            <a:r>
              <a:rPr lang="ko-KR" altLang="en-US" sz="2800" dirty="0">
                <a:latin typeface="나눔스퀘어 Bold" panose="020B0600000101010101" pitchFamily="50" charset="-127"/>
                <a:ea typeface="나눔스퀘어 Bold" panose="020B0600000101010101" pitchFamily="50" charset="-127"/>
              </a:rPr>
              <a:t>진행</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new multi-class linear classifier </a:t>
            </a:r>
            <a:r>
              <a:rPr lang="ko-KR" altLang="en-US" sz="2800" dirty="0">
                <a:latin typeface="나눔스퀘어 Bold" panose="020B0600000101010101" pitchFamily="50" charset="-127"/>
                <a:ea typeface="나눔스퀘어 Bold" panose="020B0600000101010101" pitchFamily="50" charset="-127"/>
              </a:rPr>
              <a:t>사용</a:t>
            </a:r>
            <a:endParaRPr lang="en-US" altLang="ko-KR" sz="28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414950" y="5837126"/>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38499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토큰 별로 분류가 필요할 땐 </a:t>
            </a:r>
            <a:r>
              <a:rPr lang="en-US" altLang="ko-KR" sz="2800" dirty="0">
                <a:latin typeface="나눔스퀘어 Bold" panose="020B0600000101010101" pitchFamily="50" charset="-127"/>
                <a:ea typeface="나눔스퀘어 Bold" panose="020B0600000101010101" pitchFamily="50" charset="-127"/>
              </a:rPr>
              <a:t>(e.g. </a:t>
            </a:r>
            <a:r>
              <a:rPr lang="en-US" altLang="ko-KR" sz="2800" dirty="0" err="1">
                <a:latin typeface="나눔스퀘어 Bold" panose="020B0600000101010101" pitchFamily="50" charset="-127"/>
                <a:ea typeface="나눔스퀘어 Bold" panose="020B0600000101010101" pitchFamily="50" charset="-127"/>
              </a:rPr>
              <a:t>SQuAD</a:t>
            </a:r>
            <a:r>
              <a:rPr lang="en-US" altLang="ko-KR" sz="2800" dirty="0">
                <a:latin typeface="나눔스퀘어 Bold" panose="020B0600000101010101" pitchFamily="50" charset="-127"/>
                <a:ea typeface="나눔스퀘어 Bold" panose="020B0600000101010101" pitchFamily="50" charset="-127"/>
              </a:rPr>
              <a:t>)</a:t>
            </a:r>
          </a:p>
          <a:p>
            <a:pPr lvl="1">
              <a:buClr>
                <a:srgbClr val="0F569B"/>
              </a:buClr>
            </a:pPr>
            <a:r>
              <a:rPr lang="en-US" altLang="ko-KR" sz="2800" dirty="0">
                <a:latin typeface="나눔스퀘어 Bold" panose="020B0600000101010101" pitchFamily="50" charset="-127"/>
                <a:ea typeface="나눔스퀘어 Bold" panose="020B0600000101010101" pitchFamily="50" charset="-127"/>
              </a:rPr>
              <a:t>	BERT</a:t>
            </a:r>
            <a:r>
              <a:rPr lang="ko-KR" altLang="en-US" sz="2800" dirty="0">
                <a:latin typeface="나눔스퀘어 Bold" panose="020B0600000101010101" pitchFamily="50" charset="-127"/>
                <a:ea typeface="나눔스퀘어 Bold" panose="020B0600000101010101" pitchFamily="50" charset="-127"/>
              </a:rPr>
              <a:t>처럼 각 토큰의 </a:t>
            </a:r>
            <a:r>
              <a:rPr lang="en-US" altLang="ko-KR" sz="2800" dirty="0">
                <a:latin typeface="나눔스퀘어 Bold" panose="020B0600000101010101" pitchFamily="50" charset="-127"/>
                <a:ea typeface="나눔스퀘어 Bold" panose="020B0600000101010101" pitchFamily="50" charset="-127"/>
              </a:rPr>
              <a:t>last hidden state</a:t>
            </a:r>
            <a:r>
              <a:rPr lang="ko-KR" altLang="en-US" sz="2800" dirty="0">
                <a:latin typeface="나눔스퀘어 Bold" panose="020B0600000101010101" pitchFamily="50" charset="-127"/>
                <a:ea typeface="나눔스퀘어 Bold" panose="020B0600000101010101" pitchFamily="50" charset="-127"/>
              </a:rPr>
              <a:t>를 사용해 </a:t>
            </a:r>
            <a:endParaRPr lang="en-US" altLang="ko-KR" sz="28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분류 진행</a:t>
            </a:r>
            <a:endParaRPr lang="en-US" altLang="ko-KR" sz="28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2269869"/>
            <a:ext cx="7384898" cy="523220"/>
          </a:xfrm>
          <a:prstGeom prst="rect">
            <a:avLst/>
          </a:prstGeom>
          <a:noFill/>
        </p:spPr>
        <p:txBody>
          <a:bodyPr wrap="square">
            <a:spAutoFit/>
          </a:bodyPr>
          <a:lstStyle/>
          <a:p>
            <a:r>
              <a:rPr lang="en-US" altLang="ko-KR" sz="28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7162" y="3189271"/>
            <a:ext cx="9982200" cy="1815882"/>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Encoder Input</a:t>
            </a:r>
            <a:r>
              <a:rPr lang="ko-KR" altLang="en-US" sz="2800" dirty="0">
                <a:latin typeface="나눔스퀘어 Bold" panose="020B0600000101010101" pitchFamily="50" charset="-127"/>
                <a:ea typeface="나눔스퀘어 Bold" panose="020B0600000101010101" pitchFamily="50" charset="-127"/>
              </a:rPr>
              <a:t>으로 </a:t>
            </a:r>
            <a:r>
              <a:rPr lang="en-US" altLang="ko-KR" sz="2800" dirty="0">
                <a:latin typeface="나눔스퀘어 Bold" panose="020B0600000101010101" pitchFamily="50" charset="-127"/>
                <a:ea typeface="나눔스퀘어 Bold" panose="020B0600000101010101" pitchFamily="50" charset="-127"/>
              </a:rPr>
              <a:t>original Text, Decoder</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523220"/>
          </a:xfrm>
          <a:prstGeom prst="rect">
            <a:avLst/>
          </a:prstGeom>
          <a:noFill/>
        </p:spPr>
        <p:txBody>
          <a:bodyPr wrap="square">
            <a:spAutoFit/>
          </a:bodyPr>
          <a:lstStyle/>
          <a:p>
            <a:r>
              <a:rPr lang="en-US" altLang="ko-KR" sz="28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954107"/>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새로운 인코더를 추가하고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를 하나의 </a:t>
            </a:r>
            <a:r>
              <a:rPr lang="ko-KR" altLang="en-US" sz="2800" dirty="0" err="1">
                <a:latin typeface="나눔스퀘어 Bold" panose="020B0600000101010101" pitchFamily="50" charset="-127"/>
                <a:ea typeface="나눔스퀘어 Bold" panose="020B0600000101010101" pitchFamily="50" charset="-127"/>
              </a:rPr>
              <a:t>디코더로</a:t>
            </a:r>
            <a:r>
              <a:rPr lang="ko-KR" altLang="en-US" sz="2800" dirty="0">
                <a:latin typeface="나눔스퀘어 Bold" panose="020B0600000101010101" pitchFamily="50" charset="-127"/>
                <a:ea typeface="나눔스퀘어 Bold" panose="020B0600000101010101" pitchFamily="50" charset="-127"/>
              </a:rPr>
              <a:t> 사용</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2470456"/>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5262979"/>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a:t>
            </a:r>
            <a:r>
              <a:rPr lang="ko-KR" altLang="en-US" sz="2800" dirty="0">
                <a:latin typeface="나눔스퀘어 Bold" panose="020B0600000101010101" pitchFamily="50" charset="-127"/>
                <a:ea typeface="나눔스퀘어 Bold" panose="020B0600000101010101" pitchFamily="50" charset="-127"/>
              </a:rPr>
              <a:t>된 </a:t>
            </a:r>
            <a:r>
              <a:rPr lang="en-US" altLang="ko-KR" sz="2800" dirty="0">
                <a:latin typeface="나눔스퀘어 Bold" panose="020B0600000101010101" pitchFamily="50" charset="-127"/>
                <a:ea typeface="나눔스퀘어 Bold" panose="020B0600000101010101" pitchFamily="50" charset="-127"/>
              </a:rPr>
              <a:t>BART </a:t>
            </a:r>
            <a:r>
              <a:rPr lang="ko-KR" altLang="en-US" sz="2800" dirty="0">
                <a:latin typeface="나눔스퀘어 Bold" panose="020B0600000101010101" pitchFamily="50" charset="-127"/>
                <a:ea typeface="나눔스퀘어 Bold" panose="020B0600000101010101" pitchFamily="50" charset="-127"/>
              </a:rPr>
              <a:t>인코더의 </a:t>
            </a:r>
            <a:r>
              <a:rPr lang="ko-KR" altLang="en-US" sz="2800" dirty="0" err="1">
                <a:latin typeface="나눔스퀘어 Bold" panose="020B0600000101010101" pitchFamily="50" charset="-127"/>
                <a:ea typeface="나눔스퀘어 Bold" panose="020B0600000101010101" pitchFamily="50" charset="-127"/>
              </a:rPr>
              <a:t>임베딩</a:t>
            </a:r>
            <a:r>
              <a:rPr lang="ko-KR" altLang="en-US" sz="2800" dirty="0">
                <a:latin typeface="나눔스퀘어 Bold" panose="020B0600000101010101" pitchFamily="50" charset="-127"/>
                <a:ea typeface="나눔스퀘어 Bold" panose="020B0600000101010101" pitchFamily="50" charset="-127"/>
              </a:rPr>
              <a:t> 레이어를 삭제하고</a:t>
            </a:r>
            <a:r>
              <a:rPr lang="en-US" altLang="ko-KR" sz="2800" dirty="0">
                <a:latin typeface="나눔스퀘어 Bold" panose="020B0600000101010101" pitchFamily="50" charset="-127"/>
                <a:ea typeface="나눔스퀘어 Bold" panose="020B0600000101010101" pitchFamily="50" charset="-127"/>
              </a:rPr>
              <a:t> Randomly Initialized Encoder</a:t>
            </a:r>
            <a:r>
              <a:rPr lang="ko-KR" altLang="en-US" sz="2800" dirty="0">
                <a:latin typeface="나눔스퀘어 Bold" panose="020B0600000101010101" pitchFamily="50" charset="-127"/>
                <a:ea typeface="나눔스퀘어 Bold" panose="020B0600000101010101" pitchFamily="50" charset="-127"/>
              </a:rPr>
              <a:t>를 추가</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추가된 </a:t>
            </a:r>
            <a:r>
              <a:rPr lang="en-US" altLang="ko-KR" sz="2800" dirty="0">
                <a:latin typeface="나눔스퀘어 Bold" panose="020B0600000101010101" pitchFamily="50" charset="-127"/>
                <a:ea typeface="나눔스퀘어 Bold" panose="020B0600000101010101" pitchFamily="50" charset="-127"/>
              </a:rPr>
              <a:t>Encoder</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Non-English </a:t>
            </a:r>
            <a:r>
              <a:rPr lang="ko-KR" altLang="en-US" sz="2800" dirty="0">
                <a:latin typeface="나눔스퀘어 Bold" panose="020B0600000101010101" pitchFamily="50" charset="-127"/>
                <a:ea typeface="나눔스퀘어 Bold" panose="020B0600000101010101" pitchFamily="50" charset="-127"/>
              </a:rPr>
              <a:t>언어의 단어 집합을 가짐</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학습 단계 </a:t>
            </a:r>
            <a:r>
              <a:rPr lang="en-US" altLang="ko-KR" sz="2800" dirty="0">
                <a:latin typeface="나눔스퀘어 Bold" panose="020B0600000101010101" pitchFamily="50" charset="-127"/>
                <a:ea typeface="나눔스퀘어 Bold" panose="020B0600000101010101" pitchFamily="50" charset="-127"/>
              </a:rPr>
              <a:t>1. </a:t>
            </a:r>
            <a:r>
              <a:rPr lang="ko-KR" altLang="en-US" sz="2800" dirty="0">
                <a:latin typeface="나눔스퀘어 Bold" panose="020B0600000101010101" pitchFamily="50" charset="-127"/>
                <a:ea typeface="나눔스퀘어 Bold" panose="020B0600000101010101" pitchFamily="50" charset="-127"/>
              </a:rPr>
              <a:t>새로운 인코더</a:t>
            </a:r>
            <a:r>
              <a:rPr lang="en-US" altLang="ko-KR" sz="2800" dirty="0">
                <a:latin typeface="나눔스퀘어 Bold" panose="020B0600000101010101" pitchFamily="50" charset="-127"/>
                <a:ea typeface="나눔스퀘어 Bold" panose="020B0600000101010101" pitchFamily="50" charset="-127"/>
              </a:rPr>
              <a:t>, Positional embeddings, BART</a:t>
            </a:r>
            <a:r>
              <a:rPr lang="ko-KR" altLang="en-US" sz="2800" dirty="0">
                <a:latin typeface="나눔스퀘어 Bold" panose="020B0600000101010101" pitchFamily="50" charset="-127"/>
                <a:ea typeface="나눔스퀘어 Bold" panose="020B0600000101010101" pitchFamily="50" charset="-127"/>
              </a:rPr>
              <a:t>인코더의 첫 레이어의 </a:t>
            </a:r>
            <a:r>
              <a:rPr lang="en-US" altLang="ko-KR" sz="2800" dirty="0">
                <a:latin typeface="나눔스퀘어 Bold" panose="020B0600000101010101" pitchFamily="50" charset="-127"/>
                <a:ea typeface="나눔스퀘어 Bold" panose="020B0600000101010101" pitchFamily="50" charset="-127"/>
              </a:rPr>
              <a:t>W_Q, W_V, W_K </a:t>
            </a:r>
            <a:r>
              <a:rPr lang="ko-KR" altLang="en-US" sz="28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28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학습 단계 </a:t>
            </a:r>
            <a:r>
              <a:rPr lang="en-US" altLang="ko-KR" sz="2800" dirty="0">
                <a:latin typeface="나눔스퀘어 Bold" panose="020B0600000101010101" pitchFamily="50" charset="-127"/>
                <a:ea typeface="나눔스퀘어 Bold" panose="020B0600000101010101" pitchFamily="50" charset="-127"/>
              </a:rPr>
              <a:t>2. </a:t>
            </a:r>
            <a:r>
              <a:rPr lang="ko-KR" altLang="en-US" sz="2800" dirty="0">
                <a:latin typeface="나눔스퀘어 Bold" panose="020B0600000101010101" pitchFamily="50" charset="-127"/>
                <a:ea typeface="나눔스퀘어 Bold" panose="020B0600000101010101" pitchFamily="50" charset="-127"/>
              </a:rPr>
              <a:t>적은 스텝으로 전체 파라미터 학습</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
        <p:nvSpPr>
          <p:cNvPr id="3" name="TextBox 2">
            <a:extLst>
              <a:ext uri="{FF2B5EF4-FFF2-40B4-BE49-F238E27FC236}">
                <a16:creationId xmlns:a16="http://schemas.microsoft.com/office/drawing/2014/main" id="{7DB85F64-C050-207B-1A7F-16DBF3206A54}"/>
              </a:ext>
            </a:extLst>
          </p:cNvPr>
          <p:cNvSpPr txBox="1"/>
          <p:nvPr/>
        </p:nvSpPr>
        <p:spPr>
          <a:xfrm>
            <a:off x="10439399" y="7734300"/>
            <a:ext cx="7567613" cy="1200329"/>
          </a:xfrm>
          <a:prstGeom prst="rect">
            <a:avLst/>
          </a:prstGeom>
          <a:noFill/>
        </p:spPr>
        <p:txBody>
          <a:bodyPr wrap="square">
            <a:spAutoFit/>
          </a:bodyPr>
          <a:lstStyle/>
          <a:p>
            <a:r>
              <a:rPr lang="en-US" altLang="ko-KR" i="1" dirty="0"/>
              <a:t>In the first step, we freeze most of BART parameters and only update the randomly initialized source encoder, the BART positional embeddings, and the self-attention input projection matrix of BART’s encoder first layer. In the second step, we train all model parameters for a small number of iterations. </a:t>
            </a:r>
            <a:endParaRPr lang="ko-KR" altLang="en-US" i="1"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6001643"/>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
        <p:nvSpPr>
          <p:cNvPr id="2" name="TextBox 1">
            <a:extLst>
              <a:ext uri="{FF2B5EF4-FFF2-40B4-BE49-F238E27FC236}">
                <a16:creationId xmlns:a16="http://schemas.microsoft.com/office/drawing/2014/main" id="{FB8EBD4F-0318-814F-92AF-CB8A1B508791}"/>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30~32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
        <p:nvSpPr>
          <p:cNvPr id="2" name="TextBox 1">
            <a:extLst>
              <a:ext uri="{FF2B5EF4-FFF2-40B4-BE49-F238E27FC236}">
                <a16:creationId xmlns:a16="http://schemas.microsoft.com/office/drawing/2014/main" id="{E604EB90-EB68-4B9E-6DA8-619B4CFC5842}"/>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33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pic>
        <p:nvPicPr>
          <p:cNvPr id="3" name="그림 2">
            <a:extLst>
              <a:ext uri="{FF2B5EF4-FFF2-40B4-BE49-F238E27FC236}">
                <a16:creationId xmlns:a16="http://schemas.microsoft.com/office/drawing/2014/main" id="{F24B3D4C-338A-C17B-D9C3-A7741BFADFAD}"/>
              </a:ext>
            </a:extLst>
          </p:cNvPr>
          <p:cNvPicPr>
            <a:picLocks noChangeAspect="1"/>
          </p:cNvPicPr>
          <p:nvPr/>
        </p:nvPicPr>
        <p:blipFill>
          <a:blip r:embed="rId5"/>
          <a:stretch>
            <a:fillRect/>
          </a:stretch>
        </p:blipFill>
        <p:spPr>
          <a:xfrm>
            <a:off x="14440109" y="8305893"/>
            <a:ext cx="3572374" cy="876422"/>
          </a:xfrm>
          <a:prstGeom prst="rect">
            <a:avLst/>
          </a:prstGeom>
        </p:spPr>
      </p:pic>
      <p:sp>
        <p:nvSpPr>
          <p:cNvPr id="2" name="TextBox 1">
            <a:extLst>
              <a:ext uri="{FF2B5EF4-FFF2-40B4-BE49-F238E27FC236}">
                <a16:creationId xmlns:a16="http://schemas.microsoft.com/office/drawing/2014/main" id="{2FAB0762-9754-EEEB-B31E-E19E87A5F3C2}"/>
              </a:ext>
            </a:extLst>
          </p:cNvPr>
          <p:cNvSpPr txBox="1"/>
          <p:nvPr/>
        </p:nvSpPr>
        <p:spPr>
          <a:xfrm>
            <a:off x="1347242" y="7760506"/>
            <a:ext cx="1065729" cy="369332"/>
          </a:xfrm>
          <a:prstGeom prst="rect">
            <a:avLst/>
          </a:prstGeom>
          <a:noFill/>
        </p:spPr>
        <p:txBody>
          <a:bodyPr wrap="square">
            <a:spAutoFit/>
          </a:bodyPr>
          <a:lstStyle/>
          <a:p>
            <a:r>
              <a:rPr lang="en-US" altLang="ko-KR" dirty="0">
                <a:solidFill>
                  <a:srgbClr val="C00000"/>
                </a:solidFill>
                <a:latin typeface="나눔스퀘어 Bold" panose="020B0600000101010101" pitchFamily="50" charset="-127"/>
                <a:ea typeface="나눔스퀘어 Bold" panose="020B0600000101010101" pitchFamily="50" charset="-127"/>
              </a:rPr>
              <a:t>BEST</a:t>
            </a:r>
          </a:p>
        </p:txBody>
      </p:sp>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 masking is crucial </a:t>
            </a:r>
            <a:r>
              <a:rPr lang="en-US" altLang="ko-KR" sz="2800" dirty="0">
                <a:solidFill>
                  <a:schemeClr val="bg1">
                    <a:lumMod val="85000"/>
                  </a:schemeClr>
                </a:solidFill>
                <a:latin typeface="나눔스퀘어 Bold" panose="020B0600000101010101" pitchFamily="50" charset="-127"/>
                <a:ea typeface="나눔스퀘어 Bold" panose="020B0600000101010101" pitchFamily="50" charset="-127"/>
              </a:rPr>
              <a:t>(GPT Limitation)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Left-to-right pre-training improves generation </a:t>
            </a:r>
            <a:r>
              <a:rPr lang="en-US" altLang="ko-KR" sz="2800" dirty="0">
                <a:solidFill>
                  <a:schemeClr val="bg1">
                    <a:lumMod val="85000"/>
                  </a:schemeClr>
                </a:solidFill>
                <a:latin typeface="나눔스퀘어 Bold" panose="020B0600000101010101" pitchFamily="50" charset="-127"/>
                <a:ea typeface="나눔스퀘어 Bold" panose="020B0600000101010101" pitchFamily="50" charset="-127"/>
              </a:rPr>
              <a:t>(BERT Limitation)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 </a:t>
            </a:r>
            <a:r>
              <a:rPr lang="en-US" altLang="ko-KR" dirty="0">
                <a:solidFill>
                  <a:srgbClr val="0F569B"/>
                </a:solidFill>
                <a:latin typeface="나눔스퀘어 Bold" panose="020B0600000101010101" pitchFamily="50" charset="-127"/>
                <a:ea typeface="나눔스퀘어 Bold" panose="020B0600000101010101" pitchFamily="50" charset="-127"/>
              </a:rPr>
              <a:t>(</a:t>
            </a:r>
            <a:r>
              <a:rPr lang="ko-KR" altLang="en-US" dirty="0">
                <a:solidFill>
                  <a:srgbClr val="0F569B"/>
                </a:solidFill>
                <a:latin typeface="나눔스퀘어 Bold" panose="020B0600000101010101" pitchFamily="50" charset="-127"/>
                <a:ea typeface="나눔스퀘어 Bold" panose="020B0600000101010101" pitchFamily="50" charset="-127"/>
              </a:rPr>
              <a:t>모델 구조</a:t>
            </a:r>
            <a:r>
              <a:rPr lang="en-US" altLang="ko-KR" dirty="0">
                <a:solidFill>
                  <a:srgbClr val="0F569B"/>
                </a:solidFill>
                <a:latin typeface="나눔스퀘어 Bold" panose="020B0600000101010101" pitchFamily="50" charset="-127"/>
                <a:ea typeface="나눔스퀘어 Bold" panose="020B0600000101010101" pitchFamily="50" charset="-127"/>
              </a:rPr>
              <a:t>, </a:t>
            </a:r>
            <a:r>
              <a:rPr lang="ko-KR" altLang="en-US" dirty="0">
                <a:solidFill>
                  <a:srgbClr val="0F569B"/>
                </a:solidFill>
                <a:latin typeface="나눔스퀘어 Bold" panose="020B0600000101010101" pitchFamily="50" charset="-127"/>
                <a:ea typeface="나눔스퀘어 Bold" panose="020B0600000101010101" pitchFamily="50" charset="-127"/>
              </a:rPr>
              <a:t>훈련 방식 등도 중요</a:t>
            </a:r>
            <a:r>
              <a:rPr lang="en-US" altLang="ko-KR" dirty="0">
                <a:solidFill>
                  <a:srgbClr val="0F569B"/>
                </a:solidFill>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대규모의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Tokenizer : BPE from GPT2 </a:t>
            </a:r>
            <a:r>
              <a:rPr lang="en-US" altLang="ko-KR" sz="2800" dirty="0">
                <a:latin typeface="나눔스퀘어 Bold" panose="020B0600000101010101" pitchFamily="50" charset="-127"/>
                <a:ea typeface="나눔스퀘어 Bold" panose="020B0600000101010101" pitchFamily="50" charset="-127"/>
              </a:rPr>
              <a:t>-&gt;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mask 30% of tokens </a:t>
            </a:r>
            <a:r>
              <a:rPr lang="en-US" altLang="ko-KR" sz="2800" dirty="0">
                <a:latin typeface="나눔스퀘어 Bold" panose="020B0600000101010101" pitchFamily="50" charset="-127"/>
                <a:ea typeface="나눔스퀘어 Bold" panose="020B0600000101010101" pitchFamily="50" charset="-127"/>
              </a:rPr>
              <a:t>in each document, and </a:t>
            </a:r>
            <a:r>
              <a:rPr lang="en-US" altLang="ko-KR" sz="2800" dirty="0">
                <a:solidFill>
                  <a:srgbClr val="3B7DDD"/>
                </a:solidFill>
                <a:latin typeface="나눔스퀘어 Bold" panose="020B0600000101010101" pitchFamily="50" charset="-127"/>
                <a:ea typeface="나눔스퀘어 Bold" panose="020B0600000101010101" pitchFamily="50" charset="-127"/>
              </a:rPr>
              <a:t>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Training data from </a:t>
            </a:r>
            <a:r>
              <a:rPr lang="en-US" altLang="ko-KR" sz="2800" dirty="0" err="1">
                <a:solidFill>
                  <a:srgbClr val="3B7DDD"/>
                </a:solidFill>
                <a:latin typeface="나눔스퀘어 Bold" panose="020B0600000101010101" pitchFamily="50" charset="-127"/>
                <a:ea typeface="나눔스퀘어 Bold" panose="020B0600000101010101" pitchFamily="50" charset="-127"/>
              </a:rPr>
              <a:t>RoBERTa</a:t>
            </a:r>
            <a:r>
              <a:rPr lang="en-US" altLang="ko-KR" sz="2800" dirty="0">
                <a:solidFill>
                  <a:srgbClr val="3B7DDD"/>
                </a:solidFill>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이라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
        <p:nvSpPr>
          <p:cNvPr id="3" name="TextBox 2">
            <a:extLst>
              <a:ext uri="{FF2B5EF4-FFF2-40B4-BE49-F238E27FC236}">
                <a16:creationId xmlns:a16="http://schemas.microsoft.com/office/drawing/2014/main" id="{870A99B3-4AF9-E07C-0A09-556B43620C5D}"/>
              </a:ext>
            </a:extLst>
          </p:cNvPr>
          <p:cNvSpPr txBox="1"/>
          <p:nvPr/>
        </p:nvSpPr>
        <p:spPr>
          <a:xfrm>
            <a:off x="13460268" y="9088435"/>
            <a:ext cx="3512344" cy="523220"/>
          </a:xfrm>
          <a:prstGeom prst="rect">
            <a:avLst/>
          </a:prstGeom>
          <a:noFill/>
        </p:spPr>
        <p:txBody>
          <a:bodyPr wrap="square">
            <a:spAutoFit/>
          </a:bodyPr>
          <a:lstStyle/>
          <a:p>
            <a:r>
              <a:rPr lang="en-US" altLang="ko-KR" sz="1400" dirty="0">
                <a:solidFill>
                  <a:srgbClr val="0F569B"/>
                </a:solidFill>
                <a:latin typeface="나눔스퀘어 Bold" panose="020B0600000101010101" pitchFamily="50" charset="-127"/>
                <a:ea typeface="나눔스퀘어 Bold" panose="020B0600000101010101" pitchFamily="50" charset="-127"/>
              </a:rPr>
              <a:t>m/mm : matched/mismatched</a:t>
            </a:r>
            <a:endParaRPr lang="ko-KR" altLang="en-US" sz="1400" dirty="0">
              <a:solidFill>
                <a:srgbClr val="0F569B"/>
              </a:solidFill>
              <a:latin typeface="나눔스퀘어 Bold" panose="020B0600000101010101" pitchFamily="50" charset="-127"/>
              <a:ea typeface="나눔스퀘어 Bold" panose="020B0600000101010101" pitchFamily="50" charset="-127"/>
            </a:endParaRPr>
          </a:p>
          <a:p>
            <a:r>
              <a:rPr lang="en-US" altLang="ko-KR" sz="1400" dirty="0" err="1">
                <a:solidFill>
                  <a:srgbClr val="0F569B"/>
                </a:solidFill>
                <a:latin typeface="나눔스퀘어 Bold" panose="020B0600000101010101" pitchFamily="50" charset="-127"/>
                <a:ea typeface="나눔스퀘어 Bold" panose="020B0600000101010101" pitchFamily="50" charset="-127"/>
              </a:rPr>
              <a:t>Mcc</a:t>
            </a:r>
            <a:r>
              <a:rPr lang="en-US" altLang="ko-KR" sz="1400" dirty="0">
                <a:solidFill>
                  <a:srgbClr val="0F569B"/>
                </a:solidFill>
                <a:latin typeface="나눔스퀘어 Bold" panose="020B0600000101010101" pitchFamily="50" charset="-127"/>
                <a:ea typeface="나눔스퀘어 Bold" panose="020B0600000101010101" pitchFamily="50" charset="-127"/>
              </a:rPr>
              <a:t> : Matthews Correlation Coefficient</a:t>
            </a:r>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230832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a:buClr>
                <a:srgbClr val="0F569B"/>
              </a:buClr>
            </a:pPr>
            <a:r>
              <a:rPr lang="en-US" altLang="ko-KR" sz="2400" dirty="0">
                <a:solidFill>
                  <a:srgbClr val="89AAD3"/>
                </a:solidFill>
                <a:latin typeface="나눔스퀘어 Bold" panose="020B0600000101010101" pitchFamily="50" charset="-127"/>
                <a:ea typeface="나눔스퀘어 Bold" panose="020B0600000101010101" pitchFamily="50" charset="-127"/>
              </a:rPr>
              <a:t>CNN/DM</a:t>
            </a:r>
            <a:r>
              <a:rPr lang="ko-KR" altLang="en-US" sz="2400" dirty="0">
                <a:solidFill>
                  <a:srgbClr val="89AAD3"/>
                </a:solidFill>
                <a:latin typeface="나눔스퀘어 Bold" panose="020B0600000101010101" pitchFamily="50" charset="-127"/>
                <a:ea typeface="나눔스퀘어 Bold" panose="020B0600000101010101" pitchFamily="50" charset="-127"/>
              </a:rPr>
              <a:t>은 논문에선 </a:t>
            </a:r>
            <a:r>
              <a:rPr lang="en-US" altLang="ko-KR" sz="2400" dirty="0">
                <a:solidFill>
                  <a:srgbClr val="89AAD3"/>
                </a:solidFill>
                <a:latin typeface="나눔스퀘어 Bold" panose="020B0600000101010101" pitchFamily="50" charset="-127"/>
                <a:ea typeface="나눔스퀘어 Bold" panose="020B0600000101010101" pitchFamily="50" charset="-127"/>
              </a:rPr>
              <a:t>Extractive</a:t>
            </a:r>
            <a:r>
              <a:rPr lang="ko-KR" altLang="en-US" sz="2400" dirty="0">
                <a:solidFill>
                  <a:srgbClr val="89AAD3"/>
                </a:solidFill>
                <a:latin typeface="나눔스퀘어 Bold" panose="020B0600000101010101" pitchFamily="50" charset="-127"/>
                <a:ea typeface="나눔스퀘어 Bold" panose="020B0600000101010101" pitchFamily="50" charset="-127"/>
              </a:rPr>
              <a:t>라고 하지만 현재는 </a:t>
            </a:r>
            <a:r>
              <a:rPr lang="en-US" altLang="ko-KR" sz="2400" dirty="0">
                <a:solidFill>
                  <a:srgbClr val="89AAD3"/>
                </a:solidFill>
                <a:latin typeface="나눔스퀘어 Bold" panose="020B0600000101010101" pitchFamily="50" charset="-127"/>
                <a:ea typeface="나눔스퀘어 Bold" panose="020B0600000101010101" pitchFamily="50" charset="-127"/>
              </a:rPr>
              <a:t>Extractive</a:t>
            </a:r>
            <a:r>
              <a:rPr lang="ko-KR" altLang="en-US" sz="2400" dirty="0">
                <a:solidFill>
                  <a:srgbClr val="89AAD3"/>
                </a:solidFill>
                <a:latin typeface="나눔스퀘어 Bold" panose="020B0600000101010101" pitchFamily="50" charset="-127"/>
                <a:ea typeface="나눔스퀘어 Bold" panose="020B0600000101010101" pitchFamily="50" charset="-127"/>
              </a:rPr>
              <a:t> </a:t>
            </a:r>
            <a:r>
              <a:rPr lang="en-US" altLang="ko-KR" sz="2400" dirty="0">
                <a:solidFill>
                  <a:srgbClr val="89AAD3"/>
                </a:solidFill>
                <a:latin typeface="나눔스퀘어 Bold" panose="020B0600000101010101" pitchFamily="50" charset="-127"/>
                <a:ea typeface="나눔스퀘어 Bold" panose="020B0600000101010101" pitchFamily="50" charset="-127"/>
              </a:rPr>
              <a:t>+</a:t>
            </a:r>
            <a:r>
              <a:rPr lang="ko-KR" altLang="en-US" sz="2400" dirty="0">
                <a:solidFill>
                  <a:srgbClr val="89AAD3"/>
                </a:solidFill>
                <a:latin typeface="나눔스퀘어 Bold" panose="020B0600000101010101" pitchFamily="50" charset="-127"/>
                <a:ea typeface="나눔스퀘어 Bold" panose="020B0600000101010101" pitchFamily="50" charset="-127"/>
              </a:rPr>
              <a:t> </a:t>
            </a:r>
            <a:r>
              <a:rPr lang="en-US" altLang="ko-KR" sz="2400" dirty="0">
                <a:solidFill>
                  <a:srgbClr val="89AAD3"/>
                </a:solidFill>
                <a:latin typeface="나눔스퀘어 Bold" panose="020B0600000101010101" pitchFamily="50" charset="-127"/>
                <a:ea typeface="나눔스퀘어 Bold" panose="020B0600000101010101" pitchFamily="50" charset="-127"/>
              </a:rPr>
              <a:t>Abstractive</a:t>
            </a:r>
            <a:r>
              <a:rPr lang="ko-KR" altLang="en-US" sz="2400" dirty="0">
                <a:solidFill>
                  <a:srgbClr val="89AAD3"/>
                </a:solidFill>
                <a:latin typeface="나눔스퀘어 Bold" panose="020B0600000101010101" pitchFamily="50" charset="-127"/>
                <a:ea typeface="나눔스퀘어 Bold" panose="020B0600000101010101" pitchFamily="50" charset="-127"/>
              </a:rPr>
              <a:t>로 분류되고 있음</a:t>
            </a:r>
            <a:endParaRPr lang="en-US" altLang="ko-KR" sz="2400" dirty="0">
              <a:solidFill>
                <a:srgbClr val="89AAD3"/>
              </a:solidFill>
              <a:latin typeface="나눔스퀘어 Bold" panose="020B0600000101010101" pitchFamily="50" charset="-127"/>
              <a:ea typeface="나눔스퀘어 Bold" panose="020B0600000101010101" pitchFamily="50" charset="-127"/>
            </a:endParaRP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
        <p:nvSpPr>
          <p:cNvPr id="2" name="TextBox 1">
            <a:extLst>
              <a:ext uri="{FF2B5EF4-FFF2-40B4-BE49-F238E27FC236}">
                <a16:creationId xmlns:a16="http://schemas.microsoft.com/office/drawing/2014/main" id="{12129F20-35A3-AD06-9CF5-8D04843C87C3}"/>
              </a:ext>
            </a:extLst>
          </p:cNvPr>
          <p:cNvSpPr txBox="1"/>
          <p:nvPr/>
        </p:nvSpPr>
        <p:spPr>
          <a:xfrm>
            <a:off x="13460268" y="8875536"/>
            <a:ext cx="3512344" cy="738664"/>
          </a:xfrm>
          <a:prstGeom prst="rect">
            <a:avLst/>
          </a:prstGeom>
          <a:noFill/>
        </p:spPr>
        <p:txBody>
          <a:bodyPr wrap="square">
            <a:spAutoFit/>
          </a:bodyPr>
          <a:lstStyle/>
          <a:p>
            <a:r>
              <a:rPr lang="en-US" altLang="ko-KR" sz="1400" dirty="0">
                <a:solidFill>
                  <a:srgbClr val="0F569B"/>
                </a:solidFill>
                <a:latin typeface="나눔스퀘어 Bold" panose="020B0600000101010101" pitchFamily="50" charset="-127"/>
                <a:ea typeface="나눔스퀘어 Bold" panose="020B0600000101010101" pitchFamily="50" charset="-127"/>
              </a:rPr>
              <a:t>Lead-3 : </a:t>
            </a:r>
            <a:r>
              <a:rPr lang="ko-KR" altLang="en-US" sz="1400" dirty="0">
                <a:solidFill>
                  <a:srgbClr val="0F569B"/>
                </a:solidFill>
                <a:latin typeface="나눔스퀘어 Bold" panose="020B0600000101010101" pitchFamily="50" charset="-127"/>
                <a:ea typeface="나눔스퀘어 Bold" panose="020B0600000101010101" pitchFamily="50" charset="-127"/>
              </a:rPr>
              <a:t>문서의 앞의 </a:t>
            </a:r>
            <a:r>
              <a:rPr lang="en-US" altLang="ko-KR" sz="1400" dirty="0">
                <a:solidFill>
                  <a:srgbClr val="0F569B"/>
                </a:solidFill>
                <a:latin typeface="나눔스퀘어 Bold" panose="020B0600000101010101" pitchFamily="50" charset="-127"/>
                <a:ea typeface="나눔스퀘어 Bold" panose="020B0600000101010101" pitchFamily="50" charset="-127"/>
              </a:rPr>
              <a:t>3</a:t>
            </a:r>
            <a:r>
              <a:rPr lang="ko-KR" altLang="en-US" sz="1400" dirty="0">
                <a:solidFill>
                  <a:srgbClr val="0F569B"/>
                </a:solidFill>
                <a:latin typeface="나눔스퀘어 Bold" panose="020B0600000101010101" pitchFamily="50" charset="-127"/>
                <a:ea typeface="나눔스퀘어 Bold" panose="020B0600000101010101" pitchFamily="50" charset="-127"/>
              </a:rPr>
              <a:t>문장</a:t>
            </a:r>
            <a:r>
              <a:rPr lang="en-US" altLang="ko-KR" sz="1400" dirty="0">
                <a:solidFill>
                  <a:srgbClr val="0F569B"/>
                </a:solidFill>
                <a:latin typeface="나눔스퀘어 Bold" panose="020B0600000101010101" pitchFamily="50" charset="-127"/>
                <a:ea typeface="나눔스퀘어 Bold" panose="020B0600000101010101" pitchFamily="50" charset="-127"/>
              </a:rPr>
              <a:t>. CNN/DM</a:t>
            </a:r>
            <a:r>
              <a:rPr lang="ko-KR" altLang="en-US" sz="1400" dirty="0">
                <a:solidFill>
                  <a:srgbClr val="0F569B"/>
                </a:solidFill>
                <a:latin typeface="나눔스퀘어 Bold" panose="020B0600000101010101" pitchFamily="50" charset="-127"/>
                <a:ea typeface="나눔스퀘어 Bold" panose="020B0600000101010101" pitchFamily="50" charset="-127"/>
              </a:rPr>
              <a:t>이나 </a:t>
            </a:r>
            <a:r>
              <a:rPr lang="en-US" altLang="ko-KR" sz="1400" dirty="0" err="1">
                <a:solidFill>
                  <a:srgbClr val="0F569B"/>
                </a:solidFill>
                <a:latin typeface="나눔스퀘어 Bold" panose="020B0600000101010101" pitchFamily="50" charset="-127"/>
                <a:ea typeface="나눔스퀘어 Bold" panose="020B0600000101010101" pitchFamily="50" charset="-127"/>
              </a:rPr>
              <a:t>Xsum</a:t>
            </a:r>
            <a:r>
              <a:rPr lang="en-US" altLang="ko-KR" sz="1400" dirty="0">
                <a:solidFill>
                  <a:srgbClr val="0F569B"/>
                </a:solidFill>
                <a:latin typeface="나눔스퀘어 Bold" panose="020B0600000101010101" pitchFamily="50" charset="-127"/>
                <a:ea typeface="나눔스퀘어 Bold" panose="020B0600000101010101" pitchFamily="50" charset="-127"/>
              </a:rPr>
              <a:t> </a:t>
            </a:r>
            <a:r>
              <a:rPr lang="ko-KR" altLang="en-US" sz="1400" dirty="0">
                <a:solidFill>
                  <a:srgbClr val="0F569B"/>
                </a:solidFill>
                <a:latin typeface="나눔스퀘어 Bold" panose="020B0600000101010101" pitchFamily="50" charset="-127"/>
                <a:ea typeface="나눔스퀘어 Bold" panose="020B0600000101010101" pitchFamily="50" charset="-127"/>
              </a:rPr>
              <a:t>데이터셋 같은 경우 맨 앞의 </a:t>
            </a:r>
            <a:r>
              <a:rPr lang="en-US" altLang="ko-KR" sz="1400" dirty="0">
                <a:solidFill>
                  <a:srgbClr val="0F569B"/>
                </a:solidFill>
                <a:latin typeface="나눔스퀘어 Bold" panose="020B0600000101010101" pitchFamily="50" charset="-127"/>
                <a:ea typeface="나눔스퀘어 Bold" panose="020B0600000101010101" pitchFamily="50" charset="-127"/>
              </a:rPr>
              <a:t>3</a:t>
            </a:r>
            <a:r>
              <a:rPr lang="ko-KR" altLang="en-US" sz="1400" dirty="0">
                <a:solidFill>
                  <a:srgbClr val="0F569B"/>
                </a:solidFill>
                <a:latin typeface="나눔스퀘어 Bold" panose="020B0600000101010101" pitchFamily="50" charset="-127"/>
                <a:ea typeface="나눔스퀘어 Bold" panose="020B0600000101010101" pitchFamily="50" charset="-127"/>
              </a:rPr>
              <a:t>문장이 요약본인 성향이 강함</a:t>
            </a:r>
            <a:r>
              <a:rPr lang="en-US" altLang="ko-KR" sz="1400" dirty="0">
                <a:solidFill>
                  <a:srgbClr val="0F569B"/>
                </a:solidFill>
                <a:latin typeface="나눔스퀘어 Bold" panose="020B0600000101010101" pitchFamily="50" charset="-127"/>
                <a:ea typeface="나눔스퀘어 Bold" panose="020B0600000101010101" pitchFamily="50" charset="-127"/>
              </a:rPr>
              <a:t>.</a:t>
            </a:r>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
        <p:nvSpPr>
          <p:cNvPr id="4" name="TextBox 3">
            <a:extLst>
              <a:ext uri="{FF2B5EF4-FFF2-40B4-BE49-F238E27FC236}">
                <a16:creationId xmlns:a16="http://schemas.microsoft.com/office/drawing/2014/main" id="{34B81EAE-9262-6698-49A0-7F68CCB3EE63}"/>
              </a:ext>
            </a:extLst>
          </p:cNvPr>
          <p:cNvSpPr txBox="1"/>
          <p:nvPr/>
        </p:nvSpPr>
        <p:spPr>
          <a:xfrm>
            <a:off x="12496800" y="5241849"/>
            <a:ext cx="5561290" cy="1169551"/>
          </a:xfrm>
          <a:prstGeom prst="rect">
            <a:avLst/>
          </a:prstGeom>
          <a:noFill/>
        </p:spPr>
        <p:txBody>
          <a:bodyPr wrap="square">
            <a:spAutoFit/>
          </a:bodyPr>
          <a:lstStyle/>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1. </a:t>
            </a:r>
            <a:r>
              <a:rPr lang="ko-KR" altLang="en-US" sz="1400" i="1" dirty="0">
                <a:latin typeface="나눔스퀘어 Bold" panose="020B0600000101010101" pitchFamily="50" charset="-127"/>
                <a:ea typeface="나눔스퀘어 Bold" panose="020B0600000101010101" pitchFamily="50" charset="-127"/>
              </a:rPr>
              <a:t>새로운 인코더</a:t>
            </a:r>
            <a:r>
              <a:rPr lang="en-US" altLang="ko-KR" sz="1400" i="1" dirty="0">
                <a:latin typeface="나눔스퀘어 Bold" panose="020B0600000101010101" pitchFamily="50" charset="-127"/>
                <a:ea typeface="나눔스퀘어 Bold" panose="020B0600000101010101" pitchFamily="50" charset="-127"/>
              </a:rPr>
              <a:t>, Positional embeddings, BART</a:t>
            </a:r>
            <a:r>
              <a:rPr lang="ko-KR" altLang="en-US" sz="1400" i="1" dirty="0">
                <a:latin typeface="나눔스퀘어 Bold" panose="020B0600000101010101" pitchFamily="50" charset="-127"/>
                <a:ea typeface="나눔스퀘어 Bold" panose="020B0600000101010101" pitchFamily="50" charset="-127"/>
              </a:rPr>
              <a:t>인코더의 첫 레이어의 </a:t>
            </a:r>
            <a:r>
              <a:rPr lang="en-US" altLang="ko-KR" sz="1400" i="1" dirty="0">
                <a:latin typeface="나눔스퀘어 Bold" panose="020B0600000101010101" pitchFamily="50" charset="-127"/>
                <a:ea typeface="나눔스퀘어 Bold" panose="020B0600000101010101" pitchFamily="50" charset="-127"/>
              </a:rPr>
              <a:t>W_Q, W_V, W_K </a:t>
            </a:r>
            <a:r>
              <a:rPr lang="ko-KR" altLang="en-US" sz="1400" i="1" dirty="0">
                <a:latin typeface="나눔스퀘어 Bold" panose="020B0600000101010101" pitchFamily="50" charset="-127"/>
                <a:ea typeface="나눔스퀘어 Bold" panose="020B0600000101010101" pitchFamily="50" charset="-127"/>
              </a:rPr>
              <a:t>만 학습시키고 나머지 파라미터는 모두 </a:t>
            </a:r>
            <a:r>
              <a:rPr lang="en-US" altLang="ko-KR" sz="1400" i="1"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1400" i="1" dirty="0">
              <a:latin typeface="나눔스퀘어 Bold" panose="020B0600000101010101" pitchFamily="50" charset="-127"/>
              <a:ea typeface="나눔스퀘어 Bold" panose="020B0600000101010101" pitchFamily="50" charset="-127"/>
            </a:endParaRPr>
          </a:p>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2. </a:t>
            </a:r>
            <a:r>
              <a:rPr lang="ko-KR" altLang="en-US" sz="1400" i="1" dirty="0">
                <a:latin typeface="나눔스퀘어 Bold" panose="020B0600000101010101" pitchFamily="50" charset="-127"/>
                <a:ea typeface="나눔스퀘어 Bold" panose="020B0600000101010101" pitchFamily="50" charset="-127"/>
              </a:rPr>
              <a:t>적은 스텝으로 전체 파라미터 학습</a:t>
            </a:r>
            <a:endParaRPr lang="en-US" altLang="ko-KR" sz="1400" i="1"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GPT2 – </a:t>
            </a:r>
            <a:r>
              <a:rPr lang="ko-KR" altLang="en-US" sz="3200" dirty="0">
                <a:solidFill>
                  <a:srgbClr val="3B7DDD"/>
                </a:solidFill>
                <a:latin typeface="나눔스퀘어 Bold" panose="020B0600000101010101" pitchFamily="50" charset="-127"/>
                <a:ea typeface="나눔스퀘어 Bold" panose="020B0600000101010101" pitchFamily="50" charset="-127"/>
              </a:rPr>
              <a:t>모델이 아주 크면 </a:t>
            </a:r>
            <a:r>
              <a:rPr lang="en-US" altLang="ko-KR" sz="3200" dirty="0">
                <a:solidFill>
                  <a:srgbClr val="3B7DDD"/>
                </a:solidFill>
                <a:latin typeface="나눔스퀘어 Bold" panose="020B0600000101010101" pitchFamily="50" charset="-127"/>
                <a:ea typeface="나눔스퀘어 Bold" panose="020B0600000101010101" pitchFamily="50" charset="-127"/>
              </a:rPr>
              <a:t>Unsupervised Multi-task</a:t>
            </a:r>
            <a:r>
              <a:rPr lang="ko-KR" altLang="en-US" sz="3200" dirty="0">
                <a:solidFill>
                  <a:srgbClr val="3B7DDD"/>
                </a:solidFill>
                <a:latin typeface="나눔스퀘어 Bold" panose="020B0600000101010101" pitchFamily="50" charset="-127"/>
                <a:ea typeface="나눔스퀘어 Bold" panose="020B0600000101010101" pitchFamily="50" charset="-127"/>
              </a:rPr>
              <a:t>가 가능</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1866900"/>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82766" y="19431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078313"/>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36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BART achieves similar performance to </a:t>
            </a:r>
            <a:r>
              <a:rPr lang="en-US" altLang="ko-KR" sz="3600" dirty="0" err="1"/>
              <a:t>RoBERTa</a:t>
            </a:r>
            <a:r>
              <a:rPr lang="en-US" altLang="ko-KR" sz="3600" dirty="0"/>
              <a:t> on discriminative tasks, </a:t>
            </a:r>
            <a:r>
              <a:rPr lang="en-US" altLang="ko-KR" sz="3600" dirty="0">
                <a:solidFill>
                  <a:srgbClr val="0F569B"/>
                </a:solidFill>
              </a:rPr>
              <a:t>while achieving new state-of-</a:t>
            </a:r>
            <a:r>
              <a:rPr lang="en-US" altLang="ko-KR" sz="3600" dirty="0" err="1">
                <a:solidFill>
                  <a:srgbClr val="0F569B"/>
                </a:solidFill>
              </a:rPr>
              <a:t>theart</a:t>
            </a:r>
            <a:r>
              <a:rPr lang="en-US" altLang="ko-KR" sz="3600" dirty="0">
                <a:solidFill>
                  <a:srgbClr val="0F569B"/>
                </a:solidFill>
              </a:rPr>
              <a:t> results on a number of text generation tasks (Abstractive QA, Summarization)</a:t>
            </a:r>
            <a:r>
              <a:rPr lang="en-US" altLang="ko-KR" sz="3600" dirty="0"/>
              <a:t>.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Future work should explore new methods for corrupting documents for pre-training, perhaps tailoring them to specific end tasks.</a:t>
            </a:r>
            <a:endParaRPr lang="ko-KR" altLang="en-US" sz="36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21255" y="3220856"/>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05000" y="6224487"/>
            <a:ext cx="4876800" cy="3657600"/>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616103" y="1603121"/>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(Multi-task Masked LM)</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pic>
        <p:nvPicPr>
          <p:cNvPr id="3" name="그림 2">
            <a:extLst>
              <a:ext uri="{FF2B5EF4-FFF2-40B4-BE49-F238E27FC236}">
                <a16:creationId xmlns:a16="http://schemas.microsoft.com/office/drawing/2014/main" id="{78DF5330-814F-31A0-E421-9ABF71750296}"/>
              </a:ext>
            </a:extLst>
          </p:cNvPr>
          <p:cNvPicPr>
            <a:picLocks noChangeAspect="1"/>
          </p:cNvPicPr>
          <p:nvPr/>
        </p:nvPicPr>
        <p:blipFill>
          <a:blip r:embed="rId4"/>
          <a:stretch>
            <a:fillRect/>
          </a:stretch>
        </p:blipFill>
        <p:spPr>
          <a:xfrm>
            <a:off x="592291" y="2439915"/>
            <a:ext cx="7163800" cy="6077798"/>
          </a:xfrm>
          <a:prstGeom prst="rect">
            <a:avLst/>
          </a:prstGeom>
        </p:spPr>
      </p:pic>
      <p:sp>
        <p:nvSpPr>
          <p:cNvPr id="7" name="TextBox 6">
            <a:extLst>
              <a:ext uri="{FF2B5EF4-FFF2-40B4-BE49-F238E27FC236}">
                <a16:creationId xmlns:a16="http://schemas.microsoft.com/office/drawing/2014/main" id="{7A6BB71F-7D8A-635D-3730-FEC18DDDAF21}"/>
              </a:ext>
            </a:extLst>
          </p:cNvPr>
          <p:cNvSpPr txBox="1"/>
          <p:nvPr/>
        </p:nvSpPr>
        <p:spPr>
          <a:xfrm>
            <a:off x="8373291" y="2625657"/>
            <a:ext cx="8599321" cy="7109639"/>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Unified Language Model</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for</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Unidirectional LM, Bidirectional LM, Sequence-to-Sequence LM,</a:t>
            </a:r>
            <a:r>
              <a:rPr lang="ko-KR" altLang="en-US" sz="2400" dirty="0">
                <a:solidFill>
                  <a:srgbClr val="3B7DDD"/>
                </a:solidFill>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Next Sentence Prediction</a:t>
            </a:r>
          </a:p>
          <a:p>
            <a:pPr>
              <a:buClr>
                <a:srgbClr val="0F569B"/>
              </a:buClr>
            </a:pPr>
            <a:r>
              <a:rPr lang="en-US" altLang="ko-KR" sz="2400" dirty="0">
                <a:latin typeface="나눔스퀘어 Bold" panose="020B0600000101010101" pitchFamily="50" charset="-127"/>
                <a:ea typeface="나눔스퀘어 Bold" panose="020B0600000101010101" pitchFamily="50" charset="-127"/>
              </a:rPr>
              <a:t>(With only Transformer Encoder)</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Why Multi-task?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doing NLU + NLG in Single Architecture (Use different Attention Mask)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GPT2</a:t>
            </a:r>
          </a:p>
          <a:p>
            <a:pPr>
              <a:buClr>
                <a:srgbClr val="0F569B"/>
              </a:buClr>
            </a:pPr>
            <a:r>
              <a:rPr lang="en-US" altLang="ko-KR" sz="2400" dirty="0">
                <a:latin typeface="나눔스퀘어 Bold" panose="020B0600000101010101" pitchFamily="50" charset="-127"/>
                <a:ea typeface="나눔스퀘어 Bold" panose="020B0600000101010101" pitchFamily="50" charset="-127"/>
              </a:rPr>
              <a:t>GPT2</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파인튜닝</a:t>
            </a:r>
            <a:r>
              <a:rPr lang="ko-KR" altLang="en-US" sz="2400" dirty="0">
                <a:latin typeface="나눔스퀘어 Bold" panose="020B0600000101010101" pitchFamily="50" charset="-127"/>
                <a:ea typeface="나눔스퀘어 Bold" panose="020B0600000101010101" pitchFamily="50" charset="-127"/>
              </a:rPr>
              <a:t> 안 해도 다양한 </a:t>
            </a:r>
            <a:r>
              <a:rPr lang="en-US" altLang="ko-KR" sz="2400" dirty="0">
                <a:latin typeface="나눔스퀘어 Bold" panose="020B0600000101010101" pitchFamily="50" charset="-127"/>
                <a:ea typeface="나눔스퀘어 Bold" panose="020B0600000101010101" pitchFamily="50" charset="-127"/>
              </a:rPr>
              <a:t>Task </a:t>
            </a:r>
            <a:r>
              <a:rPr lang="ko-KR" altLang="en-US" sz="2400" dirty="0">
                <a:latin typeface="나눔스퀘어 Bold" panose="020B0600000101010101" pitchFamily="50" charset="-127"/>
                <a:ea typeface="나눔스퀘어 Bold" panose="020B0600000101010101" pitchFamily="50" charset="-127"/>
              </a:rPr>
              <a:t>수행할 수 있는 </a:t>
            </a:r>
            <a:r>
              <a:rPr lang="en-US" altLang="ko-KR" sz="2400" dirty="0">
                <a:latin typeface="나눔스퀘어 Bold" panose="020B0600000101010101" pitchFamily="50" charset="-127"/>
                <a:ea typeface="나눔스퀘어 Bold" panose="020B0600000101010101" pitchFamily="50" charset="-127"/>
              </a:rPr>
              <a:t>Zero-shot Multi-task (Zero-shot Learner). </a:t>
            </a:r>
            <a:r>
              <a:rPr lang="ko-KR" altLang="en-US" sz="2400" dirty="0">
                <a:latin typeface="나눔스퀘어 Bold" panose="020B0600000101010101" pitchFamily="50" charset="-127"/>
                <a:ea typeface="나눔스퀘어 Bold" panose="020B0600000101010101" pitchFamily="50" charset="-127"/>
              </a:rPr>
              <a:t>하지만 </a:t>
            </a:r>
            <a:r>
              <a:rPr lang="en-US" altLang="ko-KR" sz="2400" dirty="0" err="1">
                <a:latin typeface="나눔스퀘어 Bold" panose="020B0600000101010101" pitchFamily="50" charset="-127"/>
                <a:ea typeface="나눔스퀘어 Bold" panose="020B0600000101010101" pitchFamily="50" charset="-127"/>
              </a:rPr>
              <a:t>UniLM</a:t>
            </a:r>
            <a:r>
              <a:rPr lang="ko-KR" altLang="en-US" sz="2400" dirty="0">
                <a:latin typeface="나눔스퀘어 Bold" panose="020B0600000101010101" pitchFamily="50" charset="-127"/>
                <a:ea typeface="나눔스퀘어 Bold" panose="020B0600000101010101" pitchFamily="50" charset="-127"/>
              </a:rPr>
              <a:t>은 </a:t>
            </a:r>
            <a:r>
              <a:rPr lang="en-US" altLang="ko-KR" sz="2400" dirty="0">
                <a:latin typeface="나눔스퀘어 Bold" panose="020B0600000101010101" pitchFamily="50" charset="-127"/>
                <a:ea typeface="나눔스퀘어 Bold" panose="020B0600000101010101" pitchFamily="50" charset="-127"/>
              </a:rPr>
              <a:t>Pre-train </a:t>
            </a:r>
            <a:r>
              <a:rPr lang="ko-KR" altLang="en-US" sz="2400" dirty="0">
                <a:latin typeface="나눔스퀘어 Bold" panose="020B0600000101010101" pitchFamily="50" charset="-127"/>
                <a:ea typeface="나눔스퀘어 Bold" panose="020B0600000101010101" pitchFamily="50" charset="-127"/>
              </a:rPr>
              <a:t>후 </a:t>
            </a:r>
            <a:r>
              <a:rPr lang="ko-KR" altLang="en-US" sz="2400" dirty="0" err="1">
                <a:latin typeface="나눔스퀘어 Bold" panose="020B0600000101010101" pitchFamily="50" charset="-127"/>
                <a:ea typeface="나눔스퀘어 Bold" panose="020B0600000101010101" pitchFamily="50" charset="-127"/>
              </a:rPr>
              <a:t>파인튜닝까지</a:t>
            </a:r>
            <a:r>
              <a:rPr lang="ko-KR" altLang="en-US" sz="2400" dirty="0">
                <a:latin typeface="나눔스퀘어 Bold" panose="020B0600000101010101" pitchFamily="50" charset="-127"/>
                <a:ea typeface="나눔스퀘어 Bold" panose="020B0600000101010101" pitchFamily="50" charset="-127"/>
              </a:rPr>
              <a:t> 필요함</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추가적인 레이어는 필요 </a:t>
            </a:r>
            <a:r>
              <a:rPr lang="en-US" altLang="ko-KR" sz="2400" dirty="0">
                <a:latin typeface="나눔스퀘어 Bold" panose="020B0600000101010101" pitchFamily="50" charset="-127"/>
                <a:ea typeface="나눔스퀘어 Bold" panose="020B0600000101010101" pitchFamily="50" charset="-127"/>
              </a:rPr>
              <a:t>X)</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5598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1655508"/>
            <a:ext cx="6354262"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(Masked Seq2Seq)  </a:t>
            </a: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grpSp>
        <p:nvGrpSpPr>
          <p:cNvPr id="11" name="그룹 10">
            <a:extLst>
              <a:ext uri="{FF2B5EF4-FFF2-40B4-BE49-F238E27FC236}">
                <a16:creationId xmlns:a16="http://schemas.microsoft.com/office/drawing/2014/main" id="{87925369-098D-070A-3591-AE8C8E804BBC}"/>
              </a:ext>
            </a:extLst>
          </p:cNvPr>
          <p:cNvGrpSpPr/>
          <p:nvPr/>
        </p:nvGrpSpPr>
        <p:grpSpPr>
          <a:xfrm>
            <a:off x="457200" y="3413286"/>
            <a:ext cx="6354263" cy="3787327"/>
            <a:chOff x="427324" y="3009900"/>
            <a:chExt cx="6354263" cy="3787327"/>
          </a:xfrm>
        </p:grpSpPr>
        <p:pic>
          <p:nvPicPr>
            <p:cNvPr id="7" name="그림 6">
              <a:extLst>
                <a:ext uri="{FF2B5EF4-FFF2-40B4-BE49-F238E27FC236}">
                  <a16:creationId xmlns:a16="http://schemas.microsoft.com/office/drawing/2014/main" id="{01E3B701-2FFC-0162-9473-1FACA19B40AC}"/>
                </a:ext>
              </a:extLst>
            </p:cNvPr>
            <p:cNvPicPr>
              <a:picLocks noChangeAspect="1"/>
            </p:cNvPicPr>
            <p:nvPr/>
          </p:nvPicPr>
          <p:blipFill>
            <a:blip r:embed="rId4"/>
            <a:stretch>
              <a:fillRect/>
            </a:stretch>
          </p:blipFill>
          <p:spPr>
            <a:xfrm>
              <a:off x="427324" y="3009900"/>
              <a:ext cx="6354262" cy="1905000"/>
            </a:xfrm>
            <a:prstGeom prst="rect">
              <a:avLst/>
            </a:prstGeom>
          </p:spPr>
        </p:pic>
        <p:pic>
          <p:nvPicPr>
            <p:cNvPr id="9" name="그림 8">
              <a:extLst>
                <a:ext uri="{FF2B5EF4-FFF2-40B4-BE49-F238E27FC236}">
                  <a16:creationId xmlns:a16="http://schemas.microsoft.com/office/drawing/2014/main" id="{D006A153-7D25-AC79-E6E1-7CE05B433960}"/>
                </a:ext>
              </a:extLst>
            </p:cNvPr>
            <p:cNvPicPr>
              <a:picLocks noChangeAspect="1"/>
            </p:cNvPicPr>
            <p:nvPr/>
          </p:nvPicPr>
          <p:blipFill>
            <a:blip r:embed="rId5"/>
            <a:stretch>
              <a:fillRect/>
            </a:stretch>
          </p:blipFill>
          <p:spPr>
            <a:xfrm>
              <a:off x="582767" y="5060543"/>
              <a:ext cx="6198820" cy="1736684"/>
            </a:xfrm>
            <a:prstGeom prst="rect">
              <a:avLst/>
            </a:prstGeom>
          </p:spPr>
        </p:pic>
      </p:grpSp>
      <p:sp>
        <p:nvSpPr>
          <p:cNvPr id="12" name="TextBox 11">
            <a:extLst>
              <a:ext uri="{FF2B5EF4-FFF2-40B4-BE49-F238E27FC236}">
                <a16:creationId xmlns:a16="http://schemas.microsoft.com/office/drawing/2014/main" id="{E3550F6B-3934-5480-07E3-71630B872704}"/>
              </a:ext>
            </a:extLst>
          </p:cNvPr>
          <p:cNvSpPr txBox="1"/>
          <p:nvPr/>
        </p:nvSpPr>
        <p:spPr>
          <a:xfrm>
            <a:off x="8373291" y="2625657"/>
            <a:ext cx="8599321" cy="5632311"/>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MAsked</a:t>
            </a:r>
            <a:r>
              <a:rPr lang="en-US" altLang="ko-KR" sz="2400" dirty="0">
                <a:latin typeface="나눔스퀘어 Bold" panose="020B0600000101010101" pitchFamily="50" charset="-127"/>
                <a:ea typeface="나눔스퀘어 Bold" panose="020B0600000101010101" pitchFamily="50" charset="-127"/>
              </a:rPr>
              <a:t> Sequence to Sequence pre-training</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Masked Spans, Good at Sequence Generation</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BERT MASK</a:t>
            </a:r>
          </a:p>
          <a:p>
            <a:pPr>
              <a:buClr>
                <a:srgbClr val="0F569B"/>
              </a:buClr>
            </a:pP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15%</a:t>
            </a:r>
            <a:r>
              <a:rPr lang="ko-KR" altLang="en-US" sz="2400" dirty="0">
                <a:latin typeface="나눔스퀘어 Bold" panose="020B0600000101010101" pitchFamily="50" charset="-127"/>
                <a:ea typeface="나눔스퀘어 Bold" panose="020B0600000101010101" pitchFamily="50" charset="-127"/>
              </a:rPr>
              <a:t>를 </a:t>
            </a:r>
            <a:r>
              <a:rPr lang="en-US" altLang="ko-KR" sz="2400" dirty="0">
                <a:latin typeface="나눔스퀘어 Bold" panose="020B0600000101010101" pitchFamily="50" charset="-127"/>
                <a:ea typeface="나눔스퀘어 Bold" panose="020B0600000101010101" pitchFamily="50" charset="-127"/>
              </a:rPr>
              <a:t>Mask, MASS</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50% </a:t>
            </a:r>
            <a:r>
              <a:rPr lang="ko-KR" altLang="en-US" sz="2400" dirty="0">
                <a:latin typeface="나눔스퀘어 Bold" panose="020B0600000101010101" pitchFamily="50" charset="-127"/>
                <a:ea typeface="나눔스퀘어 Bold" panose="020B0600000101010101" pitchFamily="50" charset="-127"/>
              </a:rPr>
              <a:t>정도를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 그리고 한 시퀀스 안에서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가 연속적임</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SPANBERT</a:t>
            </a:r>
            <a:r>
              <a:rPr lang="ko-KR" altLang="en-US" sz="2400" dirty="0">
                <a:latin typeface="나눔스퀘어 Bold" panose="020B0600000101010101" pitchFamily="50" charset="-127"/>
                <a:ea typeface="나눔스퀘어 Bold" panose="020B0600000101010101" pitchFamily="50" charset="-127"/>
              </a:rPr>
              <a:t>나 </a:t>
            </a: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Text Infilling</a:t>
            </a:r>
            <a:r>
              <a:rPr lang="ko-KR" altLang="en-US" sz="2400" dirty="0">
                <a:latin typeface="나눔스퀘어 Bold" panose="020B0600000101010101" pitchFamily="50" charset="-127"/>
                <a:ea typeface="나눔스퀘어 Bold" panose="020B0600000101010101" pitchFamily="50" charset="-127"/>
              </a:rPr>
              <a:t>이 이와 유사함</a:t>
            </a: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의 개수가 </a:t>
            </a:r>
            <a:r>
              <a:rPr lang="en-US" altLang="ko-KR" sz="2400" dirty="0">
                <a:latin typeface="나눔스퀘어 Bold" panose="020B0600000101010101" pitchFamily="50" charset="-127"/>
                <a:ea typeface="나눔스퀘어 Bold" panose="020B0600000101010101" pitchFamily="50" charset="-127"/>
              </a:rPr>
              <a:t>1</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BERT, m</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언어 모델링과 </a:t>
            </a:r>
            <a:r>
              <a:rPr lang="ko-KR" altLang="en-US" sz="2400" dirty="0" err="1">
                <a:latin typeface="나눔스퀘어 Bold" panose="020B0600000101010101" pitchFamily="50" charset="-127"/>
                <a:ea typeface="나눔스퀘어 Bold" panose="020B0600000101010101" pitchFamily="50" charset="-127"/>
              </a:rPr>
              <a:t>비슷해짐</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따라서 </a:t>
            </a:r>
            <a:r>
              <a:rPr lang="en-US" altLang="ko-KR" sz="2400" dirty="0">
                <a:latin typeface="나눔스퀘어 Bold" panose="020B0600000101010101" pitchFamily="50" charset="-127"/>
                <a:ea typeface="나눔스퀘어 Bold" panose="020B0600000101010101" pitchFamily="50" charset="-127"/>
              </a:rPr>
              <a:t>MASS </a:t>
            </a:r>
            <a:r>
              <a:rPr lang="ko-KR" altLang="en-US" sz="2400" dirty="0">
                <a:latin typeface="나눔스퀘어 Bold" panose="020B0600000101010101" pitchFamily="50" charset="-127"/>
                <a:ea typeface="나눔스퀘어 Bold" panose="020B0600000101010101" pitchFamily="50" charset="-127"/>
              </a:rPr>
              <a:t>방법론은 </a:t>
            </a: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와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중간 개념</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66728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92291" y="1840698"/>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(Permuted LM)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pic>
        <p:nvPicPr>
          <p:cNvPr id="3" name="그림 2">
            <a:extLst>
              <a:ext uri="{FF2B5EF4-FFF2-40B4-BE49-F238E27FC236}">
                <a16:creationId xmlns:a16="http://schemas.microsoft.com/office/drawing/2014/main" id="{5B50BF54-471B-A06A-76E3-2BE6DF6651F2}"/>
              </a:ext>
            </a:extLst>
          </p:cNvPr>
          <p:cNvPicPr>
            <a:picLocks noChangeAspect="1"/>
          </p:cNvPicPr>
          <p:nvPr/>
        </p:nvPicPr>
        <p:blipFill>
          <a:blip r:embed="rId4"/>
          <a:stretch>
            <a:fillRect/>
          </a:stretch>
        </p:blipFill>
        <p:spPr>
          <a:xfrm>
            <a:off x="301791" y="3552131"/>
            <a:ext cx="8613610" cy="4674123"/>
          </a:xfrm>
          <a:prstGeom prst="rect">
            <a:avLst/>
          </a:prstGeom>
        </p:spPr>
      </p:pic>
      <p:sp>
        <p:nvSpPr>
          <p:cNvPr id="5" name="TextBox 4">
            <a:extLst>
              <a:ext uri="{FF2B5EF4-FFF2-40B4-BE49-F238E27FC236}">
                <a16:creationId xmlns:a16="http://schemas.microsoft.com/office/drawing/2014/main" id="{7E35DB92-04FE-D594-3525-47D69549A2A9}"/>
              </a:ext>
            </a:extLst>
          </p:cNvPr>
          <p:cNvSpPr txBox="1"/>
          <p:nvPr/>
        </p:nvSpPr>
        <p:spPr>
          <a:xfrm>
            <a:off x="9372600" y="2936184"/>
            <a:ext cx="8599321" cy="6001643"/>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Permutation Language Modeling</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Generalized </a:t>
            </a:r>
            <a:r>
              <a:rPr lang="en-US" altLang="ko-KR" sz="2400" dirty="0">
                <a:solidFill>
                  <a:srgbClr val="3B7DDD"/>
                </a:solidFill>
                <a:latin typeface="나눔스퀘어 Bold" panose="020B0600000101010101" pitchFamily="50" charset="-127"/>
                <a:ea typeface="나눔스퀘어 Bold" panose="020B0600000101010101" pitchFamily="50" charset="-127"/>
              </a:rPr>
              <a:t>autoregressive</a:t>
            </a:r>
            <a:r>
              <a:rPr lang="en-US" altLang="ko-KR" sz="2400" dirty="0">
                <a:latin typeface="나눔스퀘어 Bold" panose="020B0600000101010101" pitchFamily="50" charset="-127"/>
                <a:ea typeface="나눔스퀘어 Bold" panose="020B0600000101010101" pitchFamily="50" charset="-127"/>
              </a:rPr>
              <a:t> pretraining method</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Use Two Way Self-Attention Stream (content, query)</a:t>
            </a:r>
          </a:p>
          <a:p>
            <a:pPr>
              <a:buClr>
                <a:srgbClr val="0F569B"/>
              </a:buClr>
            </a:pP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Transformer </a:t>
            </a:r>
            <a:r>
              <a:rPr lang="ko-KR" altLang="en-US" sz="2400" dirty="0" err="1">
                <a:solidFill>
                  <a:srgbClr val="3B7DDD"/>
                </a:solidFill>
                <a:latin typeface="나눔스퀘어 Bold" panose="020B0600000101010101" pitchFamily="50" charset="-127"/>
                <a:ea typeface="나눔스퀘어 Bold" panose="020B0600000101010101" pitchFamily="50" charset="-127"/>
              </a:rPr>
              <a:t>디코더</a:t>
            </a:r>
            <a:r>
              <a:rPr lang="ko-KR" altLang="en-US" sz="2400" dirty="0">
                <a:solidFill>
                  <a:srgbClr val="3B7DDD"/>
                </a:solidFill>
                <a:latin typeface="나눔스퀘어 Bold" panose="020B0600000101010101" pitchFamily="50" charset="-127"/>
                <a:ea typeface="나눔스퀘어 Bold" panose="020B0600000101010101" pitchFamily="50" charset="-127"/>
              </a:rPr>
              <a:t> 아키텍처만 사용했으나 </a:t>
            </a:r>
            <a:r>
              <a:rPr lang="en-US" altLang="ko-KR" sz="2400" dirty="0">
                <a:solidFill>
                  <a:srgbClr val="3B7DDD"/>
                </a:solidFill>
                <a:latin typeface="나눔스퀘어 Bold" panose="020B0600000101010101" pitchFamily="50" charset="-127"/>
                <a:ea typeface="나눔스퀘어 Bold" panose="020B0600000101010101" pitchFamily="50" charset="-127"/>
              </a:rPr>
              <a:t>Sentence Permutation</a:t>
            </a:r>
            <a:r>
              <a:rPr lang="ko-KR" altLang="en-US" sz="2400" dirty="0">
                <a:solidFill>
                  <a:srgbClr val="3B7DDD"/>
                </a:solidFill>
                <a:latin typeface="나눔스퀘어 Bold" panose="020B0600000101010101" pitchFamily="50" charset="-127"/>
                <a:ea typeface="나눔스퀘어 Bold" panose="020B0600000101010101" pitchFamily="50" charset="-127"/>
              </a:rPr>
              <a:t>을 통해 </a:t>
            </a:r>
            <a:r>
              <a:rPr lang="en-US" altLang="ko-KR" sz="2400" dirty="0">
                <a:solidFill>
                  <a:srgbClr val="3B7DDD"/>
                </a:solidFill>
                <a:latin typeface="나눔스퀘어 Bold" panose="020B0600000101010101" pitchFamily="50" charset="-127"/>
                <a:ea typeface="나눔스퀘어 Bold" panose="020B0600000101010101" pitchFamily="50" charset="-127"/>
              </a:rPr>
              <a:t>Bidirectional</a:t>
            </a:r>
            <a:r>
              <a:rPr lang="ko-KR" altLang="en-US" sz="2400" dirty="0">
                <a:solidFill>
                  <a:srgbClr val="3B7DDD"/>
                </a:solidFill>
                <a:latin typeface="나눔스퀘어 Bold" panose="020B0600000101010101" pitchFamily="50" charset="-127"/>
                <a:ea typeface="나눔스퀘어 Bold" panose="020B0600000101010101" pitchFamily="50" charset="-127"/>
              </a:rPr>
              <a:t>한 문맥 학습</a:t>
            </a: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Sentence Permutation</a:t>
            </a:r>
            <a:r>
              <a:rPr lang="ko-KR" altLang="en-US" sz="2400" dirty="0">
                <a:latin typeface="나눔스퀘어 Bold" panose="020B0600000101010101" pitchFamily="50" charset="-127"/>
                <a:ea typeface="나눔스퀘어 Bold" panose="020B0600000101010101" pitchFamily="50" charset="-127"/>
              </a:rPr>
              <a:t>과 유사함</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Transformer-XL</a:t>
            </a:r>
            <a:r>
              <a:rPr lang="ko-KR" altLang="en-US" sz="2400" dirty="0">
                <a:latin typeface="나눔스퀘어 Bold" panose="020B0600000101010101" pitchFamily="50" charset="-127"/>
                <a:ea typeface="나눔스퀘어 Bold" panose="020B0600000101010101" pitchFamily="50" charset="-127"/>
              </a:rPr>
              <a:t>을 베이스로 발전</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Relative Positional Embedding, segment-level recurrence </a:t>
            </a:r>
            <a:r>
              <a:rPr lang="ko-KR" altLang="en-US" sz="2400" dirty="0">
                <a:latin typeface="나눔스퀘어 Bold" panose="020B0600000101010101" pitchFamily="50" charset="-127"/>
                <a:ea typeface="나눔스퀘어 Bold" panose="020B0600000101010101" pitchFamily="50" charset="-127"/>
              </a:rPr>
              <a:t>사용</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42325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63716" y="15621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Dataset</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
        <p:nvSpPr>
          <p:cNvPr id="2" name="TextBox 1">
            <a:extLst>
              <a:ext uri="{FF2B5EF4-FFF2-40B4-BE49-F238E27FC236}">
                <a16:creationId xmlns:a16="http://schemas.microsoft.com/office/drawing/2014/main" id="{A80BC132-2DD0-06B3-3EC3-78BC9E3DFCDE}"/>
              </a:ext>
            </a:extLst>
          </p:cNvPr>
          <p:cNvSpPr txBox="1"/>
          <p:nvPr/>
        </p:nvSpPr>
        <p:spPr>
          <a:xfrm>
            <a:off x="444144" y="3904881"/>
            <a:ext cx="8561234" cy="4154984"/>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ELI5 (Explain Like I’m 5)</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How do muscles grow?</a:t>
            </a:r>
          </a:p>
          <a:p>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When you exercise, your muscles experience tiny tears. During recovery, the body repairs these tears by adding new muscle fibers, making your muscles larger and stronger over time</a:t>
            </a:r>
            <a:r>
              <a:rPr lang="en-US" altLang="ko-KR" sz="2400" dirty="0">
                <a:latin typeface="나눔스퀘어 Bold" panose="020B0600000101010101" pitchFamily="50" charset="-127"/>
                <a:ea typeface="나눔스퀘어 Bold" panose="020B0600000101010101" pitchFamily="50" charset="-127"/>
              </a:rPr>
              <a:t>.</a:t>
            </a: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3" name="TextBox 2">
            <a:extLst>
              <a:ext uri="{FF2B5EF4-FFF2-40B4-BE49-F238E27FC236}">
                <a16:creationId xmlns:a16="http://schemas.microsoft.com/office/drawing/2014/main" id="{A5808BEF-85DE-40E4-9DD5-D47FCAF8C5EE}"/>
              </a:ext>
            </a:extLst>
          </p:cNvPr>
          <p:cNvSpPr txBox="1"/>
          <p:nvPr/>
        </p:nvSpPr>
        <p:spPr>
          <a:xfrm>
            <a:off x="9525000" y="3514104"/>
            <a:ext cx="8561234" cy="4893647"/>
          </a:xfrm>
          <a:prstGeom prst="rect">
            <a:avLst/>
          </a:prstGeom>
          <a:noFill/>
        </p:spPr>
        <p:txBody>
          <a:bodyPr wrap="square">
            <a:spAutoFit/>
          </a:bodyPr>
          <a:lstStyle/>
          <a:p>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(Extreme Summarization)]</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a:t>
            </a:r>
            <a:r>
              <a:rPr lang="en-US" altLang="ko-KR" sz="2400" i="1" dirty="0"/>
              <a:t>The city council has unveiled an ambitious plan to revitalize the downtown area by renovating old buildings, improving public transportation, and creating new public spaces. The initiative is expected to boost tourism and local economic growth amid rising unemployment.</a:t>
            </a:r>
          </a:p>
          <a:p>
            <a:endParaRPr lang="en-US" altLang="ko-KR" sz="2400" i="1" dirty="0"/>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City council announces downtown revitalization plan to boost tourism and economy.</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8" name="TextBox 7">
            <a:extLst>
              <a:ext uri="{FF2B5EF4-FFF2-40B4-BE49-F238E27FC236}">
                <a16:creationId xmlns:a16="http://schemas.microsoft.com/office/drawing/2014/main" id="{EAFEC5D0-CFF9-763E-17D5-2F117EB1DE3C}"/>
              </a:ext>
            </a:extLst>
          </p:cNvPr>
          <p:cNvSpPr txBox="1"/>
          <p:nvPr/>
        </p:nvSpPr>
        <p:spPr>
          <a:xfrm>
            <a:off x="9525000" y="9073490"/>
            <a:ext cx="9222580" cy="1200329"/>
          </a:xfrm>
          <a:prstGeom prst="rect">
            <a:avLst/>
          </a:prstGeom>
          <a:noFill/>
        </p:spPr>
        <p:txBody>
          <a:bodyPr wrap="square">
            <a:spAutoFit/>
          </a:bodyPr>
          <a:lstStyle/>
          <a:p>
            <a:r>
              <a:rPr lang="ko-KR" altLang="en-US" dirty="0">
                <a:hlinkClick r:id="rId4"/>
              </a:rPr>
              <a:t>https://huggingface.co/datasets/defunct-datasets/eli5</a:t>
            </a:r>
            <a:endParaRPr lang="en-US" altLang="ko-KR" dirty="0"/>
          </a:p>
          <a:p>
            <a:endParaRPr lang="en-US" altLang="ko-KR" dirty="0"/>
          </a:p>
          <a:p>
            <a:endParaRPr lang="en-US" altLang="ko-KR" dirty="0"/>
          </a:p>
          <a:p>
            <a:endParaRPr lang="ko-KR" altLang="en-US" dirty="0"/>
          </a:p>
        </p:txBody>
      </p:sp>
      <p:sp>
        <p:nvSpPr>
          <p:cNvPr id="10" name="TextBox 9">
            <a:extLst>
              <a:ext uri="{FF2B5EF4-FFF2-40B4-BE49-F238E27FC236}">
                <a16:creationId xmlns:a16="http://schemas.microsoft.com/office/drawing/2014/main" id="{3D1BEB64-110E-A1F8-2CD4-AA5EC38A8AA7}"/>
              </a:ext>
            </a:extLst>
          </p:cNvPr>
          <p:cNvSpPr txBox="1"/>
          <p:nvPr/>
        </p:nvSpPr>
        <p:spPr>
          <a:xfrm>
            <a:off x="9525000" y="9418134"/>
            <a:ext cx="9222580" cy="646331"/>
          </a:xfrm>
          <a:prstGeom prst="rect">
            <a:avLst/>
          </a:prstGeom>
          <a:noFill/>
        </p:spPr>
        <p:txBody>
          <a:bodyPr wrap="square">
            <a:spAutoFit/>
          </a:bodyPr>
          <a:lstStyle/>
          <a:p>
            <a:r>
              <a:rPr lang="ko-KR" altLang="en-US" dirty="0">
                <a:hlinkClick r:id="rId5"/>
              </a:rPr>
              <a:t>https://huggingface.co/datasets/EdinburghNLP/xsum?row=9</a:t>
            </a:r>
            <a:endParaRPr lang="en-US" altLang="ko-KR" dirty="0"/>
          </a:p>
          <a:p>
            <a:endParaRPr lang="ko-KR" altLang="en-US" dirty="0"/>
          </a:p>
        </p:txBody>
      </p:sp>
    </p:spTree>
    <p:extLst>
      <p:ext uri="{BB962C8B-B14F-4D97-AF65-F5344CB8AC3E}">
        <p14:creationId xmlns:p14="http://schemas.microsoft.com/office/powerpoint/2010/main" val="316839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FCE2-7F7F-FFFE-9AB7-158AD9B7C7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B732ED3-7516-7615-63AC-E05BAF4F080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5545C1-0EFC-7BCB-679B-333E79FFAA4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DBE66BC-1C39-7A9A-64B6-FE06BF72BA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6E4D9F4-A5F1-3ED0-ABA3-CBC07A4441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27332B5F-F902-1134-6912-F54222083F0B}"/>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
        <p:nvSpPr>
          <p:cNvPr id="3" name="TextBox 2">
            <a:extLst>
              <a:ext uri="{FF2B5EF4-FFF2-40B4-BE49-F238E27FC236}">
                <a16:creationId xmlns:a16="http://schemas.microsoft.com/office/drawing/2014/main" id="{D1D61DC5-4E21-3BD4-EB5A-AA302936FAE9}"/>
              </a:ext>
            </a:extLst>
          </p:cNvPr>
          <p:cNvSpPr txBox="1"/>
          <p:nvPr/>
        </p:nvSpPr>
        <p:spPr>
          <a:xfrm>
            <a:off x="563716" y="15621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Dataset</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Example</a:t>
            </a:r>
          </a:p>
        </p:txBody>
      </p:sp>
      <p:sp>
        <p:nvSpPr>
          <p:cNvPr id="4" name="TextBox 3">
            <a:extLst>
              <a:ext uri="{FF2B5EF4-FFF2-40B4-BE49-F238E27FC236}">
                <a16:creationId xmlns:a16="http://schemas.microsoft.com/office/drawing/2014/main" id="{0CAFE30D-919D-1072-8137-C99582D7FB1E}"/>
              </a:ext>
            </a:extLst>
          </p:cNvPr>
          <p:cNvSpPr txBox="1"/>
          <p:nvPr/>
        </p:nvSpPr>
        <p:spPr>
          <a:xfrm>
            <a:off x="582766" y="3855323"/>
            <a:ext cx="8561234" cy="4524315"/>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ConvAI2 (Conversation with AI)</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User: Hi, how are you doing today? </a:t>
            </a:r>
          </a:p>
          <a:p>
            <a:r>
              <a:rPr lang="en-US" altLang="ko-KR" sz="2400" i="1" dirty="0"/>
              <a:t>Bot: I'm doing well, thanks! What about you? </a:t>
            </a:r>
          </a:p>
          <a:p>
            <a:r>
              <a:rPr lang="en-US" altLang="ko-KR" sz="2400" i="1" dirty="0"/>
              <a:t>User: I'm a bit bored and looking for something fun to talk about.</a:t>
            </a:r>
          </a:p>
          <a:p>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Maybe we can chat about your hobbies. What do you usually enjoy doing in your free time?</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54351FFF-4399-6BD3-45C8-503CF6EB2C1D}"/>
              </a:ext>
            </a:extLst>
          </p:cNvPr>
          <p:cNvSpPr txBox="1"/>
          <p:nvPr/>
        </p:nvSpPr>
        <p:spPr>
          <a:xfrm>
            <a:off x="1371600" y="8973667"/>
            <a:ext cx="9222580" cy="923330"/>
          </a:xfrm>
          <a:prstGeom prst="rect">
            <a:avLst/>
          </a:prstGeom>
          <a:noFill/>
        </p:spPr>
        <p:txBody>
          <a:bodyPr wrap="square">
            <a:spAutoFit/>
          </a:bodyPr>
          <a:lstStyle/>
          <a:p>
            <a:r>
              <a:rPr lang="ko-KR" altLang="en-US" dirty="0">
                <a:hlinkClick r:id="rId4"/>
              </a:rPr>
              <a:t>https://huggingface.co/datasets/convai-challenge/conv_ai_2</a:t>
            </a:r>
            <a:endParaRPr lang="en-US" altLang="ko-KR" dirty="0"/>
          </a:p>
          <a:p>
            <a:r>
              <a:rPr lang="en-US" altLang="ko-KR" dirty="0">
                <a:hlinkClick r:id="rId5"/>
              </a:rPr>
              <a:t>https://huggingface.co/datasets/abisee/cnn_dailymail?row=6</a:t>
            </a:r>
            <a:endParaRPr lang="en-US" altLang="ko-KR" dirty="0"/>
          </a:p>
          <a:p>
            <a:endParaRPr lang="ko-KR" altLang="en-US" dirty="0"/>
          </a:p>
        </p:txBody>
      </p:sp>
      <p:sp>
        <p:nvSpPr>
          <p:cNvPr id="7" name="TextBox 6">
            <a:extLst>
              <a:ext uri="{FF2B5EF4-FFF2-40B4-BE49-F238E27FC236}">
                <a16:creationId xmlns:a16="http://schemas.microsoft.com/office/drawing/2014/main" id="{57B5F217-DA7E-58DB-DD36-F6B53A9AA964}"/>
              </a:ext>
            </a:extLst>
          </p:cNvPr>
          <p:cNvSpPr txBox="1"/>
          <p:nvPr/>
        </p:nvSpPr>
        <p:spPr>
          <a:xfrm>
            <a:off x="9250537" y="3485991"/>
            <a:ext cx="8561234" cy="5262979"/>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CNN/DM (CNN/Daily Mail)</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News Article: powerful earthquake struck the coastal region early this morning, causing widespread damage to infrastructure and leaving hundreds injured. Emergency services have been mobilized, and residents are advised to stay alert as aftershocks are expected.</a:t>
            </a:r>
          </a:p>
          <a:p>
            <a:endParaRPr lang="en-US" altLang="ko-KR" sz="2400" i="1" dirty="0"/>
          </a:p>
          <a:p>
            <a:endParaRPr lang="en-US" altLang="ko-KR" sz="2400" i="1" dirty="0"/>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Earthquake hits coastal region; emergency crews rescue hundreds amid aftershock warnings.</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471082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85B5AAE-3704-87B3-6A26-53B3C0FF367C}"/>
              </a:ext>
            </a:extLst>
          </p:cNvPr>
          <p:cNvSpPr txBox="1"/>
          <p:nvPr/>
        </p:nvSpPr>
        <p:spPr>
          <a:xfrm>
            <a:off x="10287000" y="2498587"/>
            <a:ext cx="6836861" cy="5262979"/>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BLEU</a:t>
            </a: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N = maximum n-gram size (</a:t>
            </a:r>
            <a:r>
              <a:rPr lang="ko-KR" altLang="en-US" sz="2400" dirty="0">
                <a:latin typeface="나눔스퀘어 Bold" panose="020B0600000101010101" pitchFamily="50" charset="-127"/>
                <a:ea typeface="나눔스퀘어 Bold" panose="020B0600000101010101" pitchFamily="50" charset="-127"/>
              </a:rPr>
              <a:t>보통 </a:t>
            </a:r>
            <a:r>
              <a:rPr lang="en-US" altLang="ko-KR" sz="2400" dirty="0">
                <a:latin typeface="나눔스퀘어 Bold" panose="020B0600000101010101" pitchFamily="50" charset="-127"/>
                <a:ea typeface="나눔스퀘어 Bold" panose="020B0600000101010101" pitchFamily="50" charset="-127"/>
              </a:rPr>
              <a:t>4) </a:t>
            </a:r>
          </a:p>
          <a:p>
            <a:r>
              <a:rPr lang="en-US" altLang="ko-KR" sz="2400" dirty="0" err="1">
                <a:latin typeface="나눔스퀘어 Bold" panose="020B0600000101010101" pitchFamily="50" charset="-127"/>
                <a:ea typeface="나눔스퀘어 Bold" panose="020B0600000101010101" pitchFamily="50" charset="-127"/>
              </a:rPr>
              <a:t>P_n</a:t>
            </a:r>
            <a:r>
              <a:rPr lang="en-US" altLang="ko-KR" sz="2400" dirty="0">
                <a:latin typeface="나눔스퀘어 Bold" panose="020B0600000101010101" pitchFamily="50" charset="-127"/>
                <a:ea typeface="나눔스퀘어 Bold" panose="020B0600000101010101" pitchFamily="50" charset="-127"/>
              </a:rPr>
              <a:t> = precision in n-gram</a:t>
            </a:r>
          </a:p>
          <a:p>
            <a:r>
              <a:rPr lang="en-US" altLang="ko-KR" sz="2400" dirty="0" err="1">
                <a:latin typeface="나눔스퀘어 Bold" panose="020B0600000101010101" pitchFamily="50" charset="-127"/>
                <a:ea typeface="나눔스퀘어 Bold" panose="020B0600000101010101" pitchFamily="50" charset="-127"/>
              </a:rPr>
              <a:t>w_n</a:t>
            </a:r>
            <a:r>
              <a:rPr lang="en-US" altLang="ko-KR" sz="2400" dirty="0">
                <a:latin typeface="나눔스퀘어 Bold" panose="020B0600000101010101" pitchFamily="50" charset="-127"/>
                <a:ea typeface="나눔스퀘어 Bold" panose="020B0600000101010101" pitchFamily="50" charset="-127"/>
              </a:rPr>
              <a:t> = weight for n-gram (</a:t>
            </a:r>
            <a:r>
              <a:rPr lang="ko-KR" altLang="en-US" sz="2400" dirty="0">
                <a:latin typeface="나눔스퀘어 Bold" panose="020B0600000101010101" pitchFamily="50" charset="-127"/>
                <a:ea typeface="나눔스퀘어 Bold" panose="020B0600000101010101" pitchFamily="50" charset="-127"/>
              </a:rPr>
              <a:t>보통 </a:t>
            </a:r>
            <a:r>
              <a:rPr lang="en-US" altLang="ko-KR" sz="2400" dirty="0">
                <a:latin typeface="나눔스퀘어 Bold" panose="020B0600000101010101" pitchFamily="50" charset="-127"/>
                <a:ea typeface="나눔스퀘어 Bold" panose="020B0600000101010101" pitchFamily="50" charset="-127"/>
              </a:rPr>
              <a:t>¼)</a:t>
            </a:r>
          </a:p>
          <a:p>
            <a:r>
              <a:rPr lang="en-US" altLang="ko-KR" sz="2400" dirty="0">
                <a:latin typeface="나눔스퀘어 Bold" panose="020B0600000101010101" pitchFamily="50" charset="-127"/>
                <a:ea typeface="나눔스퀘어 Bold" panose="020B0600000101010101" pitchFamily="50" charset="-127"/>
              </a:rPr>
              <a:t>C = </a:t>
            </a:r>
            <a:r>
              <a:rPr lang="ko-KR" altLang="en-US" sz="2400" dirty="0">
                <a:latin typeface="나눔스퀘어 Bold" panose="020B0600000101010101" pitchFamily="50" charset="-127"/>
                <a:ea typeface="나눔스퀘어 Bold" panose="020B0600000101010101" pitchFamily="50" charset="-127"/>
              </a:rPr>
              <a:t>출력 문장 길이</a:t>
            </a:r>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R = </a:t>
            </a:r>
            <a:r>
              <a:rPr lang="ko-KR" altLang="en-US" sz="2400" dirty="0">
                <a:latin typeface="나눔스퀘어 Bold" panose="020B0600000101010101" pitchFamily="50" charset="-127"/>
                <a:ea typeface="나눔스퀘어 Bold" panose="020B0600000101010101" pitchFamily="50" charset="-127"/>
              </a:rPr>
              <a:t>정답 문장 길이</a:t>
            </a:r>
          </a:p>
        </p:txBody>
      </p:sp>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49428" y="17907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Evaluation</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Matrix</a:t>
            </a: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
        <p:nvSpPr>
          <p:cNvPr id="2" name="TextBox 1">
            <a:extLst>
              <a:ext uri="{FF2B5EF4-FFF2-40B4-BE49-F238E27FC236}">
                <a16:creationId xmlns:a16="http://schemas.microsoft.com/office/drawing/2014/main" id="{EC8F86E3-96F1-FEA9-78AB-36CBD49E1C88}"/>
              </a:ext>
            </a:extLst>
          </p:cNvPr>
          <p:cNvSpPr txBox="1"/>
          <p:nvPr/>
        </p:nvSpPr>
        <p:spPr>
          <a:xfrm>
            <a:off x="549428" y="2809067"/>
            <a:ext cx="8561234" cy="747897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Rouge(Recall-Oriented Understudy for </a:t>
            </a:r>
            <a:r>
              <a:rPr lang="en-US" altLang="ko-KR" sz="2400" dirty="0" err="1">
                <a:latin typeface="나눔스퀘어 Bold" panose="020B0600000101010101" pitchFamily="50" charset="-127"/>
                <a:ea typeface="나눔스퀘어 Bold" panose="020B0600000101010101" pitchFamily="50" charset="-127"/>
              </a:rPr>
              <a:t>Gisting</a:t>
            </a:r>
            <a:r>
              <a:rPr lang="en-US" altLang="ko-KR" sz="2400" dirty="0">
                <a:latin typeface="나눔스퀘어 Bold" panose="020B0600000101010101" pitchFamily="50" charset="-127"/>
                <a:ea typeface="나눔스퀘어 Bold" panose="020B0600000101010101" pitchFamily="50" charset="-127"/>
              </a:rPr>
              <a:t> Evaluation)</a:t>
            </a: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Precision</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정답 </a:t>
            </a:r>
            <a:r>
              <a:rPr lang="en-US" altLang="ko-KR" sz="2400" dirty="0">
                <a:latin typeface="나눔스퀘어 Bold" panose="020B0600000101010101" pitchFamily="50" charset="-127"/>
                <a:ea typeface="나눔스퀘어 Bold" panose="020B0600000101010101" pitchFamily="50" charset="-127"/>
              </a:rPr>
              <a:t>n-gram </a:t>
            </a:r>
            <a:r>
              <a:rPr lang="ko-KR" altLang="en-US" sz="2400" dirty="0">
                <a:latin typeface="나눔스퀘어 Bold" panose="020B0600000101010101" pitchFamily="50" charset="-127"/>
                <a:ea typeface="나눔스퀘어 Bold" panose="020B0600000101010101" pitchFamily="50" charset="-127"/>
              </a:rPr>
              <a:t>수 </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생성 문장 길이</a:t>
            </a:r>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Recall = </a:t>
            </a:r>
            <a:r>
              <a:rPr lang="ko-KR" altLang="en-US" sz="2400" dirty="0">
                <a:latin typeface="나눔스퀘어 Bold" panose="020B0600000101010101" pitchFamily="50" charset="-127"/>
                <a:ea typeface="나눔스퀘어 Bold" panose="020B0600000101010101" pitchFamily="50" charset="-127"/>
              </a:rPr>
              <a:t>정답 </a:t>
            </a:r>
            <a:r>
              <a:rPr lang="en-US" altLang="ko-KR" sz="2400" dirty="0">
                <a:latin typeface="나눔스퀘어 Bold" panose="020B0600000101010101" pitchFamily="50" charset="-127"/>
                <a:ea typeface="나눔스퀘어 Bold" panose="020B0600000101010101" pitchFamily="50" charset="-127"/>
              </a:rPr>
              <a:t>n-gram </a:t>
            </a:r>
            <a:r>
              <a:rPr lang="ko-KR" altLang="en-US" sz="2400" dirty="0">
                <a:latin typeface="나눔스퀘어 Bold" panose="020B0600000101010101" pitchFamily="50" charset="-127"/>
                <a:ea typeface="나눔스퀘어 Bold" panose="020B0600000101010101" pitchFamily="50" charset="-127"/>
              </a:rPr>
              <a:t>수 </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정답 문장 길이</a:t>
            </a:r>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Rouge-n = n-gram</a:t>
            </a:r>
            <a:r>
              <a:rPr lang="ko-KR" altLang="en-US" sz="2400" dirty="0">
                <a:latin typeface="나눔스퀘어 Bold" panose="020B0600000101010101" pitchFamily="50" charset="-127"/>
                <a:ea typeface="나눔스퀘어 Bold" panose="020B0600000101010101" pitchFamily="50" charset="-127"/>
              </a:rPr>
              <a:t> 기준 </a:t>
            </a:r>
            <a:r>
              <a:rPr lang="en-US" altLang="ko-KR" sz="2400" dirty="0">
                <a:latin typeface="나눔스퀘어 Bold" panose="020B0600000101010101" pitchFamily="50" charset="-127"/>
                <a:ea typeface="나눔스퀘어 Bold" panose="020B0600000101010101" pitchFamily="50" charset="-127"/>
              </a:rPr>
              <a:t>F1 score</a:t>
            </a:r>
          </a:p>
          <a:p>
            <a:r>
              <a:rPr lang="en-US" altLang="ko-KR" sz="2400" dirty="0">
                <a:latin typeface="나눔스퀘어 Bold" panose="020B0600000101010101" pitchFamily="50" charset="-127"/>
                <a:ea typeface="나눔스퀘어 Bold" panose="020B0600000101010101" pitchFamily="50" charset="-127"/>
              </a:rPr>
              <a:t>Rouge-L = n-gram </a:t>
            </a:r>
            <a:r>
              <a:rPr lang="ko-KR" altLang="en-US" sz="2400" dirty="0">
                <a:latin typeface="나눔스퀘어 Bold" panose="020B0600000101010101" pitchFamily="50" charset="-127"/>
                <a:ea typeface="나눔스퀘어 Bold" panose="020B0600000101010101" pitchFamily="50" charset="-127"/>
              </a:rPr>
              <a:t>대신 </a:t>
            </a:r>
            <a:r>
              <a:rPr lang="en-US" altLang="ko-KR" sz="2400" dirty="0">
                <a:latin typeface="나눔스퀘어 Bold" panose="020B0600000101010101" pitchFamily="50" charset="-127"/>
                <a:ea typeface="나눔스퀘어 Bold" panose="020B0600000101010101" pitchFamily="50" charset="-127"/>
              </a:rPr>
              <a:t>LCS</a:t>
            </a:r>
            <a:r>
              <a:rPr lang="en-US" altLang="ko-KR" sz="2400" i="1" dirty="0">
                <a:latin typeface="나눔스퀘어 Bold" panose="020B0600000101010101" pitchFamily="50" charset="-127"/>
                <a:ea typeface="나눔스퀘어 Bold" panose="020B0600000101010101" pitchFamily="50" charset="-127"/>
              </a:rPr>
              <a:t>, Longest Common Subsequence</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사용</a:t>
            </a:r>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5" name="TextBox 4">
            <a:extLst>
              <a:ext uri="{FF2B5EF4-FFF2-40B4-BE49-F238E27FC236}">
                <a16:creationId xmlns:a16="http://schemas.microsoft.com/office/drawing/2014/main" id="{4F20188E-E564-344A-89F8-AAEEE77C36E7}"/>
              </a:ext>
            </a:extLst>
          </p:cNvPr>
          <p:cNvSpPr txBox="1"/>
          <p:nvPr/>
        </p:nvSpPr>
        <p:spPr>
          <a:xfrm>
            <a:off x="9124949" y="8881321"/>
            <a:ext cx="9158288" cy="923330"/>
          </a:xfrm>
          <a:prstGeom prst="rect">
            <a:avLst/>
          </a:prstGeom>
          <a:noFill/>
        </p:spPr>
        <p:txBody>
          <a:bodyPr wrap="square">
            <a:spAutoFit/>
          </a:bodyPr>
          <a:lstStyle/>
          <a:p>
            <a:r>
              <a:rPr lang="ko-KR" altLang="en-US" dirty="0">
                <a:hlinkClick r:id="rId4"/>
              </a:rPr>
              <a:t>https://towardsdatascience.com/foundations-of-nlp-explained-bleu-score-and-wer-metrics-1a5ba06d812b/</a:t>
            </a:r>
            <a:endParaRPr lang="en-US" altLang="ko-KR" dirty="0"/>
          </a:p>
          <a:p>
            <a:endParaRPr lang="ko-KR" altLang="en-US" dirty="0"/>
          </a:p>
        </p:txBody>
      </p:sp>
      <p:grpSp>
        <p:nvGrpSpPr>
          <p:cNvPr id="15" name="그룹 14">
            <a:extLst>
              <a:ext uri="{FF2B5EF4-FFF2-40B4-BE49-F238E27FC236}">
                <a16:creationId xmlns:a16="http://schemas.microsoft.com/office/drawing/2014/main" id="{1A015A53-7C44-C690-180B-53812D8606C2}"/>
              </a:ext>
            </a:extLst>
          </p:cNvPr>
          <p:cNvGrpSpPr/>
          <p:nvPr/>
        </p:nvGrpSpPr>
        <p:grpSpPr>
          <a:xfrm>
            <a:off x="10971755" y="3178357"/>
            <a:ext cx="5467350" cy="2369961"/>
            <a:chOff x="11268096" y="4063338"/>
            <a:chExt cx="5467350" cy="2369961"/>
          </a:xfrm>
        </p:grpSpPr>
        <p:pic>
          <p:nvPicPr>
            <p:cNvPr id="8" name="그림 7">
              <a:extLst>
                <a:ext uri="{FF2B5EF4-FFF2-40B4-BE49-F238E27FC236}">
                  <a16:creationId xmlns:a16="http://schemas.microsoft.com/office/drawing/2014/main" id="{C9C4D46E-FD61-FAFE-A690-D38FBE0ED9BC}"/>
                </a:ext>
              </a:extLst>
            </p:cNvPr>
            <p:cNvPicPr>
              <a:picLocks noChangeAspect="1"/>
            </p:cNvPicPr>
            <p:nvPr/>
          </p:nvPicPr>
          <p:blipFill>
            <a:blip r:embed="rId5"/>
            <a:stretch>
              <a:fillRect/>
            </a:stretch>
          </p:blipFill>
          <p:spPr>
            <a:xfrm>
              <a:off x="11430000" y="4063338"/>
              <a:ext cx="4598834" cy="1386725"/>
            </a:xfrm>
            <a:prstGeom prst="rect">
              <a:avLst/>
            </a:prstGeom>
          </p:spPr>
        </p:pic>
        <p:pic>
          <p:nvPicPr>
            <p:cNvPr id="10" name="그림 9">
              <a:extLst>
                <a:ext uri="{FF2B5EF4-FFF2-40B4-BE49-F238E27FC236}">
                  <a16:creationId xmlns:a16="http://schemas.microsoft.com/office/drawing/2014/main" id="{A7AF0F1C-E584-9BAF-C1D2-0721927CC507}"/>
                </a:ext>
              </a:extLst>
            </p:cNvPr>
            <p:cNvPicPr>
              <a:picLocks noChangeAspect="1"/>
            </p:cNvPicPr>
            <p:nvPr/>
          </p:nvPicPr>
          <p:blipFill>
            <a:blip r:embed="rId6"/>
            <a:stretch>
              <a:fillRect/>
            </a:stretch>
          </p:blipFill>
          <p:spPr>
            <a:xfrm>
              <a:off x="11268096" y="5324885"/>
              <a:ext cx="5467350" cy="1108414"/>
            </a:xfrm>
            <a:prstGeom prst="rect">
              <a:avLst/>
            </a:prstGeom>
          </p:spPr>
        </p:pic>
      </p:grpSp>
      <p:sp>
        <p:nvSpPr>
          <p:cNvPr id="14" name="TextBox 13">
            <a:extLst>
              <a:ext uri="{FF2B5EF4-FFF2-40B4-BE49-F238E27FC236}">
                <a16:creationId xmlns:a16="http://schemas.microsoft.com/office/drawing/2014/main" id="{21F87E85-1DDD-2884-2C1D-B16A62CEDD2B}"/>
              </a:ext>
            </a:extLst>
          </p:cNvPr>
          <p:cNvSpPr txBox="1"/>
          <p:nvPr/>
        </p:nvSpPr>
        <p:spPr>
          <a:xfrm>
            <a:off x="417254" y="8973654"/>
            <a:ext cx="9158288" cy="646331"/>
          </a:xfrm>
          <a:prstGeom prst="rect">
            <a:avLst/>
          </a:prstGeom>
          <a:noFill/>
        </p:spPr>
        <p:txBody>
          <a:bodyPr wrap="square">
            <a:spAutoFit/>
          </a:bodyPr>
          <a:lstStyle/>
          <a:p>
            <a:r>
              <a:rPr lang="ko-KR" altLang="en-US" dirty="0">
                <a:hlinkClick r:id="rId7"/>
              </a:rPr>
              <a:t>https://medium.com/@eren9677/text-summarization-387836c9e178</a:t>
            </a:r>
            <a:endParaRPr lang="en-US" altLang="ko-KR" dirty="0"/>
          </a:p>
          <a:p>
            <a:endParaRPr lang="ko-KR" altLang="en-US" dirty="0"/>
          </a:p>
        </p:txBody>
      </p:sp>
      <p:pic>
        <p:nvPicPr>
          <p:cNvPr id="1026" name="Picture 2">
            <a:extLst>
              <a:ext uri="{FF2B5EF4-FFF2-40B4-BE49-F238E27FC236}">
                <a16:creationId xmlns:a16="http://schemas.microsoft.com/office/drawing/2014/main" id="{B6AFA917-F536-4A21-2B5F-22509AD20C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6295" y="4060235"/>
            <a:ext cx="66675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1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추측가능</a:t>
            </a:r>
            <a:r>
              <a:rPr lang="en-US" altLang="ko-KR" sz="2000" dirty="0">
                <a:latin typeface="나눔스퀘어 Bold" panose="020B0600000101010101" pitchFamily="50" charset="-127"/>
                <a:ea typeface="나눔스퀘어 Bold" panose="020B0600000101010101" pitchFamily="50" charset="-127"/>
              </a:rPr>
              <a:t>. (transformers library</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로 확인</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56AE7-AC3B-1F7A-FB20-AB7B6773297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62A91E0-5090-A0ED-0E8F-58B8A186B3A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162A0E9-D09D-D7AC-276F-7194CE5688A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DE9A2B8-8185-35FF-242D-B6BAC6B5B20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00FFC76-8C6F-578E-9EA3-EF75933677D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DB40B0A-3013-A559-ADF8-5980D1605B8B}"/>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
        <p:nvSpPr>
          <p:cNvPr id="2" name="TextBox 1">
            <a:extLst>
              <a:ext uri="{FF2B5EF4-FFF2-40B4-BE49-F238E27FC236}">
                <a16:creationId xmlns:a16="http://schemas.microsoft.com/office/drawing/2014/main" id="{5E3DC2EB-49D3-F79A-0254-2B96982A7AA3}"/>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4</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
        <p:nvSpPr>
          <p:cNvPr id="4" name="TextBox 3">
            <a:extLst>
              <a:ext uri="{FF2B5EF4-FFF2-40B4-BE49-F238E27FC236}">
                <a16:creationId xmlns:a16="http://schemas.microsoft.com/office/drawing/2014/main" id="{0292D030-2856-C39F-3687-F88E22EE546C}"/>
              </a:ext>
            </a:extLst>
          </p:cNvPr>
          <p:cNvSpPr txBox="1"/>
          <p:nvPr/>
        </p:nvSpPr>
        <p:spPr>
          <a:xfrm>
            <a:off x="582766" y="3609727"/>
            <a:ext cx="16109797" cy="5016758"/>
          </a:xfrm>
          <a:prstGeom prst="rect">
            <a:avLst/>
          </a:prstGeom>
          <a:noFill/>
        </p:spPr>
        <p:txBody>
          <a:bodyPr wrap="square">
            <a:spAutoFit/>
          </a:bodyPr>
          <a:lstStyle/>
          <a:p>
            <a:r>
              <a:rPr lang="en-US" altLang="ko-KR" sz="3200" i="1" dirty="0"/>
              <a:t>For the Permuted LM, Masked LM and Multitask Masked LM, we </a:t>
            </a:r>
            <a:r>
              <a:rPr lang="en-US" altLang="ko-KR" sz="3200" i="1" dirty="0">
                <a:solidFill>
                  <a:srgbClr val="3B7DDD"/>
                </a:solidFill>
              </a:rPr>
              <a:t>use two-stream attention </a:t>
            </a:r>
            <a:r>
              <a:rPr lang="en-US" altLang="ko-KR" sz="3200" i="1" dirty="0"/>
              <a:t>(Yang et al., 2019) to efficiently compute likelihoods of the output part of the sequence (using a diagonal self-attention mask on the output to predict words left-to-right).</a:t>
            </a:r>
          </a:p>
          <a:p>
            <a:endParaRPr lang="ko-KR" altLang="en-US" sz="3200" i="1" dirty="0"/>
          </a:p>
          <a:p>
            <a:r>
              <a:rPr lang="en-US" altLang="ko-KR" sz="3200" i="1" dirty="0"/>
              <a:t>We experiment with (1</a:t>
            </a:r>
            <a:r>
              <a:rPr lang="en-US" altLang="ko-KR" sz="3200" i="1" dirty="0">
                <a:solidFill>
                  <a:srgbClr val="3B7DDD"/>
                </a:solidFill>
              </a:rPr>
              <a:t>) treating the task as a standard sequence-to-sequence problem</a:t>
            </a:r>
            <a:r>
              <a:rPr lang="en-US" altLang="ko-KR" sz="3200" i="1" dirty="0"/>
              <a:t>, where the source input to the encoder and the target is the decoder output, or (2) </a:t>
            </a:r>
            <a:r>
              <a:rPr lang="en-US" altLang="ko-KR" sz="3200" i="1" dirty="0">
                <a:solidFill>
                  <a:srgbClr val="3B7DDD"/>
                </a:solidFill>
              </a:rPr>
              <a:t>adding the source as prefix to the target in the decoder</a:t>
            </a:r>
            <a:r>
              <a:rPr lang="en-US" altLang="ko-KR" sz="3200" i="1" dirty="0"/>
              <a:t>, with a loss only on the target part of the sequence. We find the former works better for BART models, and the latter for other models. </a:t>
            </a:r>
            <a:r>
              <a:rPr lang="en-US" altLang="ko-KR" sz="3200" i="1" dirty="0">
                <a:solidFill>
                  <a:srgbClr val="3B7DDD"/>
                </a:solidFill>
              </a:rPr>
              <a:t>To most directly compare our models on their ability to model their fine-tuning objective (the log likelihood of the human text)</a:t>
            </a:r>
            <a:r>
              <a:rPr lang="en-US" altLang="ko-KR" sz="3200" i="1" dirty="0"/>
              <a:t>, we report perplexity in Table 1.</a:t>
            </a:r>
            <a:endParaRPr lang="ko-KR" altLang="en-US" sz="3200" i="1" dirty="0"/>
          </a:p>
        </p:txBody>
      </p:sp>
    </p:spTree>
    <p:extLst>
      <p:ext uri="{BB962C8B-B14F-4D97-AF65-F5344CB8AC3E}">
        <p14:creationId xmlns:p14="http://schemas.microsoft.com/office/powerpoint/2010/main" val="6608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578003" y="3609727"/>
            <a:ext cx="15286554" cy="3046988"/>
          </a:xfrm>
          <a:prstGeom prst="rect">
            <a:avLst/>
          </a:prstGeom>
          <a:noFill/>
        </p:spPr>
        <p:txBody>
          <a:bodyPr wrap="square">
            <a:spAutoFit/>
          </a:bodyPr>
          <a:lstStyle/>
          <a:p>
            <a:r>
              <a:rPr lang="en-US" altLang="ko-KR" sz="3200" i="1" dirty="0"/>
              <a:t>We also experiment with several text generation tasks. </a:t>
            </a:r>
            <a:r>
              <a:rPr lang="en-US" altLang="ko-KR" sz="3200" i="1" dirty="0">
                <a:solidFill>
                  <a:srgbClr val="3B7DDD"/>
                </a:solidFill>
              </a:rPr>
              <a:t>BART is fine-tuned as a standard sequence-to-sequence </a:t>
            </a:r>
            <a:r>
              <a:rPr lang="en-US" altLang="ko-KR" sz="3200" i="1" dirty="0"/>
              <a:t>model from the input to the output text. During finetuning we use a label smoothed cross entropy loss (Pereyra et al., 2017), with the smoothing parameter set to 0.1. During generation, </a:t>
            </a:r>
            <a:r>
              <a:rPr lang="en-US" altLang="ko-KR" sz="3200" i="1" dirty="0">
                <a:solidFill>
                  <a:srgbClr val="3B7DDD"/>
                </a:solidFill>
              </a:rPr>
              <a:t>we set beam size as 5</a:t>
            </a:r>
            <a:r>
              <a:rPr lang="en-US" altLang="ko-KR" sz="3200" i="1" dirty="0"/>
              <a:t>, remove duplicated trigrams in beam search, and tuned the model with min-</a:t>
            </a:r>
            <a:r>
              <a:rPr lang="en-US" altLang="ko-KR" sz="3200" i="1" dirty="0" err="1"/>
              <a:t>len</a:t>
            </a:r>
            <a:r>
              <a:rPr lang="en-US" altLang="ko-KR" sz="3200" i="1" dirty="0"/>
              <a:t>, max-</a:t>
            </a:r>
            <a:r>
              <a:rPr lang="en-US" altLang="ko-KR" sz="3200" i="1" dirty="0" err="1"/>
              <a:t>len</a:t>
            </a:r>
            <a:r>
              <a:rPr lang="en-US" altLang="ko-KR" sz="3200" i="1" dirty="0"/>
              <a:t>, length penalty on the validation set (Fan et al., 2017).</a:t>
            </a:r>
            <a:endParaRPr lang="ko-KR" altLang="en-US" sz="3200" i="1"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39</a:t>
            </a:fld>
            <a:r>
              <a:rPr lang="en-US"/>
              <a:t> / 40</a:t>
            </a:r>
            <a:endParaRPr lang="en-US" dirty="0"/>
          </a:p>
        </p:txBody>
      </p:sp>
      <p:sp>
        <p:nvSpPr>
          <p:cNvPr id="2" name="TextBox 1">
            <a:extLst>
              <a:ext uri="{FF2B5EF4-FFF2-40B4-BE49-F238E27FC236}">
                <a16:creationId xmlns:a16="http://schemas.microsoft.com/office/drawing/2014/main" id="{6DA5D007-2D9F-A9AC-98E4-95F17E419C8D}"/>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5</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06526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40</a:t>
            </a:fld>
            <a:r>
              <a:rPr lang="en-US"/>
              <a:t> / 40</a:t>
            </a:r>
            <a:endParaRPr lang="en-US" dirty="0"/>
          </a:p>
        </p:txBody>
      </p:sp>
      <p:sp>
        <p:nvSpPr>
          <p:cNvPr id="2" name="TextBox 1">
            <a:extLst>
              <a:ext uri="{FF2B5EF4-FFF2-40B4-BE49-F238E27FC236}">
                <a16:creationId xmlns:a16="http://schemas.microsoft.com/office/drawing/2014/main" id="{5171FF52-3557-B4C6-82EA-5A249FCC14C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Beam</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vs</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Greedy</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p>
        </p:txBody>
      </p:sp>
      <p:pic>
        <p:nvPicPr>
          <p:cNvPr id="3074" name="Picture 2" descr="Decoding Methods for Generative AI | Niklas Heidloff">
            <a:extLst>
              <a:ext uri="{FF2B5EF4-FFF2-40B4-BE49-F238E27FC236}">
                <a16:creationId xmlns:a16="http://schemas.microsoft.com/office/drawing/2014/main" id="{0F05FE8C-1EEF-11EF-C36C-BE1BD0DCD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71" y="3095387"/>
            <a:ext cx="10744200" cy="56548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EBB81-5D1F-ECD0-5E85-D67C8DF40612}"/>
              </a:ext>
            </a:extLst>
          </p:cNvPr>
          <p:cNvSpPr txBox="1"/>
          <p:nvPr/>
        </p:nvSpPr>
        <p:spPr>
          <a:xfrm>
            <a:off x="582766" y="8893342"/>
            <a:ext cx="9158288" cy="646331"/>
          </a:xfrm>
          <a:prstGeom prst="rect">
            <a:avLst/>
          </a:prstGeom>
          <a:noFill/>
        </p:spPr>
        <p:txBody>
          <a:bodyPr wrap="square">
            <a:spAutoFit/>
          </a:bodyPr>
          <a:lstStyle/>
          <a:p>
            <a:r>
              <a:rPr lang="ko-KR" altLang="en-US" dirty="0">
                <a:hlinkClick r:id="rId5"/>
              </a:rPr>
              <a:t>https://heidloff.net/article/greedy-beam-sampling/</a:t>
            </a:r>
            <a:endParaRPr lang="en-US" altLang="ko-KR" dirty="0"/>
          </a:p>
          <a:p>
            <a:endParaRPr lang="ko-KR" altLang="en-US" dirty="0"/>
          </a:p>
        </p:txBody>
      </p:sp>
    </p:spTree>
    <p:extLst>
      <p:ext uri="{BB962C8B-B14F-4D97-AF65-F5344CB8AC3E}">
        <p14:creationId xmlns:p14="http://schemas.microsoft.com/office/powerpoint/2010/main" val="187957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693319"/>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p>
          <a:p>
            <a:r>
              <a:rPr lang="en-US" altLang="ko-KR" sz="1600" dirty="0">
                <a:solidFill>
                  <a:srgbClr val="0F569B"/>
                </a:solidFill>
                <a:latin typeface="나눔스퀘어 Bold" panose="020B0600000101010101" pitchFamily="50" charset="-127"/>
                <a:ea typeface="나눔스퀘어 Bold" panose="020B0600000101010101" pitchFamily="50" charset="-127"/>
              </a:rPr>
              <a:t>50265 in</a:t>
            </a:r>
            <a:r>
              <a:rPr lang="ko-KR" altLang="en-US" sz="1600" dirty="0">
                <a:solidFill>
                  <a:srgbClr val="0F569B"/>
                </a:solidFill>
                <a:latin typeface="나눔스퀘어 Bold" panose="020B0600000101010101" pitchFamily="50" charset="-127"/>
                <a:ea typeface="나눔스퀘어 Bold" panose="020B0600000101010101" pitchFamily="50" charset="-127"/>
              </a:rPr>
              <a:t> </a:t>
            </a:r>
            <a:r>
              <a:rPr lang="en-US" altLang="ko-KR" sz="1600" dirty="0" err="1">
                <a:solidFill>
                  <a:srgbClr val="0F569B"/>
                </a:solidFill>
                <a:latin typeface="나눔스퀘어 Bold" panose="020B0600000101010101" pitchFamily="50" charset="-127"/>
                <a:ea typeface="나눔스퀘어 Bold" panose="020B0600000101010101" pitchFamily="50" charset="-127"/>
              </a:rPr>
              <a:t>Huggingface</a:t>
            </a:r>
            <a:endParaRPr lang="ko-KR" altLang="en-US" sz="1600" dirty="0">
              <a:solidFill>
                <a:srgbClr val="0F569B"/>
              </a:solidFill>
            </a:endParaRPr>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Absolute 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 (BERT)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a:t>
            </a:r>
            <a:r>
              <a:rPr lang="ko-KR" altLang="en-US" sz="2800" dirty="0" err="1">
                <a:latin typeface="나눔스퀘어 Bold" panose="020B0600000101010101" pitchFamily="50" charset="-127"/>
                <a:ea typeface="나눔스퀘어 Bold" panose="020B0600000101010101" pitchFamily="50" charset="-127"/>
              </a:rPr>
              <a:t>연구들에서</a:t>
            </a:r>
            <a:r>
              <a:rPr lang="ko-KR" altLang="en-US" sz="2800" dirty="0">
                <a:latin typeface="나눔스퀘어 Bold" panose="020B0600000101010101" pitchFamily="50" charset="-127"/>
                <a:ea typeface="나눔스퀘어 Bold" panose="020B0600000101010101" pitchFamily="50" charset="-127"/>
              </a:rPr>
              <a:t>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392095"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12211</TotalTime>
  <Words>3141</Words>
  <Application>Microsoft Office PowerPoint</Application>
  <PresentationFormat>사용자 지정</PresentationFormat>
  <Paragraphs>587</Paragraphs>
  <Slides>40</Slides>
  <Notes>40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나눔스퀘어 Bold</vt:lpstr>
      <vt:lpstr>맑은 고딕</vt:lpstr>
      <vt:lpstr>Arial</vt:lpstr>
      <vt:lpstr>나눔스퀘어 ExtraBold</vt:lpstr>
      <vt:lpstr>나눔스퀘어</vt:lpstr>
      <vt:lpstr>Calibri</vt:lpstr>
      <vt:lpstr>나눔스퀘어_ac ExtraBold</vt:lpstr>
      <vt:lpstr>나눔스퀘어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390</cp:revision>
  <dcterms:created xsi:type="dcterms:W3CDTF">2023-05-02T14:03:53Z</dcterms:created>
  <dcterms:modified xsi:type="dcterms:W3CDTF">2025-03-05T01:34:52Z</dcterms:modified>
</cp:coreProperties>
</file>