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2"/>
  </p:notesMasterIdLst>
  <p:handoutMasterIdLst>
    <p:handoutMasterId r:id="rId43"/>
  </p:handoutMasterIdLst>
  <p:sldIdLst>
    <p:sldId id="256" r:id="rId2"/>
    <p:sldId id="257" r:id="rId3"/>
    <p:sldId id="354" r:id="rId4"/>
    <p:sldId id="374" r:id="rId5"/>
    <p:sldId id="371" r:id="rId6"/>
    <p:sldId id="356" r:id="rId7"/>
    <p:sldId id="372" r:id="rId8"/>
    <p:sldId id="373" r:id="rId9"/>
    <p:sldId id="375" r:id="rId10"/>
    <p:sldId id="388" r:id="rId11"/>
    <p:sldId id="392" r:id="rId12"/>
    <p:sldId id="393" r:id="rId13"/>
    <p:sldId id="357" r:id="rId14"/>
    <p:sldId id="378" r:id="rId15"/>
    <p:sldId id="379" r:id="rId16"/>
    <p:sldId id="381" r:id="rId17"/>
    <p:sldId id="380" r:id="rId18"/>
    <p:sldId id="358" r:id="rId19"/>
    <p:sldId id="394" r:id="rId20"/>
    <p:sldId id="395" r:id="rId21"/>
    <p:sldId id="389" r:id="rId22"/>
    <p:sldId id="396" r:id="rId23"/>
    <p:sldId id="390" r:id="rId24"/>
    <p:sldId id="370" r:id="rId25"/>
    <p:sldId id="365" r:id="rId26"/>
    <p:sldId id="369" r:id="rId27"/>
    <p:sldId id="364" r:id="rId28"/>
    <p:sldId id="278" r:id="rId29"/>
    <p:sldId id="377" r:id="rId30"/>
    <p:sldId id="368" r:id="rId31"/>
    <p:sldId id="366" r:id="rId32"/>
    <p:sldId id="367" r:id="rId33"/>
    <p:sldId id="397" r:id="rId34"/>
    <p:sldId id="398" r:id="rId35"/>
    <p:sldId id="382" r:id="rId36"/>
    <p:sldId id="383" r:id="rId37"/>
    <p:sldId id="399" r:id="rId38"/>
    <p:sldId id="384" r:id="rId39"/>
    <p:sldId id="385" r:id="rId40"/>
    <p:sldId id="400" r:id="rId41"/>
  </p:sldIdLst>
  <p:sldSz cx="18288000" cy="10287000"/>
  <p:notesSz cx="10287000" cy="18288000"/>
  <p:embeddedFontLst>
    <p:embeddedFont>
      <p:font typeface="나눔스퀘어" panose="020B0600000101010101" pitchFamily="50" charset="-127"/>
      <p:regular r:id="rId44"/>
    </p:embeddedFont>
    <p:embeddedFont>
      <p:font typeface="나눔스퀘어 Bold" panose="020B0600000101010101" pitchFamily="50" charset="-127"/>
      <p:bold r:id="rId45"/>
    </p:embeddedFont>
    <p:embeddedFont>
      <p:font typeface="나눔스퀘어 ExtraBold" panose="020B0600000101010101" pitchFamily="50" charset="-127"/>
      <p:bold r:id="rId46"/>
    </p:embeddedFont>
    <p:embeddedFont>
      <p:font typeface="나눔스퀘어 Light" panose="020B0600000101010101" pitchFamily="50" charset="-127"/>
      <p:regular r:id="rId47"/>
    </p:embeddedFont>
    <p:embeddedFont>
      <p:font typeface="나눔스퀘어_ac ExtraBold" panose="020B0600000101010101" pitchFamily="50" charset="-127"/>
      <p:bold r:id="rId48"/>
    </p:embeddedFont>
    <p:embeddedFont>
      <p:font typeface="맑은 고딕" panose="020B0503020000020004" pitchFamily="50" charset="-127"/>
      <p:regular r:id="rId49"/>
      <p:bold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DDD"/>
    <a:srgbClr val="0F569B"/>
    <a:srgbClr val="EEEEEE"/>
    <a:srgbClr val="89AAD3"/>
    <a:srgbClr val="595959"/>
    <a:srgbClr val="DC9230"/>
    <a:srgbClr val="97B5F1"/>
    <a:srgbClr val="DAE5FA"/>
    <a:srgbClr val="CE4824"/>
    <a:srgbClr val="C3A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9947" autoAdjust="0"/>
  </p:normalViewPr>
  <p:slideViewPr>
    <p:cSldViewPr>
      <p:cViewPr varScale="1">
        <p:scale>
          <a:sx n="67" d="100"/>
          <a:sy n="67" d="100"/>
        </p:scale>
        <p:origin x="678" y="90"/>
      </p:cViewPr>
      <p:guideLst>
        <p:guide orient="horz" pos="3240"/>
        <p:guide pos="5760"/>
      </p:guideLst>
    </p:cSldViewPr>
  </p:slideViewPr>
  <p:notesTextViewPr>
    <p:cViewPr>
      <p:scale>
        <a:sx n="3" d="2"/>
        <a:sy n="3" d="2"/>
      </p:scale>
      <p:origin x="0" y="0"/>
    </p:cViewPr>
  </p:notesTextViewPr>
  <p:notesViewPr>
    <p:cSldViewPr>
      <p:cViewPr varScale="1">
        <p:scale>
          <a:sx n="43" d="100"/>
          <a:sy n="43" d="100"/>
        </p:scale>
        <p:origin x="432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1CD2BE4-A6F3-41F7-7C28-8C33E064248D}"/>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B7F192FB-79ED-C233-E045-BA332A4CAB28}"/>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0CE04193-3A20-41BD-ABE6-6B3D68754BCC}" type="datetimeFigureOut">
              <a:rPr lang="ko-KR" altLang="en-US" smtClean="0"/>
              <a:t>2025-02-28</a:t>
            </a:fld>
            <a:endParaRPr lang="ko-KR" altLang="en-US"/>
          </a:p>
        </p:txBody>
      </p:sp>
      <p:sp>
        <p:nvSpPr>
          <p:cNvPr id="4" name="바닥글 개체 틀 3">
            <a:extLst>
              <a:ext uri="{FF2B5EF4-FFF2-40B4-BE49-F238E27FC236}">
                <a16:creationId xmlns:a16="http://schemas.microsoft.com/office/drawing/2014/main" id="{C224ECA4-739D-1B6C-E298-3E7E603A9E52}"/>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0CE202-C236-500A-4237-5F23472AE4A0}"/>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00CA3CED-C72D-4903-A954-CDC7D460C5AA}" type="slidenum">
              <a:rPr lang="ko-KR" altLang="en-US" smtClean="0"/>
              <a:t>‹#›</a:t>
            </a:fld>
            <a:endParaRPr lang="ko-KR" altLang="en-US"/>
          </a:p>
        </p:txBody>
      </p:sp>
    </p:spTree>
    <p:extLst>
      <p:ext uri="{BB962C8B-B14F-4D97-AF65-F5344CB8AC3E}">
        <p14:creationId xmlns:p14="http://schemas.microsoft.com/office/powerpoint/2010/main" val="419819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CDB6226-F7BF-4BA1-8AB4-AEEB733C2994}" type="datetimeFigureOut">
              <a:rPr lang="ko-KR" altLang="en-US" smtClean="0"/>
              <a:t>2025-02-28</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24CBDA0-B7ED-471A-BA54-9427DBBEFC42}" type="slidenum">
              <a:rPr lang="ko-KR" altLang="en-US" smtClean="0"/>
              <a:t>‹#›</a:t>
            </a:fld>
            <a:endParaRPr lang="ko-KR" altLang="en-US"/>
          </a:p>
        </p:txBody>
      </p:sp>
    </p:spTree>
    <p:extLst>
      <p:ext uri="{BB962C8B-B14F-4D97-AF65-F5344CB8AC3E}">
        <p14:creationId xmlns:p14="http://schemas.microsoft.com/office/powerpoint/2010/main" val="419156328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D0B9C68-76E2-B8DB-AE13-942928A8A06D}"/>
              </a:ext>
            </a:extLst>
          </p:cNvPr>
          <p:cNvSpPr>
            <a:spLocks noGrp="1"/>
          </p:cNvSpPr>
          <p:nvPr>
            <p:ph type="sldNum" sz="quarter" idx="5"/>
          </p:nvPr>
        </p:nvSpPr>
        <p:spPr/>
        <p:txBody>
          <a:bodyPr/>
          <a:lstStyle/>
          <a:p>
            <a:fld id="{124CBDA0-B7ED-471A-BA54-9427DBBEFC42}" type="slidenum">
              <a:rPr lang="ko-KR" altLang="en-US" smtClean="0"/>
              <a:t>1</a:t>
            </a:fld>
            <a:endParaRPr lang="ko-KR" altLang="en-US"/>
          </a:p>
        </p:txBody>
      </p:sp>
    </p:spTree>
    <p:extLst>
      <p:ext uri="{BB962C8B-B14F-4D97-AF65-F5344CB8AC3E}">
        <p14:creationId xmlns:p14="http://schemas.microsoft.com/office/powerpoint/2010/main" val="67099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00044-4AE9-96A7-6128-327A6AB747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1D4F1B-04DC-297C-86C0-57C66C8362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09A9FBA-EBE2-9BB7-9867-7D5781842A7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9DBD007-F8F9-FB14-E940-BD75101B0A86}"/>
              </a:ext>
            </a:extLst>
          </p:cNvPr>
          <p:cNvSpPr>
            <a:spLocks noGrp="1"/>
          </p:cNvSpPr>
          <p:nvPr>
            <p:ph type="sldNum" sz="quarter" idx="5"/>
          </p:nvPr>
        </p:nvSpPr>
        <p:spPr/>
        <p:txBody>
          <a:bodyPr/>
          <a:lstStyle/>
          <a:p>
            <a:fld id="{124CBDA0-B7ED-471A-BA54-9427DBBEFC42}" type="slidenum">
              <a:rPr lang="ko-KR" altLang="en-US" smtClean="0"/>
              <a:t>10</a:t>
            </a:fld>
            <a:endParaRPr lang="ko-KR" altLang="en-US"/>
          </a:p>
        </p:txBody>
      </p:sp>
    </p:spTree>
    <p:extLst>
      <p:ext uri="{BB962C8B-B14F-4D97-AF65-F5344CB8AC3E}">
        <p14:creationId xmlns:p14="http://schemas.microsoft.com/office/powerpoint/2010/main" val="11415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D8D1-4681-60A4-317A-89A2A2D544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A81AF7-8889-08D3-E438-1A6862130A2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E82322-A811-AF93-A9AD-9446975707F7}"/>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EA9920D-00F1-B295-A249-594223689FB2}"/>
              </a:ext>
            </a:extLst>
          </p:cNvPr>
          <p:cNvSpPr>
            <a:spLocks noGrp="1"/>
          </p:cNvSpPr>
          <p:nvPr>
            <p:ph type="sldNum" sz="quarter" idx="5"/>
          </p:nvPr>
        </p:nvSpPr>
        <p:spPr/>
        <p:txBody>
          <a:bodyPr/>
          <a:lstStyle/>
          <a:p>
            <a:fld id="{124CBDA0-B7ED-471A-BA54-9427DBBEFC42}" type="slidenum">
              <a:rPr lang="ko-KR" altLang="en-US" smtClean="0"/>
              <a:t>11</a:t>
            </a:fld>
            <a:endParaRPr lang="ko-KR" altLang="en-US"/>
          </a:p>
        </p:txBody>
      </p:sp>
    </p:spTree>
    <p:extLst>
      <p:ext uri="{BB962C8B-B14F-4D97-AF65-F5344CB8AC3E}">
        <p14:creationId xmlns:p14="http://schemas.microsoft.com/office/powerpoint/2010/main" val="28254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893C-0DA3-FB20-BCA1-28D97958EA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DC6221-1750-5BD2-21D0-45FF0BD65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F7D3C1C-B1AE-5129-4899-78A497535B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26E327-589A-66FF-1265-A0FB932DA6E4}"/>
              </a:ext>
            </a:extLst>
          </p:cNvPr>
          <p:cNvSpPr>
            <a:spLocks noGrp="1"/>
          </p:cNvSpPr>
          <p:nvPr>
            <p:ph type="sldNum" sz="quarter" idx="5"/>
          </p:nvPr>
        </p:nvSpPr>
        <p:spPr/>
        <p:txBody>
          <a:bodyPr/>
          <a:lstStyle/>
          <a:p>
            <a:fld id="{124CBDA0-B7ED-471A-BA54-9427DBBEFC42}" type="slidenum">
              <a:rPr lang="ko-KR" altLang="en-US" smtClean="0"/>
              <a:t>12</a:t>
            </a:fld>
            <a:endParaRPr lang="ko-KR" altLang="en-US"/>
          </a:p>
        </p:txBody>
      </p:sp>
    </p:spTree>
    <p:extLst>
      <p:ext uri="{BB962C8B-B14F-4D97-AF65-F5344CB8AC3E}">
        <p14:creationId xmlns:p14="http://schemas.microsoft.com/office/powerpoint/2010/main" val="341832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48AA-35AE-5519-7712-B47F37C6296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358573-69A8-6E7D-460E-DC3A4EA05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CE43F2-5D48-9950-7F3B-DEB1888E8BF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290E43D-31E8-24C3-23C5-4A1C8453A31E}"/>
              </a:ext>
            </a:extLst>
          </p:cNvPr>
          <p:cNvSpPr>
            <a:spLocks noGrp="1"/>
          </p:cNvSpPr>
          <p:nvPr>
            <p:ph type="sldNum" sz="quarter" idx="5"/>
          </p:nvPr>
        </p:nvSpPr>
        <p:spPr/>
        <p:txBody>
          <a:bodyPr/>
          <a:lstStyle/>
          <a:p>
            <a:fld id="{124CBDA0-B7ED-471A-BA54-9427DBBEFC42}" type="slidenum">
              <a:rPr lang="ko-KR" altLang="en-US" smtClean="0"/>
              <a:t>13</a:t>
            </a:fld>
            <a:endParaRPr lang="ko-KR" altLang="en-US"/>
          </a:p>
        </p:txBody>
      </p:sp>
    </p:spTree>
    <p:extLst>
      <p:ext uri="{BB962C8B-B14F-4D97-AF65-F5344CB8AC3E}">
        <p14:creationId xmlns:p14="http://schemas.microsoft.com/office/powerpoint/2010/main" val="31839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7F282-1DA6-007E-0035-427CFC52A2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7B9C656-F4F8-AB8C-9759-25EB392A54F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987F6E-A575-ABE6-A8E4-F31E0E0E066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A260598-6F84-C41B-2DB5-468303792F3F}"/>
              </a:ext>
            </a:extLst>
          </p:cNvPr>
          <p:cNvSpPr>
            <a:spLocks noGrp="1"/>
          </p:cNvSpPr>
          <p:nvPr>
            <p:ph type="sldNum" sz="quarter" idx="5"/>
          </p:nvPr>
        </p:nvSpPr>
        <p:spPr/>
        <p:txBody>
          <a:bodyPr/>
          <a:lstStyle/>
          <a:p>
            <a:fld id="{124CBDA0-B7ED-471A-BA54-9427DBBEFC42}" type="slidenum">
              <a:rPr lang="ko-KR" altLang="en-US" smtClean="0"/>
              <a:t>14</a:t>
            </a:fld>
            <a:endParaRPr lang="ko-KR" altLang="en-US"/>
          </a:p>
        </p:txBody>
      </p:sp>
    </p:spTree>
    <p:extLst>
      <p:ext uri="{BB962C8B-B14F-4D97-AF65-F5344CB8AC3E}">
        <p14:creationId xmlns:p14="http://schemas.microsoft.com/office/powerpoint/2010/main" val="128673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9CC0-E2C6-5CCD-9394-07436D8F226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37EFFF-98E6-1A6E-83DE-49AD127959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D7CA33-99C7-89A6-8212-602574D9C11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0633F6E-60E4-C9A6-20D4-BFA56A3D3835}"/>
              </a:ext>
            </a:extLst>
          </p:cNvPr>
          <p:cNvSpPr>
            <a:spLocks noGrp="1"/>
          </p:cNvSpPr>
          <p:nvPr>
            <p:ph type="sldNum" sz="quarter" idx="5"/>
          </p:nvPr>
        </p:nvSpPr>
        <p:spPr/>
        <p:txBody>
          <a:bodyPr/>
          <a:lstStyle/>
          <a:p>
            <a:fld id="{124CBDA0-B7ED-471A-BA54-9427DBBEFC42}" type="slidenum">
              <a:rPr lang="ko-KR" altLang="en-US" smtClean="0"/>
              <a:t>15</a:t>
            </a:fld>
            <a:endParaRPr lang="ko-KR" altLang="en-US"/>
          </a:p>
        </p:txBody>
      </p:sp>
    </p:spTree>
    <p:extLst>
      <p:ext uri="{BB962C8B-B14F-4D97-AF65-F5344CB8AC3E}">
        <p14:creationId xmlns:p14="http://schemas.microsoft.com/office/powerpoint/2010/main" val="21260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F572-CE1D-0030-5501-2DF17EAB3D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41F4DCC-A7D8-008D-BD3B-9F6384DDEE4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DE0CFED-852C-F4B8-2BAB-9301C1565254}"/>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359C4ED-F464-CE2C-618C-6D3040F2FF92}"/>
              </a:ext>
            </a:extLst>
          </p:cNvPr>
          <p:cNvSpPr>
            <a:spLocks noGrp="1"/>
          </p:cNvSpPr>
          <p:nvPr>
            <p:ph type="sldNum" sz="quarter" idx="5"/>
          </p:nvPr>
        </p:nvSpPr>
        <p:spPr/>
        <p:txBody>
          <a:bodyPr/>
          <a:lstStyle/>
          <a:p>
            <a:fld id="{124CBDA0-B7ED-471A-BA54-9427DBBEFC42}" type="slidenum">
              <a:rPr lang="ko-KR" altLang="en-US" smtClean="0"/>
              <a:t>16</a:t>
            </a:fld>
            <a:endParaRPr lang="ko-KR" altLang="en-US"/>
          </a:p>
        </p:txBody>
      </p:sp>
    </p:spTree>
    <p:extLst>
      <p:ext uri="{BB962C8B-B14F-4D97-AF65-F5344CB8AC3E}">
        <p14:creationId xmlns:p14="http://schemas.microsoft.com/office/powerpoint/2010/main" val="18590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65940-846A-922A-6586-D4ECF503D8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3BC47F1-476C-E67A-BE43-6DA3A955A1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2BFF1D-7260-E9D3-316B-7A5EE2169E1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934D861-C40C-1A26-0816-7DD656DE8E61}"/>
              </a:ext>
            </a:extLst>
          </p:cNvPr>
          <p:cNvSpPr>
            <a:spLocks noGrp="1"/>
          </p:cNvSpPr>
          <p:nvPr>
            <p:ph type="sldNum" sz="quarter" idx="5"/>
          </p:nvPr>
        </p:nvSpPr>
        <p:spPr/>
        <p:txBody>
          <a:bodyPr/>
          <a:lstStyle/>
          <a:p>
            <a:fld id="{124CBDA0-B7ED-471A-BA54-9427DBBEFC42}" type="slidenum">
              <a:rPr lang="ko-KR" altLang="en-US" smtClean="0"/>
              <a:t>17</a:t>
            </a:fld>
            <a:endParaRPr lang="ko-KR" altLang="en-US"/>
          </a:p>
        </p:txBody>
      </p:sp>
    </p:spTree>
    <p:extLst>
      <p:ext uri="{BB962C8B-B14F-4D97-AF65-F5344CB8AC3E}">
        <p14:creationId xmlns:p14="http://schemas.microsoft.com/office/powerpoint/2010/main" val="291410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EF3A-18F4-40ED-053B-EFF2A758B9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1A12FB-F965-FDE0-CF5B-2A5624C060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ADB167-1B97-CC09-BBE4-EC48683A37B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70ECE56-FC88-EE51-6E94-ED9921A7A5F0}"/>
              </a:ext>
            </a:extLst>
          </p:cNvPr>
          <p:cNvSpPr>
            <a:spLocks noGrp="1"/>
          </p:cNvSpPr>
          <p:nvPr>
            <p:ph type="sldNum" sz="quarter" idx="5"/>
          </p:nvPr>
        </p:nvSpPr>
        <p:spPr/>
        <p:txBody>
          <a:bodyPr/>
          <a:lstStyle/>
          <a:p>
            <a:fld id="{124CBDA0-B7ED-471A-BA54-9427DBBEFC42}" type="slidenum">
              <a:rPr lang="ko-KR" altLang="en-US" smtClean="0"/>
              <a:t>18</a:t>
            </a:fld>
            <a:endParaRPr lang="ko-KR" altLang="en-US"/>
          </a:p>
        </p:txBody>
      </p:sp>
    </p:spTree>
    <p:extLst>
      <p:ext uri="{BB962C8B-B14F-4D97-AF65-F5344CB8AC3E}">
        <p14:creationId xmlns:p14="http://schemas.microsoft.com/office/powerpoint/2010/main" val="2724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C9D8B-E321-2EBB-095A-6CC86EF9126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E87326-509E-F2BF-1592-CA7387CE2D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EFE57F-4E0A-4724-07D0-282B56AC20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BD63A55-103A-70D0-5029-0285A720DA4B}"/>
              </a:ext>
            </a:extLst>
          </p:cNvPr>
          <p:cNvSpPr>
            <a:spLocks noGrp="1"/>
          </p:cNvSpPr>
          <p:nvPr>
            <p:ph type="sldNum" sz="quarter" idx="5"/>
          </p:nvPr>
        </p:nvSpPr>
        <p:spPr/>
        <p:txBody>
          <a:bodyPr/>
          <a:lstStyle/>
          <a:p>
            <a:fld id="{124CBDA0-B7ED-471A-BA54-9427DBBEFC42}" type="slidenum">
              <a:rPr lang="ko-KR" altLang="en-US" smtClean="0"/>
              <a:t>19</a:t>
            </a:fld>
            <a:endParaRPr lang="ko-KR" altLang="en-US"/>
          </a:p>
        </p:txBody>
      </p:sp>
    </p:spTree>
    <p:extLst>
      <p:ext uri="{BB962C8B-B14F-4D97-AF65-F5344CB8AC3E}">
        <p14:creationId xmlns:p14="http://schemas.microsoft.com/office/powerpoint/2010/main" val="17712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2929A3A-AA84-FD93-CD52-3370AA7696E5}"/>
              </a:ext>
            </a:extLst>
          </p:cNvPr>
          <p:cNvSpPr>
            <a:spLocks noGrp="1"/>
          </p:cNvSpPr>
          <p:nvPr>
            <p:ph type="sldNum" sz="quarter" idx="5"/>
          </p:nvPr>
        </p:nvSpPr>
        <p:spPr/>
        <p:txBody>
          <a:bodyPr/>
          <a:lstStyle/>
          <a:p>
            <a:fld id="{124CBDA0-B7ED-471A-BA54-9427DBBEFC42}" type="slidenum">
              <a:rPr lang="ko-KR" altLang="en-US" smtClean="0"/>
              <a:t>2</a:t>
            </a:fld>
            <a:endParaRPr lang="ko-KR" altLang="en-US"/>
          </a:p>
        </p:txBody>
      </p:sp>
    </p:spTree>
    <p:extLst>
      <p:ext uri="{BB962C8B-B14F-4D97-AF65-F5344CB8AC3E}">
        <p14:creationId xmlns:p14="http://schemas.microsoft.com/office/powerpoint/2010/main" val="92930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ED56-36D7-3FF4-805F-933D7DEB544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DA7574-0396-D8C1-33CC-D628119662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641A5E-E535-18A2-D659-855669D1960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AC2BDC2-AEC9-9DFA-18AE-C9EAC5755BC0}"/>
              </a:ext>
            </a:extLst>
          </p:cNvPr>
          <p:cNvSpPr>
            <a:spLocks noGrp="1"/>
          </p:cNvSpPr>
          <p:nvPr>
            <p:ph type="sldNum" sz="quarter" idx="5"/>
          </p:nvPr>
        </p:nvSpPr>
        <p:spPr/>
        <p:txBody>
          <a:bodyPr/>
          <a:lstStyle/>
          <a:p>
            <a:fld id="{124CBDA0-B7ED-471A-BA54-9427DBBEFC42}" type="slidenum">
              <a:rPr lang="ko-KR" altLang="en-US" smtClean="0"/>
              <a:t>20</a:t>
            </a:fld>
            <a:endParaRPr lang="ko-KR" altLang="en-US"/>
          </a:p>
        </p:txBody>
      </p:sp>
    </p:spTree>
    <p:extLst>
      <p:ext uri="{BB962C8B-B14F-4D97-AF65-F5344CB8AC3E}">
        <p14:creationId xmlns:p14="http://schemas.microsoft.com/office/powerpoint/2010/main" val="222448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2407-BE5A-798F-DD2F-D62DB52388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B63BB4-D05F-B1AD-DA2C-D0C420BD86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41E22F-43DA-AB67-EA97-2F8243071DC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D77B887-CB2B-87FF-4AA5-9058FF1EF64B}"/>
              </a:ext>
            </a:extLst>
          </p:cNvPr>
          <p:cNvSpPr>
            <a:spLocks noGrp="1"/>
          </p:cNvSpPr>
          <p:nvPr>
            <p:ph type="sldNum" sz="quarter" idx="5"/>
          </p:nvPr>
        </p:nvSpPr>
        <p:spPr/>
        <p:txBody>
          <a:bodyPr/>
          <a:lstStyle/>
          <a:p>
            <a:fld id="{124CBDA0-B7ED-471A-BA54-9427DBBEFC42}" type="slidenum">
              <a:rPr lang="ko-KR" altLang="en-US" smtClean="0"/>
              <a:t>21</a:t>
            </a:fld>
            <a:endParaRPr lang="ko-KR" altLang="en-US"/>
          </a:p>
        </p:txBody>
      </p:sp>
    </p:spTree>
    <p:extLst>
      <p:ext uri="{BB962C8B-B14F-4D97-AF65-F5344CB8AC3E}">
        <p14:creationId xmlns:p14="http://schemas.microsoft.com/office/powerpoint/2010/main" val="265042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C4ED7-44B9-8A74-20DC-58E6D9B663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0603CDE-3C9B-E5AF-18E0-197F096D28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D93A61D-1A48-493D-05A7-3C307C79209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2DED5DE7-ACCF-8C04-9556-980004FFBEB0}"/>
              </a:ext>
            </a:extLst>
          </p:cNvPr>
          <p:cNvSpPr>
            <a:spLocks noGrp="1"/>
          </p:cNvSpPr>
          <p:nvPr>
            <p:ph type="sldNum" sz="quarter" idx="5"/>
          </p:nvPr>
        </p:nvSpPr>
        <p:spPr/>
        <p:txBody>
          <a:bodyPr/>
          <a:lstStyle/>
          <a:p>
            <a:fld id="{124CBDA0-B7ED-471A-BA54-9427DBBEFC42}" type="slidenum">
              <a:rPr lang="ko-KR" altLang="en-US" smtClean="0"/>
              <a:t>22</a:t>
            </a:fld>
            <a:endParaRPr lang="ko-KR" altLang="en-US"/>
          </a:p>
        </p:txBody>
      </p:sp>
    </p:spTree>
    <p:extLst>
      <p:ext uri="{BB962C8B-B14F-4D97-AF65-F5344CB8AC3E}">
        <p14:creationId xmlns:p14="http://schemas.microsoft.com/office/powerpoint/2010/main" val="342338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3F80-A600-7040-FDA8-B128ABF6DA0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778326-2920-7DD2-925C-2D88899CC4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EAE07B-E191-B43E-56B0-644805F1C4B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6F65107-33A1-FA51-32EB-8FD079E3B8F1}"/>
              </a:ext>
            </a:extLst>
          </p:cNvPr>
          <p:cNvSpPr>
            <a:spLocks noGrp="1"/>
          </p:cNvSpPr>
          <p:nvPr>
            <p:ph type="sldNum" sz="quarter" idx="5"/>
          </p:nvPr>
        </p:nvSpPr>
        <p:spPr/>
        <p:txBody>
          <a:bodyPr/>
          <a:lstStyle/>
          <a:p>
            <a:fld id="{124CBDA0-B7ED-471A-BA54-9427DBBEFC42}" type="slidenum">
              <a:rPr lang="ko-KR" altLang="en-US" smtClean="0"/>
              <a:t>23</a:t>
            </a:fld>
            <a:endParaRPr lang="ko-KR" altLang="en-US"/>
          </a:p>
        </p:txBody>
      </p:sp>
    </p:spTree>
    <p:extLst>
      <p:ext uri="{BB962C8B-B14F-4D97-AF65-F5344CB8AC3E}">
        <p14:creationId xmlns:p14="http://schemas.microsoft.com/office/powerpoint/2010/main" val="335047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4876-8526-9D10-C047-281B236E87B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1A9D13-92FD-06C1-2738-EFE9077E641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2011FB-CCEA-4490-D272-07367D4E5E5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1654185-8DB7-3E54-89A9-0888040C1DE5}"/>
              </a:ext>
            </a:extLst>
          </p:cNvPr>
          <p:cNvSpPr>
            <a:spLocks noGrp="1"/>
          </p:cNvSpPr>
          <p:nvPr>
            <p:ph type="sldNum" sz="quarter" idx="5"/>
          </p:nvPr>
        </p:nvSpPr>
        <p:spPr/>
        <p:txBody>
          <a:bodyPr/>
          <a:lstStyle/>
          <a:p>
            <a:fld id="{124CBDA0-B7ED-471A-BA54-9427DBBEFC42}" type="slidenum">
              <a:rPr lang="ko-KR" altLang="en-US" smtClean="0"/>
              <a:t>24</a:t>
            </a:fld>
            <a:endParaRPr lang="ko-KR" altLang="en-US"/>
          </a:p>
        </p:txBody>
      </p:sp>
    </p:spTree>
    <p:extLst>
      <p:ext uri="{BB962C8B-B14F-4D97-AF65-F5344CB8AC3E}">
        <p14:creationId xmlns:p14="http://schemas.microsoft.com/office/powerpoint/2010/main" val="80897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639A-5562-9AA9-F613-325C62463D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A1E6691-B72D-C6C6-32B1-97543374C94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DBF1D8-8F38-589D-0554-C5AFB48078F9}"/>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778ED36-8F07-17AE-03D3-F89D88A8D495}"/>
              </a:ext>
            </a:extLst>
          </p:cNvPr>
          <p:cNvSpPr>
            <a:spLocks noGrp="1"/>
          </p:cNvSpPr>
          <p:nvPr>
            <p:ph type="sldNum" sz="quarter" idx="5"/>
          </p:nvPr>
        </p:nvSpPr>
        <p:spPr/>
        <p:txBody>
          <a:bodyPr/>
          <a:lstStyle/>
          <a:p>
            <a:fld id="{124CBDA0-B7ED-471A-BA54-9427DBBEFC42}" type="slidenum">
              <a:rPr lang="ko-KR" altLang="en-US" smtClean="0"/>
              <a:t>25</a:t>
            </a:fld>
            <a:endParaRPr lang="ko-KR" altLang="en-US"/>
          </a:p>
        </p:txBody>
      </p:sp>
    </p:spTree>
    <p:extLst>
      <p:ext uri="{BB962C8B-B14F-4D97-AF65-F5344CB8AC3E}">
        <p14:creationId xmlns:p14="http://schemas.microsoft.com/office/powerpoint/2010/main" val="38328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A722-C2F8-6D9D-9B91-779834C0481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735036-93B9-6ACC-F77F-D8877ECEA2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9B738A-0B8A-311D-8C47-C0F08A4E88E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ED6242F-E71F-945E-7895-5098D6A402EB}"/>
              </a:ext>
            </a:extLst>
          </p:cNvPr>
          <p:cNvSpPr>
            <a:spLocks noGrp="1"/>
          </p:cNvSpPr>
          <p:nvPr>
            <p:ph type="sldNum" sz="quarter" idx="5"/>
          </p:nvPr>
        </p:nvSpPr>
        <p:spPr/>
        <p:txBody>
          <a:bodyPr/>
          <a:lstStyle/>
          <a:p>
            <a:fld id="{124CBDA0-B7ED-471A-BA54-9427DBBEFC42}" type="slidenum">
              <a:rPr lang="ko-KR" altLang="en-US" smtClean="0"/>
              <a:t>26</a:t>
            </a:fld>
            <a:endParaRPr lang="ko-KR" altLang="en-US"/>
          </a:p>
        </p:txBody>
      </p:sp>
    </p:spTree>
    <p:extLst>
      <p:ext uri="{BB962C8B-B14F-4D97-AF65-F5344CB8AC3E}">
        <p14:creationId xmlns:p14="http://schemas.microsoft.com/office/powerpoint/2010/main" val="1401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AA71-8AB5-0E83-7BC1-262672568B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7BAD69-964D-7681-CD01-208E457DD03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EA599A-C6A7-20E4-1F6B-EDCE85631A7A}"/>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6A990A4-C5F8-BBB2-1CF2-C728DC231033}"/>
              </a:ext>
            </a:extLst>
          </p:cNvPr>
          <p:cNvSpPr>
            <a:spLocks noGrp="1"/>
          </p:cNvSpPr>
          <p:nvPr>
            <p:ph type="sldNum" sz="quarter" idx="5"/>
          </p:nvPr>
        </p:nvSpPr>
        <p:spPr/>
        <p:txBody>
          <a:bodyPr/>
          <a:lstStyle/>
          <a:p>
            <a:fld id="{124CBDA0-B7ED-471A-BA54-9427DBBEFC42}" type="slidenum">
              <a:rPr lang="ko-KR" altLang="en-US" smtClean="0"/>
              <a:t>27</a:t>
            </a:fld>
            <a:endParaRPr lang="ko-KR" altLang="en-US"/>
          </a:p>
        </p:txBody>
      </p:sp>
    </p:spTree>
    <p:extLst>
      <p:ext uri="{BB962C8B-B14F-4D97-AF65-F5344CB8AC3E}">
        <p14:creationId xmlns:p14="http://schemas.microsoft.com/office/powerpoint/2010/main" val="263549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10018FD-EEF9-2B2E-80E8-B24781C767B4}"/>
              </a:ext>
            </a:extLst>
          </p:cNvPr>
          <p:cNvSpPr>
            <a:spLocks noGrp="1"/>
          </p:cNvSpPr>
          <p:nvPr>
            <p:ph type="sldNum" sz="quarter" idx="5"/>
          </p:nvPr>
        </p:nvSpPr>
        <p:spPr/>
        <p:txBody>
          <a:bodyPr/>
          <a:lstStyle/>
          <a:p>
            <a:fld id="{124CBDA0-B7ED-471A-BA54-9427DBBEFC42}" type="slidenum">
              <a:rPr lang="ko-KR" altLang="en-US" smtClean="0"/>
              <a:t>28</a:t>
            </a:fld>
            <a:endParaRPr lang="ko-KR" altLang="en-US"/>
          </a:p>
        </p:txBody>
      </p:sp>
    </p:spTree>
    <p:extLst>
      <p:ext uri="{BB962C8B-B14F-4D97-AF65-F5344CB8AC3E}">
        <p14:creationId xmlns:p14="http://schemas.microsoft.com/office/powerpoint/2010/main" val="4286436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2F5B-7E11-765E-9120-2124D6F568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8EC440-E02E-4619-2E79-897A5B55BF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DB3DDB-0035-B6B0-574A-115E0A9A3325}"/>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3B06D63-3F80-F2DB-EB16-12625C89720C}"/>
              </a:ext>
            </a:extLst>
          </p:cNvPr>
          <p:cNvSpPr>
            <a:spLocks noGrp="1"/>
          </p:cNvSpPr>
          <p:nvPr>
            <p:ph type="sldNum" sz="quarter" idx="5"/>
          </p:nvPr>
        </p:nvSpPr>
        <p:spPr/>
        <p:txBody>
          <a:bodyPr/>
          <a:lstStyle/>
          <a:p>
            <a:fld id="{124CBDA0-B7ED-471A-BA54-9427DBBEFC42}" type="slidenum">
              <a:rPr lang="ko-KR" altLang="en-US" smtClean="0"/>
              <a:t>29</a:t>
            </a:fld>
            <a:endParaRPr lang="ko-KR" altLang="en-US"/>
          </a:p>
        </p:txBody>
      </p:sp>
    </p:spTree>
    <p:extLst>
      <p:ext uri="{BB962C8B-B14F-4D97-AF65-F5344CB8AC3E}">
        <p14:creationId xmlns:p14="http://schemas.microsoft.com/office/powerpoint/2010/main" val="416992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43128-FDE8-AD6E-BA06-78918BB29B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A68428C-49DC-F553-8575-460B67D1C5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0901F55-47FB-5FAB-4690-9BC5C09B6C8B}"/>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D2D5D8F-09B1-DD4F-F9FC-24278974877C}"/>
              </a:ext>
            </a:extLst>
          </p:cNvPr>
          <p:cNvSpPr>
            <a:spLocks noGrp="1"/>
          </p:cNvSpPr>
          <p:nvPr>
            <p:ph type="sldNum" sz="quarter" idx="5"/>
          </p:nvPr>
        </p:nvSpPr>
        <p:spPr/>
        <p:txBody>
          <a:bodyPr/>
          <a:lstStyle/>
          <a:p>
            <a:fld id="{124CBDA0-B7ED-471A-BA54-9427DBBEFC42}" type="slidenum">
              <a:rPr lang="ko-KR" altLang="en-US" smtClean="0"/>
              <a:t>3</a:t>
            </a:fld>
            <a:endParaRPr lang="ko-KR" altLang="en-US"/>
          </a:p>
        </p:txBody>
      </p:sp>
    </p:spTree>
    <p:extLst>
      <p:ext uri="{BB962C8B-B14F-4D97-AF65-F5344CB8AC3E}">
        <p14:creationId xmlns:p14="http://schemas.microsoft.com/office/powerpoint/2010/main" val="35853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CF65-BC8E-314A-F7CC-09E42C8B5B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E375D1-03A6-6F60-D791-9A98584D209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30C375-3D61-F8E6-C336-9E6A2EB0A19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12FF47F-93C9-6E4B-4A2A-EE2A9F63363B}"/>
              </a:ext>
            </a:extLst>
          </p:cNvPr>
          <p:cNvSpPr>
            <a:spLocks noGrp="1"/>
          </p:cNvSpPr>
          <p:nvPr>
            <p:ph type="sldNum" sz="quarter" idx="5"/>
          </p:nvPr>
        </p:nvSpPr>
        <p:spPr/>
        <p:txBody>
          <a:bodyPr/>
          <a:lstStyle/>
          <a:p>
            <a:fld id="{124CBDA0-B7ED-471A-BA54-9427DBBEFC42}" type="slidenum">
              <a:rPr lang="ko-KR" altLang="en-US" smtClean="0"/>
              <a:t>30</a:t>
            </a:fld>
            <a:endParaRPr lang="ko-KR" altLang="en-US"/>
          </a:p>
        </p:txBody>
      </p:sp>
    </p:spTree>
    <p:extLst>
      <p:ext uri="{BB962C8B-B14F-4D97-AF65-F5344CB8AC3E}">
        <p14:creationId xmlns:p14="http://schemas.microsoft.com/office/powerpoint/2010/main" val="29356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F6044-3E36-0251-546E-29C75B2D55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5C52014-287D-4D7D-A57E-634702E191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AE2328-D5A9-B3F8-761F-2BA2ABA95A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F6DED7E-3388-B4C5-E13F-58AB2B7D7C93}"/>
              </a:ext>
            </a:extLst>
          </p:cNvPr>
          <p:cNvSpPr>
            <a:spLocks noGrp="1"/>
          </p:cNvSpPr>
          <p:nvPr>
            <p:ph type="sldNum" sz="quarter" idx="5"/>
          </p:nvPr>
        </p:nvSpPr>
        <p:spPr/>
        <p:txBody>
          <a:bodyPr/>
          <a:lstStyle/>
          <a:p>
            <a:fld id="{124CBDA0-B7ED-471A-BA54-9427DBBEFC42}" type="slidenum">
              <a:rPr lang="ko-KR" altLang="en-US" smtClean="0"/>
              <a:t>31</a:t>
            </a:fld>
            <a:endParaRPr lang="ko-KR" altLang="en-US"/>
          </a:p>
        </p:txBody>
      </p:sp>
    </p:spTree>
    <p:extLst>
      <p:ext uri="{BB962C8B-B14F-4D97-AF65-F5344CB8AC3E}">
        <p14:creationId xmlns:p14="http://schemas.microsoft.com/office/powerpoint/2010/main" val="179830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901B3-FDD9-91CD-1D99-6BB320D2AFE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B4F924E-353B-A3B6-FCB6-DC71B0E8C4A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C0F708C-9EA3-971B-3885-FA17C6CAD3D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B1EDBD2-100B-B93E-CDC8-D264B6338B15}"/>
              </a:ext>
            </a:extLst>
          </p:cNvPr>
          <p:cNvSpPr>
            <a:spLocks noGrp="1"/>
          </p:cNvSpPr>
          <p:nvPr>
            <p:ph type="sldNum" sz="quarter" idx="5"/>
          </p:nvPr>
        </p:nvSpPr>
        <p:spPr/>
        <p:txBody>
          <a:bodyPr/>
          <a:lstStyle/>
          <a:p>
            <a:fld id="{124CBDA0-B7ED-471A-BA54-9427DBBEFC42}" type="slidenum">
              <a:rPr lang="ko-KR" altLang="en-US" smtClean="0"/>
              <a:t>32</a:t>
            </a:fld>
            <a:endParaRPr lang="ko-KR" altLang="en-US"/>
          </a:p>
        </p:txBody>
      </p:sp>
    </p:spTree>
    <p:extLst>
      <p:ext uri="{BB962C8B-B14F-4D97-AF65-F5344CB8AC3E}">
        <p14:creationId xmlns:p14="http://schemas.microsoft.com/office/powerpoint/2010/main" val="666242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BDF6-46A3-C420-BAB8-897310069D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1258B9E-E492-E5A5-0770-03F26D734B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0241755-A1CD-67F1-9DF4-FA9DD18285E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6386876-6028-DFB8-F197-81FF545140E0}"/>
              </a:ext>
            </a:extLst>
          </p:cNvPr>
          <p:cNvSpPr>
            <a:spLocks noGrp="1"/>
          </p:cNvSpPr>
          <p:nvPr>
            <p:ph type="sldNum" sz="quarter" idx="5"/>
          </p:nvPr>
        </p:nvSpPr>
        <p:spPr/>
        <p:txBody>
          <a:bodyPr/>
          <a:lstStyle/>
          <a:p>
            <a:fld id="{124CBDA0-B7ED-471A-BA54-9427DBBEFC42}" type="slidenum">
              <a:rPr lang="ko-KR" altLang="en-US" smtClean="0"/>
              <a:t>33</a:t>
            </a:fld>
            <a:endParaRPr lang="ko-KR" altLang="en-US"/>
          </a:p>
        </p:txBody>
      </p:sp>
    </p:spTree>
    <p:extLst>
      <p:ext uri="{BB962C8B-B14F-4D97-AF65-F5344CB8AC3E}">
        <p14:creationId xmlns:p14="http://schemas.microsoft.com/office/powerpoint/2010/main" val="2665105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767A6-C6B9-1EDB-EE52-15D2C50C508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FB157E-3553-1D48-FCC2-EF38701890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0C1FC4-7386-5680-8EEA-BE59F84D847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8149AF2-6A0E-054B-261D-F74ED2AF86C4}"/>
              </a:ext>
            </a:extLst>
          </p:cNvPr>
          <p:cNvSpPr>
            <a:spLocks noGrp="1"/>
          </p:cNvSpPr>
          <p:nvPr>
            <p:ph type="sldNum" sz="quarter" idx="5"/>
          </p:nvPr>
        </p:nvSpPr>
        <p:spPr/>
        <p:txBody>
          <a:bodyPr/>
          <a:lstStyle/>
          <a:p>
            <a:fld id="{124CBDA0-B7ED-471A-BA54-9427DBBEFC42}" type="slidenum">
              <a:rPr lang="ko-KR" altLang="en-US" smtClean="0"/>
              <a:t>34</a:t>
            </a:fld>
            <a:endParaRPr lang="ko-KR" altLang="en-US"/>
          </a:p>
        </p:txBody>
      </p:sp>
    </p:spTree>
    <p:extLst>
      <p:ext uri="{BB962C8B-B14F-4D97-AF65-F5344CB8AC3E}">
        <p14:creationId xmlns:p14="http://schemas.microsoft.com/office/powerpoint/2010/main" val="1838435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13B7-C1B7-2DD2-AECB-FB2FEA306E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9737E5-3FEC-4839-0916-588D6A39F5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67215F7-1771-F6A0-3D87-07A6C313746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1BC474A-FA86-6855-D6BC-12D6F511441B}"/>
              </a:ext>
            </a:extLst>
          </p:cNvPr>
          <p:cNvSpPr>
            <a:spLocks noGrp="1"/>
          </p:cNvSpPr>
          <p:nvPr>
            <p:ph type="sldNum" sz="quarter" idx="5"/>
          </p:nvPr>
        </p:nvSpPr>
        <p:spPr/>
        <p:txBody>
          <a:bodyPr/>
          <a:lstStyle/>
          <a:p>
            <a:fld id="{124CBDA0-B7ED-471A-BA54-9427DBBEFC42}" type="slidenum">
              <a:rPr lang="ko-KR" altLang="en-US" smtClean="0"/>
              <a:t>35</a:t>
            </a:fld>
            <a:endParaRPr lang="ko-KR" altLang="en-US"/>
          </a:p>
        </p:txBody>
      </p:sp>
    </p:spTree>
    <p:extLst>
      <p:ext uri="{BB962C8B-B14F-4D97-AF65-F5344CB8AC3E}">
        <p14:creationId xmlns:p14="http://schemas.microsoft.com/office/powerpoint/2010/main" val="309894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B03EE-305E-D17E-AED2-AEBBDD42852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8AE1F9-1F19-E901-A7C8-63E7DE49D2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053B64-6B15-232C-1223-7C17B402AE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3EF3F75-F7DB-781C-5BD5-9D9E294366EF}"/>
              </a:ext>
            </a:extLst>
          </p:cNvPr>
          <p:cNvSpPr>
            <a:spLocks noGrp="1"/>
          </p:cNvSpPr>
          <p:nvPr>
            <p:ph type="sldNum" sz="quarter" idx="5"/>
          </p:nvPr>
        </p:nvSpPr>
        <p:spPr/>
        <p:txBody>
          <a:bodyPr/>
          <a:lstStyle/>
          <a:p>
            <a:fld id="{124CBDA0-B7ED-471A-BA54-9427DBBEFC42}" type="slidenum">
              <a:rPr lang="ko-KR" altLang="en-US" smtClean="0"/>
              <a:t>36</a:t>
            </a:fld>
            <a:endParaRPr lang="ko-KR" altLang="en-US"/>
          </a:p>
        </p:txBody>
      </p:sp>
    </p:spTree>
    <p:extLst>
      <p:ext uri="{BB962C8B-B14F-4D97-AF65-F5344CB8AC3E}">
        <p14:creationId xmlns:p14="http://schemas.microsoft.com/office/powerpoint/2010/main" val="3044632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0A611-E899-1826-1E6B-0BF35F34F76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EA6F0F2-0C45-54E9-86CB-EAE241D985C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5ACA2B-2E17-B69A-B638-5DE39B6790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89C493B-1E5A-6F14-28D8-8E9E949DCE7E}"/>
              </a:ext>
            </a:extLst>
          </p:cNvPr>
          <p:cNvSpPr>
            <a:spLocks noGrp="1"/>
          </p:cNvSpPr>
          <p:nvPr>
            <p:ph type="sldNum" sz="quarter" idx="5"/>
          </p:nvPr>
        </p:nvSpPr>
        <p:spPr/>
        <p:txBody>
          <a:bodyPr/>
          <a:lstStyle/>
          <a:p>
            <a:fld id="{124CBDA0-B7ED-471A-BA54-9427DBBEFC42}" type="slidenum">
              <a:rPr lang="ko-KR" altLang="en-US" smtClean="0"/>
              <a:t>37</a:t>
            </a:fld>
            <a:endParaRPr lang="ko-KR" altLang="en-US"/>
          </a:p>
        </p:txBody>
      </p:sp>
    </p:spTree>
    <p:extLst>
      <p:ext uri="{BB962C8B-B14F-4D97-AF65-F5344CB8AC3E}">
        <p14:creationId xmlns:p14="http://schemas.microsoft.com/office/powerpoint/2010/main" val="1001294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FA64-35BB-6AE1-A0D6-A9EEF33893E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C235F9-E453-25C5-61E6-A16B93CC53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1FFF334-D268-46B9-4B7D-5312D0CC455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9AAF147-2BA3-230B-50D8-9CF45624B139}"/>
              </a:ext>
            </a:extLst>
          </p:cNvPr>
          <p:cNvSpPr>
            <a:spLocks noGrp="1"/>
          </p:cNvSpPr>
          <p:nvPr>
            <p:ph type="sldNum" sz="quarter" idx="5"/>
          </p:nvPr>
        </p:nvSpPr>
        <p:spPr/>
        <p:txBody>
          <a:bodyPr/>
          <a:lstStyle/>
          <a:p>
            <a:fld id="{124CBDA0-B7ED-471A-BA54-9427DBBEFC42}" type="slidenum">
              <a:rPr lang="ko-KR" altLang="en-US" smtClean="0"/>
              <a:t>38</a:t>
            </a:fld>
            <a:endParaRPr lang="ko-KR" altLang="en-US"/>
          </a:p>
        </p:txBody>
      </p:sp>
    </p:spTree>
    <p:extLst>
      <p:ext uri="{BB962C8B-B14F-4D97-AF65-F5344CB8AC3E}">
        <p14:creationId xmlns:p14="http://schemas.microsoft.com/office/powerpoint/2010/main" val="788127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F0641-F8D7-8BB9-599A-975B3D6F78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EF155C-FA06-4B69-227A-DDDE7A28C32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A312AD-3578-BBBF-3835-4989C0F0B02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D8A7DC-5EBA-3004-09C8-C571FD714A7B}"/>
              </a:ext>
            </a:extLst>
          </p:cNvPr>
          <p:cNvSpPr>
            <a:spLocks noGrp="1"/>
          </p:cNvSpPr>
          <p:nvPr>
            <p:ph type="sldNum" sz="quarter" idx="5"/>
          </p:nvPr>
        </p:nvSpPr>
        <p:spPr/>
        <p:txBody>
          <a:bodyPr/>
          <a:lstStyle/>
          <a:p>
            <a:fld id="{124CBDA0-B7ED-471A-BA54-9427DBBEFC42}" type="slidenum">
              <a:rPr lang="ko-KR" altLang="en-US" smtClean="0"/>
              <a:t>39</a:t>
            </a:fld>
            <a:endParaRPr lang="ko-KR" altLang="en-US"/>
          </a:p>
        </p:txBody>
      </p:sp>
    </p:spTree>
    <p:extLst>
      <p:ext uri="{BB962C8B-B14F-4D97-AF65-F5344CB8AC3E}">
        <p14:creationId xmlns:p14="http://schemas.microsoft.com/office/powerpoint/2010/main" val="69947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1877B-96F2-6780-FCEC-20098A3BCA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9BDB66-22DA-7D8F-7DDB-E39D7B90CB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42A05F-9E8B-1532-5BB8-08FF5CDF4236}"/>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D5C6362-CCE0-235C-6016-885D23B5B2F4}"/>
              </a:ext>
            </a:extLst>
          </p:cNvPr>
          <p:cNvSpPr>
            <a:spLocks noGrp="1"/>
          </p:cNvSpPr>
          <p:nvPr>
            <p:ph type="sldNum" sz="quarter" idx="5"/>
          </p:nvPr>
        </p:nvSpPr>
        <p:spPr/>
        <p:txBody>
          <a:bodyPr/>
          <a:lstStyle/>
          <a:p>
            <a:fld id="{124CBDA0-B7ED-471A-BA54-9427DBBEFC42}" type="slidenum">
              <a:rPr lang="ko-KR" altLang="en-US" smtClean="0"/>
              <a:t>4</a:t>
            </a:fld>
            <a:endParaRPr lang="ko-KR" altLang="en-US"/>
          </a:p>
        </p:txBody>
      </p:sp>
    </p:spTree>
    <p:extLst>
      <p:ext uri="{BB962C8B-B14F-4D97-AF65-F5344CB8AC3E}">
        <p14:creationId xmlns:p14="http://schemas.microsoft.com/office/powerpoint/2010/main" val="1632315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AFE-A85C-D89E-2BED-5AC21CD55FC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BB8574-A971-A0B0-BF30-EACBC65C66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E3A1E9A-B166-8307-9999-6D9B1CB4E47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F43478C-B10D-4169-0063-393EAC266818}"/>
              </a:ext>
            </a:extLst>
          </p:cNvPr>
          <p:cNvSpPr>
            <a:spLocks noGrp="1"/>
          </p:cNvSpPr>
          <p:nvPr>
            <p:ph type="sldNum" sz="quarter" idx="5"/>
          </p:nvPr>
        </p:nvSpPr>
        <p:spPr/>
        <p:txBody>
          <a:bodyPr/>
          <a:lstStyle/>
          <a:p>
            <a:fld id="{124CBDA0-B7ED-471A-BA54-9427DBBEFC42}" type="slidenum">
              <a:rPr lang="ko-KR" altLang="en-US" smtClean="0"/>
              <a:t>40</a:t>
            </a:fld>
            <a:endParaRPr lang="ko-KR" altLang="en-US"/>
          </a:p>
        </p:txBody>
      </p:sp>
    </p:spTree>
    <p:extLst>
      <p:ext uri="{BB962C8B-B14F-4D97-AF65-F5344CB8AC3E}">
        <p14:creationId xmlns:p14="http://schemas.microsoft.com/office/powerpoint/2010/main" val="208978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8968-86C2-23B2-AAFB-4302BDD81CE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3550C4-172F-7D52-50DC-F1DE7C29D3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3C618E-F504-A0AA-94BC-6F3DE70EF5C8}"/>
              </a:ext>
            </a:extLst>
          </p:cNvPr>
          <p:cNvSpPr>
            <a:spLocks noGrp="1"/>
          </p:cNvSpPr>
          <p:nvPr>
            <p:ph type="body" idx="1"/>
          </p:nvPr>
        </p:nvSpPr>
        <p:spPr/>
        <p:txBody>
          <a:bodyPr/>
          <a:lstStyle/>
          <a:p>
            <a:r>
              <a:rPr lang="en-US" altLang="ko-KR" dirty="0"/>
              <a:t>V size</a:t>
            </a:r>
            <a:r>
              <a:rPr lang="ko-KR" altLang="en-US" dirty="0"/>
              <a:t>는 </a:t>
            </a:r>
            <a:r>
              <a:rPr lang="en-US" altLang="ko-KR" dirty="0"/>
              <a:t>GPT2</a:t>
            </a:r>
            <a:r>
              <a:rPr lang="ko-KR" altLang="en-US" dirty="0"/>
              <a:t>에서 사용한 </a:t>
            </a:r>
            <a:r>
              <a:rPr lang="en-US" altLang="ko-KR" dirty="0"/>
              <a:t>BPE</a:t>
            </a:r>
            <a:r>
              <a:rPr lang="ko-KR" altLang="en-US" dirty="0"/>
              <a:t>와 동일 사용</a:t>
            </a:r>
            <a:r>
              <a:rPr lang="en-US" altLang="ko-KR" dirty="0"/>
              <a:t>, </a:t>
            </a:r>
            <a:r>
              <a:rPr lang="ko-KR" altLang="en-US" dirty="0"/>
              <a:t>이외 파라미터는 </a:t>
            </a:r>
            <a:r>
              <a:rPr lang="en-US" altLang="ko-KR" dirty="0"/>
              <a:t>BERT</a:t>
            </a:r>
            <a:r>
              <a:rPr lang="ko-KR" altLang="en-US" dirty="0"/>
              <a:t>와 최대한 동일하게 맞추어 성능 비교</a:t>
            </a:r>
            <a:endParaRPr lang="en-US" altLang="ko-KR" dirty="0"/>
          </a:p>
        </p:txBody>
      </p:sp>
      <p:sp>
        <p:nvSpPr>
          <p:cNvPr id="6" name="슬라이드 번호 개체 틀 5">
            <a:extLst>
              <a:ext uri="{FF2B5EF4-FFF2-40B4-BE49-F238E27FC236}">
                <a16:creationId xmlns:a16="http://schemas.microsoft.com/office/drawing/2014/main" id="{50F11E71-D74E-D406-E79B-DA0F0EA4D6BE}"/>
              </a:ext>
            </a:extLst>
          </p:cNvPr>
          <p:cNvSpPr>
            <a:spLocks noGrp="1"/>
          </p:cNvSpPr>
          <p:nvPr>
            <p:ph type="sldNum" sz="quarter" idx="5"/>
          </p:nvPr>
        </p:nvSpPr>
        <p:spPr/>
        <p:txBody>
          <a:bodyPr/>
          <a:lstStyle/>
          <a:p>
            <a:fld id="{124CBDA0-B7ED-471A-BA54-9427DBBEFC42}" type="slidenum">
              <a:rPr lang="ko-KR" altLang="en-US" smtClean="0"/>
              <a:t>5</a:t>
            </a:fld>
            <a:endParaRPr lang="ko-KR" altLang="en-US"/>
          </a:p>
        </p:txBody>
      </p:sp>
    </p:spTree>
    <p:extLst>
      <p:ext uri="{BB962C8B-B14F-4D97-AF65-F5344CB8AC3E}">
        <p14:creationId xmlns:p14="http://schemas.microsoft.com/office/powerpoint/2010/main" val="237388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7411-1B5F-7F85-AF8C-D1C995F38FA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88ECF7-FFBB-553B-3E30-5AAD9F687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C8DF71-5767-714E-5551-3ACA09FCEE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1758B28-1F7A-78B8-BF58-839AB23F69A0}"/>
              </a:ext>
            </a:extLst>
          </p:cNvPr>
          <p:cNvSpPr>
            <a:spLocks noGrp="1"/>
          </p:cNvSpPr>
          <p:nvPr>
            <p:ph type="sldNum" sz="quarter" idx="5"/>
          </p:nvPr>
        </p:nvSpPr>
        <p:spPr/>
        <p:txBody>
          <a:bodyPr/>
          <a:lstStyle/>
          <a:p>
            <a:fld id="{124CBDA0-B7ED-471A-BA54-9427DBBEFC42}" type="slidenum">
              <a:rPr lang="ko-KR" altLang="en-US" smtClean="0"/>
              <a:t>6</a:t>
            </a:fld>
            <a:endParaRPr lang="ko-KR" altLang="en-US"/>
          </a:p>
        </p:txBody>
      </p:sp>
    </p:spTree>
    <p:extLst>
      <p:ext uri="{BB962C8B-B14F-4D97-AF65-F5344CB8AC3E}">
        <p14:creationId xmlns:p14="http://schemas.microsoft.com/office/powerpoint/2010/main" val="40647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D7F2-68B3-96A9-3005-6F54BE893B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E7B69C-7056-D41D-4D82-5096E9A517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A97FC78-623C-AC3E-AD0F-2FB6C7B7B28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3215B0E-CD8F-B6BE-A6E5-8BF110AB2CA5}"/>
              </a:ext>
            </a:extLst>
          </p:cNvPr>
          <p:cNvSpPr>
            <a:spLocks noGrp="1"/>
          </p:cNvSpPr>
          <p:nvPr>
            <p:ph type="sldNum" sz="quarter" idx="5"/>
          </p:nvPr>
        </p:nvSpPr>
        <p:spPr/>
        <p:txBody>
          <a:bodyPr/>
          <a:lstStyle/>
          <a:p>
            <a:fld id="{124CBDA0-B7ED-471A-BA54-9427DBBEFC42}" type="slidenum">
              <a:rPr lang="ko-KR" altLang="en-US" smtClean="0"/>
              <a:t>7</a:t>
            </a:fld>
            <a:endParaRPr lang="ko-KR" altLang="en-US"/>
          </a:p>
        </p:txBody>
      </p:sp>
    </p:spTree>
    <p:extLst>
      <p:ext uri="{BB962C8B-B14F-4D97-AF65-F5344CB8AC3E}">
        <p14:creationId xmlns:p14="http://schemas.microsoft.com/office/powerpoint/2010/main" val="12794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D932-E160-C1A6-2A9D-88F8AEEB11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A83D9-0C6B-FAF4-8D6D-F1B21ECC067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7C1B70F-E95B-CEA3-0CEF-6D1575FFCC3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599E98F0-5E33-682A-3B39-87F668723A5A}"/>
              </a:ext>
            </a:extLst>
          </p:cNvPr>
          <p:cNvSpPr>
            <a:spLocks noGrp="1"/>
          </p:cNvSpPr>
          <p:nvPr>
            <p:ph type="sldNum" sz="quarter" idx="5"/>
          </p:nvPr>
        </p:nvSpPr>
        <p:spPr/>
        <p:txBody>
          <a:bodyPr/>
          <a:lstStyle/>
          <a:p>
            <a:fld id="{124CBDA0-B7ED-471A-BA54-9427DBBEFC42}" type="slidenum">
              <a:rPr lang="ko-KR" altLang="en-US" smtClean="0"/>
              <a:t>8</a:t>
            </a:fld>
            <a:endParaRPr lang="ko-KR" altLang="en-US"/>
          </a:p>
        </p:txBody>
      </p:sp>
    </p:spTree>
    <p:extLst>
      <p:ext uri="{BB962C8B-B14F-4D97-AF65-F5344CB8AC3E}">
        <p14:creationId xmlns:p14="http://schemas.microsoft.com/office/powerpoint/2010/main" val="25921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9C1C5-204E-115C-11F6-394197510CD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5E090C-42A9-902C-766F-2967F84FCA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DA074A-6015-8BA9-08E0-0935C261D928}"/>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1E96D84-E14B-8C7A-C2E8-469431EC67B3}"/>
              </a:ext>
            </a:extLst>
          </p:cNvPr>
          <p:cNvSpPr>
            <a:spLocks noGrp="1"/>
          </p:cNvSpPr>
          <p:nvPr>
            <p:ph type="sldNum" sz="quarter" idx="5"/>
          </p:nvPr>
        </p:nvSpPr>
        <p:spPr/>
        <p:txBody>
          <a:bodyPr/>
          <a:lstStyle/>
          <a:p>
            <a:fld id="{124CBDA0-B7ED-471A-BA54-9427DBBEFC42}" type="slidenum">
              <a:rPr lang="ko-KR" altLang="en-US" smtClean="0"/>
              <a:t>9</a:t>
            </a:fld>
            <a:endParaRPr lang="ko-KR" altLang="en-US"/>
          </a:p>
        </p:txBody>
      </p:sp>
    </p:spTree>
    <p:extLst>
      <p:ext uri="{BB962C8B-B14F-4D97-AF65-F5344CB8AC3E}">
        <p14:creationId xmlns:p14="http://schemas.microsoft.com/office/powerpoint/2010/main" val="73538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4693C-C504-49E8-BF4F-961B7701578B}" type="datetime1">
              <a:rPr lang="en-US" altLang="ko-KR" smtClean="0"/>
              <a:t>2/28/2025</a:t>
            </a:fld>
            <a:endParaRPr lang="en-US"/>
          </a:p>
        </p:txBody>
      </p:sp>
      <p:sp>
        <p:nvSpPr>
          <p:cNvPr id="5" name="Footer Placeholder 4"/>
          <p:cNvSpPr>
            <a:spLocks noGrp="1"/>
          </p:cNvSpPr>
          <p:nvPr>
            <p:ph type="ftr" sz="quarter" idx="11"/>
          </p:nvPr>
        </p:nvSpPr>
        <p:spPr>
          <a:xfrm>
            <a:off x="3124200" y="6356349"/>
            <a:ext cx="2895600" cy="365125"/>
          </a:xfrm>
          <a:prstGeom prst="rect">
            <a:avLst/>
          </a:prstGeom>
        </p:spPr>
        <p:txBody>
          <a:bodyPr/>
          <a:lstStyle/>
          <a:p>
            <a:endParaRPr lang="en-US" dirty="0"/>
          </a:p>
        </p:txBody>
      </p:sp>
      <p:pic>
        <p:nvPicPr>
          <p:cNvPr id="22" name="Picture 2">
            <a:extLst>
              <a:ext uri="{FF2B5EF4-FFF2-40B4-BE49-F238E27FC236}">
                <a16:creationId xmlns:a16="http://schemas.microsoft.com/office/drawing/2014/main" id="{E00A3B53-3D20-30A5-96B9-9BAB37A70EE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041" y="9632479"/>
            <a:ext cx="281517" cy="2815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그룹 39">
            <a:extLst>
              <a:ext uri="{FF2B5EF4-FFF2-40B4-BE49-F238E27FC236}">
                <a16:creationId xmlns:a16="http://schemas.microsoft.com/office/drawing/2014/main" id="{D0CF8EB7-358C-9347-9759-327DE9A24103}"/>
              </a:ext>
            </a:extLst>
          </p:cNvPr>
          <p:cNvGrpSpPr/>
          <p:nvPr userDrawn="1"/>
        </p:nvGrpSpPr>
        <p:grpSpPr>
          <a:xfrm>
            <a:off x="252196" y="9905824"/>
            <a:ext cx="17819906" cy="241143"/>
            <a:chOff x="252196" y="9905824"/>
            <a:chExt cx="17819906" cy="241143"/>
          </a:xfrm>
        </p:grpSpPr>
        <p:grpSp>
          <p:nvGrpSpPr>
            <p:cNvPr id="8" name="그룹 1002">
              <a:extLst>
                <a:ext uri="{FF2B5EF4-FFF2-40B4-BE49-F238E27FC236}">
                  <a16:creationId xmlns:a16="http://schemas.microsoft.com/office/drawing/2014/main" id="{B016BB9C-7F56-9BEB-1CD3-6FFF0190AC18}"/>
                </a:ext>
              </a:extLst>
            </p:cNvPr>
            <p:cNvGrpSpPr/>
            <p:nvPr/>
          </p:nvGrpSpPr>
          <p:grpSpPr>
            <a:xfrm>
              <a:off x="399384" y="9983919"/>
              <a:ext cx="17555251" cy="98330"/>
              <a:chOff x="399384" y="9983919"/>
              <a:chExt cx="17555251" cy="98330"/>
            </a:xfrm>
          </p:grpSpPr>
          <p:pic>
            <p:nvPicPr>
              <p:cNvPr id="16" name="Object 12">
                <a:extLst>
                  <a:ext uri="{FF2B5EF4-FFF2-40B4-BE49-F238E27FC236}">
                    <a16:creationId xmlns:a16="http://schemas.microsoft.com/office/drawing/2014/main" id="{CE0569F4-2616-0C87-1EE2-C05460A77A21}"/>
                  </a:ext>
                </a:extLst>
              </p:cNvPr>
              <p:cNvPicPr>
                <a:picLocks noChangeAspect="1"/>
              </p:cNvPicPr>
              <p:nvPr/>
            </p:nvPicPr>
            <p:blipFill>
              <a:blip r:embed="rId3" cstate="print"/>
              <a:stretch>
                <a:fillRect/>
              </a:stretch>
            </p:blipFill>
            <p:spPr>
              <a:xfrm>
                <a:off x="399384" y="9983919"/>
                <a:ext cx="17555251" cy="98330"/>
              </a:xfrm>
              <a:prstGeom prst="rect">
                <a:avLst/>
              </a:prstGeom>
            </p:spPr>
          </p:pic>
        </p:grpSp>
        <p:sp>
          <p:nvSpPr>
            <p:cNvPr id="19" name="평행 사변형 18">
              <a:extLst>
                <a:ext uri="{FF2B5EF4-FFF2-40B4-BE49-F238E27FC236}">
                  <a16:creationId xmlns:a16="http://schemas.microsoft.com/office/drawing/2014/main" id="{099988C5-F7C8-5445-BED4-2964B522A970}"/>
                </a:ext>
              </a:extLst>
            </p:cNvPr>
            <p:cNvSpPr/>
            <p:nvPr userDrawn="1"/>
          </p:nvSpPr>
          <p:spPr>
            <a:xfrm>
              <a:off x="17856102" y="9915348"/>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평행 사변형 37">
              <a:extLst>
                <a:ext uri="{FF2B5EF4-FFF2-40B4-BE49-F238E27FC236}">
                  <a16:creationId xmlns:a16="http://schemas.microsoft.com/office/drawing/2014/main" id="{4CFB2678-1973-11DD-681A-295CFB3288DE}"/>
                </a:ext>
              </a:extLst>
            </p:cNvPr>
            <p:cNvSpPr/>
            <p:nvPr userDrawn="1"/>
          </p:nvSpPr>
          <p:spPr>
            <a:xfrm>
              <a:off x="252196" y="9905824"/>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평행 사변형 38">
              <a:extLst>
                <a:ext uri="{FF2B5EF4-FFF2-40B4-BE49-F238E27FC236}">
                  <a16:creationId xmlns:a16="http://schemas.microsoft.com/office/drawing/2014/main" id="{5CE2AFC8-6DF5-BE38-10A2-DF85DB983B49}"/>
                </a:ext>
              </a:extLst>
            </p:cNvPr>
            <p:cNvSpPr/>
            <p:nvPr userDrawn="1"/>
          </p:nvSpPr>
          <p:spPr>
            <a:xfrm>
              <a:off x="14668691" y="9930967"/>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Slide Number Placeholder 5">
            <a:extLst>
              <a:ext uri="{FF2B5EF4-FFF2-40B4-BE49-F238E27FC236}">
                <a16:creationId xmlns:a16="http://schemas.microsoft.com/office/drawing/2014/main" id="{771B5F18-A234-2B00-3665-490E4CA9B74C}"/>
              </a:ext>
            </a:extLst>
          </p:cNvPr>
          <p:cNvSpPr txBox="1">
            <a:spLocks/>
          </p:cNvSpPr>
          <p:nvPr userDrawn="1"/>
        </p:nvSpPr>
        <p:spPr>
          <a:xfrm>
            <a:off x="803986" y="9611655"/>
            <a:ext cx="3810000" cy="323165"/>
          </a:xfrm>
          <a:prstGeom prst="rect">
            <a:avLst/>
          </a:prstGeom>
        </p:spPr>
        <p:txBody>
          <a:bodyPr/>
          <a:lstStyle>
            <a:defPPr>
              <a:defRPr lang="en-US"/>
            </a:defPPr>
            <a:lvl1pPr marL="0" algn="r" defTabSz="914400" rtl="0" eaLnBrk="1" latinLnBrk="0" hangingPunct="1">
              <a:defRPr sz="1500" kern="1200">
                <a:solidFill>
                  <a:srgbClr val="0F569B"/>
                </a:solidFill>
                <a:latin typeface="나눔스퀘어" panose="020B0600000101010101" pitchFamily="50" charset="-127"/>
                <a:ea typeface="나눔스퀘어" panose="020B0600000101010101"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err="1"/>
              <a:t>AILab</a:t>
            </a:r>
            <a:endParaRPr lang="en-US" dirty="0"/>
          </a:p>
        </p:txBody>
      </p:sp>
      <p:sp>
        <p:nvSpPr>
          <p:cNvPr id="10" name="Slide Number Placeholder 5">
            <a:extLst>
              <a:ext uri="{FF2B5EF4-FFF2-40B4-BE49-F238E27FC236}">
                <a16:creationId xmlns:a16="http://schemas.microsoft.com/office/drawing/2014/main" id="{39010CF3-1EFC-2276-A9E7-6A3DD5AC2BE1}"/>
              </a:ext>
            </a:extLst>
          </p:cNvPr>
          <p:cNvSpPr>
            <a:spLocks noGrp="1"/>
          </p:cNvSpPr>
          <p:nvPr>
            <p:ph type="sldNum" sz="quarter" idx="12"/>
          </p:nvPr>
        </p:nvSpPr>
        <p:spPr>
          <a:xfrm>
            <a:off x="14001771" y="9611655"/>
            <a:ext cx="3810000" cy="323165"/>
          </a:xfrm>
          <a:prstGeom prst="rect">
            <a:avLst/>
          </a:prstGeom>
        </p:spPr>
        <p:txBody>
          <a:bodyPr/>
          <a:lstStyle>
            <a:lvl1pPr algn="r">
              <a:defRPr sz="1500">
                <a:solidFill>
                  <a:srgbClr val="0F569B"/>
                </a:solidFill>
                <a:latin typeface="나눔스퀘어" panose="020B0600000101010101" pitchFamily="50" charset="-127"/>
                <a:ea typeface="나눔스퀘어" panose="020B0600000101010101" pitchFamily="50" charset="-127"/>
              </a:defRPr>
            </a:lvl1pPr>
          </a:lstStyle>
          <a:p>
            <a:fld id="{B1393E5F-521B-4CAD-9D3A-AE923D912DCE}" type="slidenum">
              <a:rPr lang="en-US" smtClean="0"/>
              <a:pPr/>
              <a:t>‹#›</a:t>
            </a:fld>
            <a:r>
              <a:rPr lang="en-US" dirty="0"/>
              <a:t> / 40</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8DED9A-EF9B-4AD1-B46D-9F79B751506F}" type="datetime1">
              <a:rPr lang="en-US" altLang="ko-KR" smtClean="0"/>
              <a:t>2/28/2025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F00E6E-F3B3-4916-8AAF-C5D059A280F1}" type="datetime1">
              <a:rPr lang="en-US" altLang="ko-KR" smtClean="0"/>
              <a:t>2/28/2025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3054C-B876-4A78-A39D-9689B2AFAE92}" type="datetime1">
              <a:rPr lang="en-US" altLang="ko-KR" smtClean="0"/>
              <a:t>2/28/2025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BA6D5F-50EF-4C10-BD2A-983562B87F50}" type="datetime1">
              <a:rPr lang="en-US" altLang="ko-KR" smtClean="0"/>
              <a:t>2/28/2025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2FE8A48-6009-407A-A168-0B2EB972A0A7}" type="datetime1">
              <a:rPr lang="en-US" altLang="ko-KR" smtClean="0"/>
              <a:t>2/28/2025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D8B9C2-E3B4-4812-A8B6-0130D96D4DEC}" type="datetime1">
              <a:rPr lang="en-US" altLang="ko-KR" smtClean="0"/>
              <a:t>2/28/2025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A554B-F5D7-414D-9827-37856CEEFA1A}" type="datetime1">
              <a:rPr lang="en-US" altLang="ko-KR" smtClean="0"/>
              <a:t>2/28/2025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EEB192-3058-4F1D-9D23-138995488931}" type="datetime1">
              <a:rPr lang="en-US" altLang="ko-KR" smtClean="0"/>
              <a:t>2/28/2025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1FCF00-D3FA-4DF5-B85E-A64E5145ACC0}" type="datetime1">
              <a:rPr lang="en-US" altLang="ko-KR" smtClean="0"/>
              <a:t>2/28/2025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0140CF-A2C8-4920-9E3D-37DC2736E1CE}" type="datetime1">
              <a:rPr lang="en-US" altLang="ko-KR" smtClean="0"/>
              <a:t>2/28/2025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huggingface.co/datasets/abisee/cnn_dailymail?row=6"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huggingface.co/datasets/convai-challenge/conv_ai_2" TargetMode="External"/><Relationship Id="rId5" Type="http://schemas.openxmlformats.org/officeDocument/2006/relationships/hyperlink" Target="https://huggingface.co/datasets/EdinburghNLP/xsum?row=9" TargetMode="External"/><Relationship Id="rId4" Type="http://schemas.openxmlformats.org/officeDocument/2006/relationships/hyperlink" Target="https://huggingface.co/datasets/defunct-datasets/eli5"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7.png"/><Relationship Id="rId7" Type="http://schemas.openxmlformats.org/officeDocument/2006/relationships/hyperlink" Target="https://medium.com/@eren9677/text-summarization-387836c9e178"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owardsdatascience.com/foundations-of-nlp-explained-bleu-score-and-wer-metrics-1a5ba06d812b/"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hyperlink" Target="https://heidloff.net/article/greedy-beam-sampling/" TargetMode="External"/><Relationship Id="rId4" Type="http://schemas.openxmlformats.org/officeDocument/2006/relationships/image" Target="../media/image4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066667" y="3800657"/>
            <a:ext cx="15925933" cy="1200329"/>
          </a:xfrm>
          <a:prstGeom prst="rect">
            <a:avLst/>
          </a:prstGeom>
          <a:noFill/>
        </p:spPr>
        <p:txBody>
          <a:bodyPr wrap="square" rtlCol="0" anchor="t">
            <a:spAutoFit/>
          </a:bodyPr>
          <a:lstStyle/>
          <a:p>
            <a:r>
              <a:rPr lang="en-US" altLang="ko-KR" sz="3600" dirty="0">
                <a:solidFill>
                  <a:srgbClr val="3B7DDD"/>
                </a:solidFill>
                <a:latin typeface="나눔스퀘어_ac ExtraBold" panose="020B0600000101010101" pitchFamily="50" charset="-127"/>
                <a:ea typeface="나눔스퀘어_ac ExtraBold" panose="020B0600000101010101" pitchFamily="50" charset="-127"/>
              </a:rPr>
              <a:t>BART</a:t>
            </a:r>
            <a:r>
              <a:rPr lang="en-US" altLang="ko-KR" sz="3600" dirty="0">
                <a:solidFill>
                  <a:srgbClr val="3B7DDD"/>
                </a:solidFill>
              </a:rPr>
              <a:t>: </a:t>
            </a:r>
            <a:r>
              <a:rPr lang="en-US" altLang="ko-KR" sz="3600" dirty="0">
                <a:solidFill>
                  <a:srgbClr val="3B7DDD"/>
                </a:solidFill>
                <a:latin typeface="나눔스퀘어" panose="020B0600000101010101" pitchFamily="50" charset="-127"/>
                <a:ea typeface="나눔스퀘어" panose="020B0600000101010101" pitchFamily="50" charset="-127"/>
              </a:rPr>
              <a:t>Denoising Sequence-to-Sequence Pre-training for Natural Language Generation, Translation, and Comprehension</a:t>
            </a:r>
            <a:endParaRPr lang="en-US" sz="3600" dirty="0">
              <a:solidFill>
                <a:srgbClr val="3B7DDD"/>
              </a:solidFill>
              <a:latin typeface="나눔스퀘어" panose="020B0600000101010101" pitchFamily="50" charset="-127"/>
              <a:ea typeface="나눔스퀘어" panose="020B0600000101010101" pitchFamily="50" charset="-127"/>
              <a:cs typeface="NanumSquare ExtraBold" pitchFamily="34" charset="0"/>
            </a:endParaRPr>
          </a:p>
        </p:txBody>
      </p:sp>
      <p:grpSp>
        <p:nvGrpSpPr>
          <p:cNvPr id="1001" name="그룹 1001"/>
          <p:cNvGrpSpPr/>
          <p:nvPr/>
        </p:nvGrpSpPr>
        <p:grpSpPr>
          <a:xfrm>
            <a:off x="1027394" y="3324464"/>
            <a:ext cx="3944374" cy="476190"/>
            <a:chOff x="980952" y="3324464"/>
            <a:chExt cx="3944374" cy="476190"/>
          </a:xfrm>
        </p:grpSpPr>
        <p:pic>
          <p:nvPicPr>
            <p:cNvPr id="4" name="Object 3"/>
            <p:cNvPicPr>
              <a:picLocks noChangeAspect="1"/>
            </p:cNvPicPr>
            <p:nvPr/>
          </p:nvPicPr>
          <p:blipFill>
            <a:blip r:embed="rId3" cstate="print"/>
            <a:stretch>
              <a:fillRect/>
            </a:stretch>
          </p:blipFill>
          <p:spPr>
            <a:xfrm>
              <a:off x="980952" y="3324464"/>
              <a:ext cx="3944374" cy="476190"/>
            </a:xfrm>
            <a:prstGeom prst="rect">
              <a:avLst/>
            </a:prstGeom>
          </p:spPr>
        </p:pic>
      </p:grpSp>
      <p:sp>
        <p:nvSpPr>
          <p:cNvPr id="6" name="Object 6"/>
          <p:cNvSpPr txBox="1"/>
          <p:nvPr/>
        </p:nvSpPr>
        <p:spPr>
          <a:xfrm>
            <a:off x="656724" y="3362504"/>
            <a:ext cx="4685714" cy="400110"/>
          </a:xfrm>
          <a:prstGeom prst="rect">
            <a:avLst/>
          </a:prstGeom>
          <a:noFill/>
        </p:spPr>
        <p:txBody>
          <a:bodyPr wrap="square" rtlCol="0" anchor="t">
            <a:spAutoFit/>
          </a:bodyPr>
          <a:lstStyle/>
          <a:p>
            <a:pPr algn="ctr"/>
            <a:r>
              <a:rPr 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2024-1 </a:t>
            </a:r>
            <a:r>
              <a:rPr lang="ko-KR" alt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자연어 세미나</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428724" y="292063"/>
            <a:ext cx="1954191" cy="1954191"/>
            <a:chOff x="428724" y="292063"/>
            <a:chExt cx="1954191" cy="1954191"/>
          </a:xfrm>
        </p:grpSpPr>
        <p:pic>
          <p:nvPicPr>
            <p:cNvPr id="13" name="Object 12"/>
            <p:cNvPicPr>
              <a:picLocks noChangeAspect="1"/>
            </p:cNvPicPr>
            <p:nvPr/>
          </p:nvPicPr>
          <p:blipFill>
            <a:blip r:embed="rId4" cstate="print"/>
            <a:stretch>
              <a:fillRect/>
            </a:stretch>
          </p:blipFill>
          <p:spPr>
            <a:xfrm>
              <a:off x="428724" y="292063"/>
              <a:ext cx="1954191" cy="1954191"/>
            </a:xfrm>
            <a:prstGeom prst="rect">
              <a:avLst/>
            </a:prstGeom>
          </p:spPr>
        </p:pic>
      </p:grpSp>
      <p:sp>
        <p:nvSpPr>
          <p:cNvPr id="12" name="Object 7">
            <a:extLst>
              <a:ext uri="{FF2B5EF4-FFF2-40B4-BE49-F238E27FC236}">
                <a16:creationId xmlns:a16="http://schemas.microsoft.com/office/drawing/2014/main" id="{2160090A-9CAC-A699-E9E6-2B81566A0423}"/>
              </a:ext>
            </a:extLst>
          </p:cNvPr>
          <p:cNvSpPr txBox="1"/>
          <p:nvPr/>
        </p:nvSpPr>
        <p:spPr>
          <a:xfrm>
            <a:off x="10990274" y="6838950"/>
            <a:ext cx="5900748" cy="400110"/>
          </a:xfrm>
          <a:prstGeom prst="rect">
            <a:avLst/>
          </a:prstGeom>
          <a:noFill/>
        </p:spPr>
        <p:txBody>
          <a:bodyPr wrap="square" rtlCol="0" anchor="t">
            <a:spAutoFit/>
          </a:bodyPr>
          <a:lstStyle/>
          <a:p>
            <a:pPr algn="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인공지능 연구실 석사 과정 </a:t>
            </a:r>
            <a:r>
              <a:rPr lang="en-US" altLang="ko-KR"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1</a:t>
            </a: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기 김정현</a:t>
            </a:r>
            <a:endParaRPr lang="en-US" altLang="ko-KR" sz="2000" dirty="0">
              <a:latin typeface="나눔스퀘어 ExtraBold" panose="020B0600000101010101" pitchFamily="50" charset="-127"/>
              <a:ea typeface="나눔스퀘어 ExtraBold" panose="020B0600000101010101" pitchFamily="50" charset="-127"/>
            </a:endParaRPr>
          </a:p>
        </p:txBody>
      </p:sp>
      <p:sp>
        <p:nvSpPr>
          <p:cNvPr id="3" name="Object 7">
            <a:extLst>
              <a:ext uri="{FF2B5EF4-FFF2-40B4-BE49-F238E27FC236}">
                <a16:creationId xmlns:a16="http://schemas.microsoft.com/office/drawing/2014/main" id="{D93BC1B2-A3C6-9767-33D9-526E9DC808C8}"/>
              </a:ext>
            </a:extLst>
          </p:cNvPr>
          <p:cNvSpPr txBox="1"/>
          <p:nvPr/>
        </p:nvSpPr>
        <p:spPr>
          <a:xfrm>
            <a:off x="1066666" y="5295015"/>
            <a:ext cx="8686933" cy="400110"/>
          </a:xfrm>
          <a:prstGeom prst="rect">
            <a:avLst/>
          </a:prstGeom>
          <a:noFill/>
        </p:spPr>
        <p:txBody>
          <a:bodyPr wrap="square" rtlCol="0" anchor="t">
            <a:spAutoFit/>
          </a:bodyPr>
          <a:lstStyle/>
          <a:p>
            <a:r>
              <a:rPr lang="en-US" altLang="ko-KR" sz="2000" dirty="0">
                <a:solidFill>
                  <a:srgbClr val="3B7DDD"/>
                </a:solidFill>
                <a:latin typeface="나눔스퀘어" panose="020B0600000101010101" pitchFamily="50" charset="-127"/>
                <a:ea typeface="나눔스퀘어" panose="020B0600000101010101" pitchFamily="50" charset="-127"/>
                <a:cs typeface="NanumSquare" pitchFamily="34" charset="0"/>
              </a:rPr>
              <a:t>Facebook AI, ACL, 2019</a:t>
            </a:r>
            <a:endParaRPr lang="en-US" altLang="ko-KR" sz="2000" dirty="0">
              <a:solidFill>
                <a:srgbClr val="3B7DDD"/>
              </a:solidFill>
              <a:latin typeface="나눔스퀘어" panose="020B0600000101010101" pitchFamily="50" charset="-127"/>
              <a:ea typeface="나눔스퀘어" panose="020B0600000101010101" pitchFamily="50" charset="-127"/>
            </a:endParaRPr>
          </a:p>
        </p:txBody>
      </p:sp>
      <p:pic>
        <p:nvPicPr>
          <p:cNvPr id="18" name="그림 17">
            <a:extLst>
              <a:ext uri="{FF2B5EF4-FFF2-40B4-BE49-F238E27FC236}">
                <a16:creationId xmlns:a16="http://schemas.microsoft.com/office/drawing/2014/main" id="{11E705D4-6E56-3E57-B331-57512CA9D0C1}"/>
              </a:ext>
            </a:extLst>
          </p:cNvPr>
          <p:cNvPicPr>
            <a:picLocks noChangeAspect="1"/>
          </p:cNvPicPr>
          <p:nvPr/>
        </p:nvPicPr>
        <p:blipFill>
          <a:blip r:embed="rId5"/>
          <a:stretch>
            <a:fillRect/>
          </a:stretch>
        </p:blipFill>
        <p:spPr>
          <a:xfrm>
            <a:off x="16477530" y="9582460"/>
            <a:ext cx="1493649" cy="281964"/>
          </a:xfrm>
          <a:prstGeom prst="rect">
            <a:avLst/>
          </a:prstGeom>
        </p:spPr>
      </p:pic>
      <p:pic>
        <p:nvPicPr>
          <p:cNvPr id="9" name="그림 8">
            <a:extLst>
              <a:ext uri="{FF2B5EF4-FFF2-40B4-BE49-F238E27FC236}">
                <a16:creationId xmlns:a16="http://schemas.microsoft.com/office/drawing/2014/main" id="{AD3ADE7D-840F-D952-48E3-36F45010CDB8}"/>
              </a:ext>
            </a:extLst>
          </p:cNvPr>
          <p:cNvPicPr>
            <a:picLocks noChangeAspect="1"/>
          </p:cNvPicPr>
          <p:nvPr/>
        </p:nvPicPr>
        <p:blipFill>
          <a:blip r:embed="rId6"/>
          <a:stretch>
            <a:fillRect/>
          </a:stretch>
        </p:blipFill>
        <p:spPr>
          <a:xfrm>
            <a:off x="501568" y="9483363"/>
            <a:ext cx="1251032"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9E1-04FB-42F6-746C-D2D22D4EACE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D8D0F8-B6C8-A078-89F7-50E3FBAF2AB0}"/>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AE1C51C-5AB1-A476-910E-523C54A3B8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E0723AF-3EB9-A85C-F9B6-F6874DC35B6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7868DD1-9F33-82C0-73EE-E9DA2596C0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sp>
        <p:nvSpPr>
          <p:cNvPr id="8" name="TextBox 7">
            <a:extLst>
              <a:ext uri="{FF2B5EF4-FFF2-40B4-BE49-F238E27FC236}">
                <a16:creationId xmlns:a16="http://schemas.microsoft.com/office/drawing/2014/main" id="{4D64FDDA-5FD2-FC6E-2139-3669795715B1}"/>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Classification</a:t>
            </a:r>
          </a:p>
        </p:txBody>
      </p:sp>
      <p:pic>
        <p:nvPicPr>
          <p:cNvPr id="9" name="그림 8">
            <a:extLst>
              <a:ext uri="{FF2B5EF4-FFF2-40B4-BE49-F238E27FC236}">
                <a16:creationId xmlns:a16="http://schemas.microsoft.com/office/drawing/2014/main" id="{3991519C-EC91-928E-6BF7-3D61768E0047}"/>
              </a:ext>
            </a:extLst>
          </p:cNvPr>
          <p:cNvPicPr>
            <a:picLocks noChangeAspect="1"/>
          </p:cNvPicPr>
          <p:nvPr/>
        </p:nvPicPr>
        <p:blipFill>
          <a:blip r:embed="rId4"/>
          <a:stretch>
            <a:fillRect/>
          </a:stretch>
        </p:blipFill>
        <p:spPr>
          <a:xfrm>
            <a:off x="10668000" y="2260434"/>
            <a:ext cx="6100150" cy="2530913"/>
          </a:xfrm>
          <a:prstGeom prst="rect">
            <a:avLst/>
          </a:prstGeom>
        </p:spPr>
      </p:pic>
      <p:sp>
        <p:nvSpPr>
          <p:cNvPr id="12" name="TextBox 11">
            <a:extLst>
              <a:ext uri="{FF2B5EF4-FFF2-40B4-BE49-F238E27FC236}">
                <a16:creationId xmlns:a16="http://schemas.microsoft.com/office/drawing/2014/main" id="{7CEFB234-E1BC-B38E-700C-AD64C2549845}"/>
              </a:ext>
            </a:extLst>
          </p:cNvPr>
          <p:cNvSpPr txBox="1"/>
          <p:nvPr/>
        </p:nvSpPr>
        <p:spPr>
          <a:xfrm>
            <a:off x="152400" y="2952460"/>
            <a:ext cx="9982200" cy="2062103"/>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문장 처음의 </a:t>
            </a:r>
            <a:r>
              <a:rPr lang="en-US" altLang="ko-KR" sz="3200" dirty="0">
                <a:latin typeface="나눔스퀘어 Bold" panose="020B0600000101010101" pitchFamily="50" charset="-127"/>
                <a:ea typeface="나눔스퀘어 Bold" panose="020B0600000101010101" pitchFamily="50" charset="-127"/>
              </a:rPr>
              <a:t>CLS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 </a:t>
            </a:r>
            <a:r>
              <a:rPr lang="ko-KR" altLang="en-US" sz="3200" dirty="0">
                <a:latin typeface="나눔스퀘어 Bold" panose="020B0600000101010101" pitchFamily="50" charset="-127"/>
                <a:ea typeface="나눔스퀘어 Bold" panose="020B0600000101010101" pitchFamily="50" charset="-127"/>
              </a:rPr>
              <a:t>문장 끝의 </a:t>
            </a:r>
            <a:r>
              <a:rPr lang="en-US" altLang="ko-KR" sz="3200" dirty="0">
                <a:latin typeface="나눔스퀘어 Bold" panose="020B0600000101010101" pitchFamily="50" charset="-127"/>
                <a:ea typeface="나눔스퀘어 Bold" panose="020B0600000101010101" pitchFamily="50" charset="-127"/>
              </a:rPr>
              <a:t>end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new multi-class linear classifier </a:t>
            </a:r>
            <a:r>
              <a:rPr lang="ko-KR" altLang="en-US" sz="3200" dirty="0">
                <a:latin typeface="나눔스퀘어 Bold" panose="020B0600000101010101" pitchFamily="50" charset="-127"/>
                <a:ea typeface="나눔스퀘어 Bold" panose="020B0600000101010101" pitchFamily="50" charset="-127"/>
              </a:rPr>
              <a:t>사용</a:t>
            </a:r>
            <a:endParaRPr lang="en-US" altLang="ko-KR" sz="3200" dirty="0">
              <a:latin typeface="나눔스퀘어 Bold" panose="020B0600000101010101" pitchFamily="50" charset="-127"/>
              <a:ea typeface="나눔스퀘어 Bold" panose="020B0600000101010101" pitchFamily="50" charset="-127"/>
            </a:endParaRPr>
          </a:p>
        </p:txBody>
      </p:sp>
      <p:sp>
        <p:nvSpPr>
          <p:cNvPr id="13" name="TextBox 12">
            <a:extLst>
              <a:ext uri="{FF2B5EF4-FFF2-40B4-BE49-F238E27FC236}">
                <a16:creationId xmlns:a16="http://schemas.microsoft.com/office/drawing/2014/main" id="{3282D9EF-B76C-C73B-BD6C-AC55C238C59D}"/>
              </a:ext>
            </a:extLst>
          </p:cNvPr>
          <p:cNvSpPr txBox="1"/>
          <p:nvPr/>
        </p:nvSpPr>
        <p:spPr>
          <a:xfrm>
            <a:off x="582766" y="5441715"/>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Token Classification</a:t>
            </a:r>
          </a:p>
        </p:txBody>
      </p:sp>
      <p:sp>
        <p:nvSpPr>
          <p:cNvPr id="14" name="TextBox 13">
            <a:extLst>
              <a:ext uri="{FF2B5EF4-FFF2-40B4-BE49-F238E27FC236}">
                <a16:creationId xmlns:a16="http://schemas.microsoft.com/office/drawing/2014/main" id="{6BA3E423-51DE-07A4-5897-3589F435BD23}"/>
              </a:ext>
            </a:extLst>
          </p:cNvPr>
          <p:cNvSpPr txBox="1"/>
          <p:nvPr/>
        </p:nvSpPr>
        <p:spPr>
          <a:xfrm>
            <a:off x="190500" y="6740687"/>
            <a:ext cx="11087100"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별로 분류가 필요할 땐 </a:t>
            </a:r>
            <a:r>
              <a:rPr lang="en-US" altLang="ko-KR" sz="3200" dirty="0">
                <a:latin typeface="나눔스퀘어 Bold" panose="020B0600000101010101" pitchFamily="50" charset="-127"/>
                <a:ea typeface="나눔스퀘어 Bold" panose="020B0600000101010101" pitchFamily="50" charset="-127"/>
              </a:rPr>
              <a:t>(e.g. </a:t>
            </a: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a:t>
            </a:r>
          </a:p>
          <a:p>
            <a:pPr lvl="1">
              <a:buClr>
                <a:srgbClr val="0F569B"/>
              </a:buClr>
            </a:pPr>
            <a:r>
              <a:rPr lang="en-US" altLang="ko-KR" sz="3200" dirty="0">
                <a:latin typeface="나눔스퀘어 Bold" panose="020B0600000101010101" pitchFamily="50" charset="-127"/>
                <a:ea typeface="나눔스퀘어 Bold" panose="020B0600000101010101" pitchFamily="50" charset="-127"/>
              </a:rPr>
              <a:t>	BERT</a:t>
            </a:r>
            <a:r>
              <a:rPr lang="ko-KR" altLang="en-US" sz="3200" dirty="0">
                <a:latin typeface="나눔스퀘어 Bold" panose="020B0600000101010101" pitchFamily="50" charset="-127"/>
                <a:ea typeface="나눔스퀘어 Bold" panose="020B0600000101010101" pitchFamily="50" charset="-127"/>
              </a:rPr>
              <a:t>처럼 각 토큰의 </a:t>
            </a:r>
            <a:r>
              <a:rPr lang="en-US" altLang="ko-KR" sz="3200" dirty="0">
                <a:latin typeface="나눔스퀘어 Bold" panose="020B0600000101010101" pitchFamily="50" charset="-127"/>
                <a:ea typeface="나눔스퀘어 Bold" panose="020B0600000101010101" pitchFamily="50" charset="-127"/>
              </a:rPr>
              <a:t>last hidden state</a:t>
            </a:r>
            <a:r>
              <a:rPr lang="ko-KR" altLang="en-US" sz="3200" dirty="0">
                <a:latin typeface="나눔스퀘어 Bold" panose="020B0600000101010101" pitchFamily="50" charset="-127"/>
                <a:ea typeface="나눔스퀘어 Bold" panose="020B0600000101010101" pitchFamily="50" charset="-127"/>
              </a:rPr>
              <a:t>를 사용해 </a:t>
            </a:r>
            <a:endParaRPr lang="en-US" altLang="ko-KR" sz="3200" dirty="0">
              <a:latin typeface="나눔스퀘어 Bold" panose="020B0600000101010101" pitchFamily="50" charset="-127"/>
              <a:ea typeface="나눔스퀘어 Bold" panose="020B0600000101010101" pitchFamily="50" charset="-127"/>
            </a:endParaRPr>
          </a:p>
          <a:p>
            <a:pPr lvl="1">
              <a:buClr>
                <a:srgbClr val="0F569B"/>
              </a:buClr>
            </a:pP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분류 진행</a:t>
            </a:r>
            <a:endParaRPr lang="en-US" altLang="ko-KR" sz="3200" dirty="0">
              <a:latin typeface="나눔스퀘어 Bold" panose="020B0600000101010101" pitchFamily="50" charset="-127"/>
              <a:ea typeface="나눔스퀘어 Bold" panose="020B0600000101010101" pitchFamily="50" charset="-127"/>
            </a:endParaRPr>
          </a:p>
        </p:txBody>
      </p:sp>
      <p:pic>
        <p:nvPicPr>
          <p:cNvPr id="17" name="그림 16">
            <a:extLst>
              <a:ext uri="{FF2B5EF4-FFF2-40B4-BE49-F238E27FC236}">
                <a16:creationId xmlns:a16="http://schemas.microsoft.com/office/drawing/2014/main" id="{27509D74-B60E-5D14-D351-E367A6B6DAED}"/>
              </a:ext>
            </a:extLst>
          </p:cNvPr>
          <p:cNvPicPr>
            <a:picLocks noChangeAspect="1"/>
          </p:cNvPicPr>
          <p:nvPr/>
        </p:nvPicPr>
        <p:blipFill>
          <a:blip r:embed="rId5"/>
          <a:stretch>
            <a:fillRect/>
          </a:stretch>
        </p:blipFill>
        <p:spPr>
          <a:xfrm>
            <a:off x="10693304" y="5668564"/>
            <a:ext cx="6074846" cy="2982397"/>
          </a:xfrm>
          <a:prstGeom prst="rect">
            <a:avLst/>
          </a:prstGeom>
        </p:spPr>
      </p:pic>
      <p:sp>
        <p:nvSpPr>
          <p:cNvPr id="5" name="슬라이드 번호 개체 틀 4">
            <a:extLst>
              <a:ext uri="{FF2B5EF4-FFF2-40B4-BE49-F238E27FC236}">
                <a16:creationId xmlns:a16="http://schemas.microsoft.com/office/drawing/2014/main" id="{50FB7475-B5D2-F468-4CED-611A036D671A}"/>
              </a:ext>
            </a:extLst>
          </p:cNvPr>
          <p:cNvSpPr>
            <a:spLocks noGrp="1"/>
          </p:cNvSpPr>
          <p:nvPr>
            <p:ph type="sldNum" sz="quarter" idx="12"/>
          </p:nvPr>
        </p:nvSpPr>
        <p:spPr/>
        <p:txBody>
          <a:bodyPr/>
          <a:lstStyle/>
          <a:p>
            <a:fld id="{B1393E5F-521B-4CAD-9D3A-AE923D912DCE}" type="slidenum">
              <a:rPr lang="en-US" smtClean="0"/>
              <a:pPr/>
              <a:t>10</a:t>
            </a:fld>
            <a:r>
              <a:rPr lang="en-US"/>
              <a:t> / 40</a:t>
            </a:r>
            <a:endParaRPr lang="en-US" dirty="0"/>
          </a:p>
        </p:txBody>
      </p:sp>
    </p:spTree>
    <p:extLst>
      <p:ext uri="{BB962C8B-B14F-4D97-AF65-F5344CB8AC3E}">
        <p14:creationId xmlns:p14="http://schemas.microsoft.com/office/powerpoint/2010/main" val="202163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8CC57-8D6F-FE76-2A6E-4E3692BA64D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B147DC1-0983-047B-EA19-AAF37C72E75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467115E-88F8-8C0C-B9DD-C6C661E2959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C16395-504D-692F-5C55-D15E4BF414D6}"/>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A90EF6A-EC28-1BB5-7C60-DFCF7ED060E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4" name="그림 3">
            <a:extLst>
              <a:ext uri="{FF2B5EF4-FFF2-40B4-BE49-F238E27FC236}">
                <a16:creationId xmlns:a16="http://schemas.microsoft.com/office/drawing/2014/main" id="{06021ED9-CA2F-B5E4-5348-0A0F5B262986}"/>
              </a:ext>
            </a:extLst>
          </p:cNvPr>
          <p:cNvPicPr>
            <a:picLocks noChangeAspect="1"/>
          </p:cNvPicPr>
          <p:nvPr/>
        </p:nvPicPr>
        <p:blipFill>
          <a:blip r:embed="rId4"/>
          <a:stretch>
            <a:fillRect/>
          </a:stretch>
        </p:blipFill>
        <p:spPr>
          <a:xfrm>
            <a:off x="11222292" y="2364403"/>
            <a:ext cx="5953956" cy="2181529"/>
          </a:xfrm>
          <a:prstGeom prst="rect">
            <a:avLst/>
          </a:prstGeom>
        </p:spPr>
      </p:pic>
      <p:sp>
        <p:nvSpPr>
          <p:cNvPr id="5" name="TextBox 4">
            <a:extLst>
              <a:ext uri="{FF2B5EF4-FFF2-40B4-BE49-F238E27FC236}">
                <a16:creationId xmlns:a16="http://schemas.microsoft.com/office/drawing/2014/main" id="{943820E2-9458-2B95-7FAC-092BC233A12C}"/>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Generation</a:t>
            </a:r>
          </a:p>
        </p:txBody>
      </p:sp>
      <p:sp>
        <p:nvSpPr>
          <p:cNvPr id="6" name="TextBox 5">
            <a:extLst>
              <a:ext uri="{FF2B5EF4-FFF2-40B4-BE49-F238E27FC236}">
                <a16:creationId xmlns:a16="http://schemas.microsoft.com/office/drawing/2014/main" id="{5B8198C0-D5D3-28E4-8740-F55322E5C46F}"/>
              </a:ext>
            </a:extLst>
          </p:cNvPr>
          <p:cNvSpPr txBox="1"/>
          <p:nvPr/>
        </p:nvSpPr>
        <p:spPr>
          <a:xfrm>
            <a:off x="152400" y="2952460"/>
            <a:ext cx="9982200" cy="255454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Encoder Input</a:t>
            </a:r>
            <a:r>
              <a:rPr lang="ko-KR" altLang="en-US" sz="3200" dirty="0">
                <a:latin typeface="나눔스퀘어 Bold" panose="020B0600000101010101" pitchFamily="50" charset="-127"/>
                <a:ea typeface="나눔스퀘어 Bold" panose="020B0600000101010101" pitchFamily="50" charset="-127"/>
              </a:rPr>
              <a:t>으로 </a:t>
            </a:r>
            <a:r>
              <a:rPr lang="en-US" altLang="ko-KR" sz="3200" dirty="0">
                <a:latin typeface="나눔스퀘어 Bold" panose="020B0600000101010101" pitchFamily="50" charset="-127"/>
                <a:ea typeface="나눔스퀘어 Bold" panose="020B0600000101010101" pitchFamily="50" charset="-127"/>
              </a:rPr>
              <a:t>original Text, Decoder</a:t>
            </a:r>
            <a:r>
              <a:rPr lang="ko-KR" altLang="en-US" sz="3200" dirty="0">
                <a:latin typeface="나눔스퀘어 Bold" panose="020B0600000101010101" pitchFamily="50" charset="-127"/>
                <a:ea typeface="나눔스퀘어 Bold" panose="020B0600000101010101" pitchFamily="50" charset="-127"/>
              </a:rPr>
              <a:t>에서 </a:t>
            </a:r>
            <a:r>
              <a:rPr lang="en-US" altLang="ko-KR" sz="3200" dirty="0">
                <a:latin typeface="나눔스퀘어 Bold" panose="020B0600000101010101" pitchFamily="50" charset="-127"/>
                <a:ea typeface="나눔스퀘어 Bold" panose="020B0600000101010101" pitchFamily="50" charset="-127"/>
              </a:rPr>
              <a:t>generation</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Abstractive</a:t>
            </a:r>
            <a:r>
              <a:rPr lang="ko-KR" altLang="en-US" sz="3200" dirty="0">
                <a:latin typeface="나눔스퀘어 Bold" panose="020B0600000101010101" pitchFamily="50" charset="-127"/>
                <a:ea typeface="나눔스퀘어 Bold" panose="020B0600000101010101" pitchFamily="50" charset="-127"/>
              </a:rPr>
              <a:t>한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에서 유리</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93A4AED5-155D-DED5-97CE-818F5CB95299}"/>
              </a:ext>
            </a:extLst>
          </p:cNvPr>
          <p:cNvPicPr>
            <a:picLocks noChangeAspect="1"/>
          </p:cNvPicPr>
          <p:nvPr/>
        </p:nvPicPr>
        <p:blipFill>
          <a:blip r:embed="rId5"/>
          <a:stretch>
            <a:fillRect/>
          </a:stretch>
        </p:blipFill>
        <p:spPr>
          <a:xfrm>
            <a:off x="10884255" y="5408519"/>
            <a:ext cx="6291993" cy="3495551"/>
          </a:xfrm>
          <a:prstGeom prst="rect">
            <a:avLst/>
          </a:prstGeom>
        </p:spPr>
      </p:pic>
      <p:sp>
        <p:nvSpPr>
          <p:cNvPr id="8" name="TextBox 7">
            <a:extLst>
              <a:ext uri="{FF2B5EF4-FFF2-40B4-BE49-F238E27FC236}">
                <a16:creationId xmlns:a16="http://schemas.microsoft.com/office/drawing/2014/main" id="{1DC66736-2C00-D425-8770-ACB15BE003E6}"/>
              </a:ext>
            </a:extLst>
          </p:cNvPr>
          <p:cNvSpPr txBox="1"/>
          <p:nvPr/>
        </p:nvSpPr>
        <p:spPr>
          <a:xfrm>
            <a:off x="735166" y="6022303"/>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E5785DC4-4709-E753-8D01-FB691DE947A0}"/>
              </a:ext>
            </a:extLst>
          </p:cNvPr>
          <p:cNvSpPr txBox="1"/>
          <p:nvPr/>
        </p:nvSpPr>
        <p:spPr>
          <a:xfrm>
            <a:off x="157162" y="7063024"/>
            <a:ext cx="9748838"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새로운 인코더를 추가하고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를 하나의 </a:t>
            </a:r>
            <a:r>
              <a:rPr lang="ko-KR" altLang="en-US" sz="3200" dirty="0" err="1">
                <a:latin typeface="나눔스퀘어 Bold" panose="020B0600000101010101" pitchFamily="50" charset="-127"/>
                <a:ea typeface="나눔스퀘어 Bold" panose="020B0600000101010101" pitchFamily="50" charset="-127"/>
              </a:rPr>
              <a:t>디코더로</a:t>
            </a:r>
            <a:r>
              <a:rPr lang="ko-KR" altLang="en-US" sz="3200" dirty="0">
                <a:latin typeface="나눔스퀘어 Bold" panose="020B0600000101010101" pitchFamily="50" charset="-127"/>
                <a:ea typeface="나눔스퀘어 Bold" panose="020B0600000101010101" pitchFamily="50" charset="-127"/>
              </a:rPr>
              <a:t> 사용</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11" name="슬라이드 번호 개체 틀 10">
            <a:extLst>
              <a:ext uri="{FF2B5EF4-FFF2-40B4-BE49-F238E27FC236}">
                <a16:creationId xmlns:a16="http://schemas.microsoft.com/office/drawing/2014/main" id="{79C0DD68-0EBF-080E-6984-47DA3631344C}"/>
              </a:ext>
            </a:extLst>
          </p:cNvPr>
          <p:cNvSpPr>
            <a:spLocks noGrp="1"/>
          </p:cNvSpPr>
          <p:nvPr>
            <p:ph type="sldNum" sz="quarter" idx="12"/>
          </p:nvPr>
        </p:nvSpPr>
        <p:spPr/>
        <p:txBody>
          <a:bodyPr/>
          <a:lstStyle/>
          <a:p>
            <a:fld id="{B1393E5F-521B-4CAD-9D3A-AE923D912DCE}" type="slidenum">
              <a:rPr lang="en-US" smtClean="0"/>
              <a:pPr/>
              <a:t>11</a:t>
            </a:fld>
            <a:r>
              <a:rPr lang="en-US"/>
              <a:t> / 40</a:t>
            </a:r>
            <a:endParaRPr lang="en-US" dirty="0"/>
          </a:p>
        </p:txBody>
      </p:sp>
    </p:spTree>
    <p:extLst>
      <p:ext uri="{BB962C8B-B14F-4D97-AF65-F5344CB8AC3E}">
        <p14:creationId xmlns:p14="http://schemas.microsoft.com/office/powerpoint/2010/main" val="18152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1535F-05FD-4BFD-0F88-CA2AE19399A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8DBE2FA-6BA1-ECF5-85BC-5BEB7725658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0DE81BD-1F04-2A2C-3CEF-9C6C978DAF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D8FFE24-21E9-E34C-C2BD-45BB5F426A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8D900B-1F30-335B-ED3A-D7892991F00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7" name="그림 6">
            <a:extLst>
              <a:ext uri="{FF2B5EF4-FFF2-40B4-BE49-F238E27FC236}">
                <a16:creationId xmlns:a16="http://schemas.microsoft.com/office/drawing/2014/main" id="{52F6426B-6BF2-DD69-4215-9BC57A9731DA}"/>
              </a:ext>
            </a:extLst>
          </p:cNvPr>
          <p:cNvPicPr>
            <a:picLocks noChangeAspect="1"/>
          </p:cNvPicPr>
          <p:nvPr/>
        </p:nvPicPr>
        <p:blipFill>
          <a:blip r:embed="rId4"/>
          <a:stretch>
            <a:fillRect/>
          </a:stretch>
        </p:blipFill>
        <p:spPr>
          <a:xfrm>
            <a:off x="10860443" y="2470456"/>
            <a:ext cx="6291993" cy="3495551"/>
          </a:xfrm>
          <a:prstGeom prst="rect">
            <a:avLst/>
          </a:prstGeom>
        </p:spPr>
      </p:pic>
      <p:sp>
        <p:nvSpPr>
          <p:cNvPr id="8" name="TextBox 7">
            <a:extLst>
              <a:ext uri="{FF2B5EF4-FFF2-40B4-BE49-F238E27FC236}">
                <a16:creationId xmlns:a16="http://schemas.microsoft.com/office/drawing/2014/main" id="{FFA3EC2F-B4CE-5C52-7C01-E783D6205CBB}"/>
              </a:ext>
            </a:extLst>
          </p:cNvPr>
          <p:cNvSpPr txBox="1"/>
          <p:nvPr/>
        </p:nvSpPr>
        <p:spPr>
          <a:xfrm>
            <a:off x="711354" y="2148702"/>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C3714C14-257E-1290-4C78-06FA3CA36176}"/>
              </a:ext>
            </a:extLst>
          </p:cNvPr>
          <p:cNvSpPr txBox="1"/>
          <p:nvPr/>
        </p:nvSpPr>
        <p:spPr>
          <a:xfrm>
            <a:off x="280987" y="3163893"/>
            <a:ext cx="10579455" cy="649408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된 </a:t>
            </a:r>
            <a:r>
              <a:rPr lang="en-US" altLang="ko-KR" sz="3200" dirty="0">
                <a:latin typeface="나눔스퀘어 Bold" panose="020B0600000101010101" pitchFamily="50" charset="-127"/>
                <a:ea typeface="나눔스퀘어 Bold" panose="020B0600000101010101" pitchFamily="50" charset="-127"/>
              </a:rPr>
              <a:t>BART </a:t>
            </a:r>
            <a:r>
              <a:rPr lang="ko-KR" altLang="en-US" sz="3200" dirty="0">
                <a:latin typeface="나눔스퀘어 Bold" panose="020B0600000101010101" pitchFamily="50" charset="-127"/>
                <a:ea typeface="나눔스퀘어 Bold" panose="020B0600000101010101" pitchFamily="50" charset="-127"/>
              </a:rPr>
              <a:t>인코더의 </a:t>
            </a:r>
            <a:r>
              <a:rPr lang="ko-KR" altLang="en-US" sz="3200" dirty="0" err="1">
                <a:latin typeface="나눔스퀘어 Bold" panose="020B0600000101010101" pitchFamily="50" charset="-127"/>
                <a:ea typeface="나눔스퀘어 Bold" panose="020B0600000101010101" pitchFamily="50" charset="-127"/>
              </a:rPr>
              <a:t>임베딩</a:t>
            </a:r>
            <a:r>
              <a:rPr lang="ko-KR" altLang="en-US" sz="3200" dirty="0">
                <a:latin typeface="나눔스퀘어 Bold" panose="020B0600000101010101" pitchFamily="50" charset="-127"/>
                <a:ea typeface="나눔스퀘어 Bold" panose="020B0600000101010101" pitchFamily="50" charset="-127"/>
              </a:rPr>
              <a:t> 레이어를 삭제하고</a:t>
            </a:r>
            <a:r>
              <a:rPr lang="en-US" altLang="ko-KR" sz="3200" dirty="0">
                <a:latin typeface="나눔스퀘어 Bold" panose="020B0600000101010101" pitchFamily="50" charset="-127"/>
                <a:ea typeface="나눔스퀘어 Bold" panose="020B0600000101010101" pitchFamily="50" charset="-127"/>
              </a:rPr>
              <a:t> Randomly Initialized Encoder</a:t>
            </a:r>
            <a:r>
              <a:rPr lang="ko-KR" altLang="en-US" sz="3200" dirty="0">
                <a:latin typeface="나눔스퀘어 Bold" panose="020B0600000101010101" pitchFamily="50" charset="-127"/>
                <a:ea typeface="나눔스퀘어 Bold" panose="020B0600000101010101" pitchFamily="50" charset="-127"/>
              </a:rPr>
              <a:t>를 추가</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추가된 </a:t>
            </a:r>
            <a:r>
              <a:rPr lang="en-US" altLang="ko-KR" sz="3200" dirty="0">
                <a:latin typeface="나눔스퀘어 Bold" panose="020B0600000101010101" pitchFamily="50" charset="-127"/>
                <a:ea typeface="나눔스퀘어 Bold" panose="020B0600000101010101" pitchFamily="50" charset="-127"/>
              </a:rPr>
              <a:t>Encoder</a:t>
            </a:r>
            <a:r>
              <a:rPr lang="ko-KR" altLang="en-US" sz="3200" dirty="0">
                <a:latin typeface="나눔스퀘어 Bold" panose="020B0600000101010101" pitchFamily="50" charset="-127"/>
                <a:ea typeface="나눔스퀘어 Bold" panose="020B0600000101010101" pitchFamily="50" charset="-127"/>
              </a:rPr>
              <a:t>는 </a:t>
            </a:r>
            <a:r>
              <a:rPr lang="en-US" altLang="ko-KR" sz="3200" dirty="0">
                <a:latin typeface="나눔스퀘어 Bold" panose="020B0600000101010101" pitchFamily="50" charset="-127"/>
                <a:ea typeface="나눔스퀘어 Bold" panose="020B0600000101010101" pitchFamily="50" charset="-127"/>
              </a:rPr>
              <a:t>Non-English </a:t>
            </a:r>
            <a:r>
              <a:rPr lang="ko-KR" altLang="en-US" sz="3200" dirty="0">
                <a:latin typeface="나눔스퀘어 Bold" panose="020B0600000101010101" pitchFamily="50" charset="-127"/>
                <a:ea typeface="나눔스퀘어 Bold" panose="020B0600000101010101" pitchFamily="50" charset="-127"/>
              </a:rPr>
              <a:t>언어의 단어 집합을 가짐</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1. </a:t>
            </a:r>
            <a:r>
              <a:rPr lang="ko-KR" altLang="en-US" sz="3200" dirty="0">
                <a:latin typeface="나눔스퀘어 Bold" panose="020B0600000101010101" pitchFamily="50" charset="-127"/>
                <a:ea typeface="나눔스퀘어 Bold" panose="020B0600000101010101" pitchFamily="50" charset="-127"/>
              </a:rPr>
              <a:t>새로운 인코더</a:t>
            </a:r>
            <a:r>
              <a:rPr lang="en-US" altLang="ko-KR" sz="3200" dirty="0">
                <a:latin typeface="나눔스퀘어 Bold" panose="020B0600000101010101" pitchFamily="50" charset="-127"/>
                <a:ea typeface="나눔스퀘어 Bold" panose="020B0600000101010101" pitchFamily="50" charset="-127"/>
              </a:rPr>
              <a:t>, Positional embeddings, BART</a:t>
            </a:r>
            <a:r>
              <a:rPr lang="ko-KR" altLang="en-US" sz="3200" dirty="0">
                <a:latin typeface="나눔스퀘어 Bold" panose="020B0600000101010101" pitchFamily="50" charset="-127"/>
                <a:ea typeface="나눔스퀘어 Bold" panose="020B0600000101010101" pitchFamily="50" charset="-127"/>
              </a:rPr>
              <a:t>인코더의 첫 레이어의 </a:t>
            </a:r>
            <a:r>
              <a:rPr lang="en-US" altLang="ko-KR" sz="3200" dirty="0">
                <a:latin typeface="나눔스퀘어 Bold" panose="020B0600000101010101" pitchFamily="50" charset="-127"/>
                <a:ea typeface="나눔스퀘어 Bold" panose="020B0600000101010101" pitchFamily="50" charset="-127"/>
              </a:rPr>
              <a:t>W_Q, W_V, W_K </a:t>
            </a:r>
            <a:r>
              <a:rPr lang="ko-KR" altLang="en-US" sz="3200" dirty="0">
                <a:latin typeface="나눔스퀘어 Bold" panose="020B0600000101010101" pitchFamily="50" charset="-127"/>
                <a:ea typeface="나눔스퀘어 Bold" panose="020B0600000101010101" pitchFamily="50" charset="-127"/>
              </a:rPr>
              <a:t>만 학습시키고 나머지 파라미터는 모두 </a:t>
            </a:r>
            <a:r>
              <a:rPr lang="en-US" altLang="ko-KR" sz="3200"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2. </a:t>
            </a:r>
            <a:r>
              <a:rPr lang="ko-KR" altLang="en-US" sz="3200" dirty="0">
                <a:latin typeface="나눔스퀘어 Bold" panose="020B0600000101010101" pitchFamily="50" charset="-127"/>
                <a:ea typeface="나눔스퀘어 Bold" panose="020B0600000101010101" pitchFamily="50" charset="-127"/>
              </a:rPr>
              <a:t>적은 스텝으로 전체 파라미터 학습</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EE05E27D-236B-1307-9425-B75CFEC50504}"/>
              </a:ext>
            </a:extLst>
          </p:cNvPr>
          <p:cNvSpPr>
            <a:spLocks noGrp="1"/>
          </p:cNvSpPr>
          <p:nvPr>
            <p:ph type="sldNum" sz="quarter" idx="12"/>
          </p:nvPr>
        </p:nvSpPr>
        <p:spPr/>
        <p:txBody>
          <a:bodyPr/>
          <a:lstStyle/>
          <a:p>
            <a:fld id="{B1393E5F-521B-4CAD-9D3A-AE923D912DCE}" type="slidenum">
              <a:rPr lang="en-US" smtClean="0"/>
              <a:pPr/>
              <a:t>12</a:t>
            </a:fld>
            <a:r>
              <a:rPr lang="en-US"/>
              <a:t> / 40</a:t>
            </a:r>
            <a:endParaRPr lang="en-US" dirty="0"/>
          </a:p>
        </p:txBody>
      </p:sp>
      <p:sp>
        <p:nvSpPr>
          <p:cNvPr id="3" name="TextBox 2">
            <a:extLst>
              <a:ext uri="{FF2B5EF4-FFF2-40B4-BE49-F238E27FC236}">
                <a16:creationId xmlns:a16="http://schemas.microsoft.com/office/drawing/2014/main" id="{7DB85F64-C050-207B-1A7F-16DBF3206A54}"/>
              </a:ext>
            </a:extLst>
          </p:cNvPr>
          <p:cNvSpPr txBox="1"/>
          <p:nvPr/>
        </p:nvSpPr>
        <p:spPr>
          <a:xfrm>
            <a:off x="10439399" y="7734300"/>
            <a:ext cx="7567613" cy="1200329"/>
          </a:xfrm>
          <a:prstGeom prst="rect">
            <a:avLst/>
          </a:prstGeom>
          <a:noFill/>
        </p:spPr>
        <p:txBody>
          <a:bodyPr wrap="square">
            <a:spAutoFit/>
          </a:bodyPr>
          <a:lstStyle/>
          <a:p>
            <a:r>
              <a:rPr lang="en-US" altLang="ko-KR" i="1" dirty="0"/>
              <a:t>In the first step, we freeze most of BART parameters and only update the randomly initialized source encoder, the BART positional embeddings, and the self-attention input projection matrix of BART’s encoder first layer. In the second step, we train all model parameters for a small number of iterations. </a:t>
            </a:r>
            <a:endParaRPr lang="ko-KR" altLang="en-US" i="1" dirty="0"/>
          </a:p>
        </p:txBody>
      </p:sp>
    </p:spTree>
    <p:extLst>
      <p:ext uri="{BB962C8B-B14F-4D97-AF65-F5344CB8AC3E}">
        <p14:creationId xmlns:p14="http://schemas.microsoft.com/office/powerpoint/2010/main" val="140580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91A3-CC2A-A828-DF32-A287316F0AE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666DC6C-7D96-E201-1B8E-06FACD9430D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E45F612-9E52-29F6-6F19-D86E1218FA9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BFBE116-BC0C-3974-9536-847F212FBB98}"/>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7EBF10F-EA32-6F04-0D97-EC3230E4163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3" name="TextBox 2">
            <a:extLst>
              <a:ext uri="{FF2B5EF4-FFF2-40B4-BE49-F238E27FC236}">
                <a16:creationId xmlns:a16="http://schemas.microsoft.com/office/drawing/2014/main" id="{C7588EF2-29EF-316F-B7BA-2D40E85BFB43}"/>
              </a:ext>
            </a:extLst>
          </p:cNvPr>
          <p:cNvSpPr txBox="1"/>
          <p:nvPr/>
        </p:nvSpPr>
        <p:spPr>
          <a:xfrm>
            <a:off x="601816" y="1896458"/>
            <a:ext cx="915828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Finding the Best Way for Pre-training</a:t>
            </a:r>
          </a:p>
        </p:txBody>
      </p:sp>
      <p:sp>
        <p:nvSpPr>
          <p:cNvPr id="4" name="TextBox 3">
            <a:extLst>
              <a:ext uri="{FF2B5EF4-FFF2-40B4-BE49-F238E27FC236}">
                <a16:creationId xmlns:a16="http://schemas.microsoft.com/office/drawing/2014/main" id="{2B8DCE2D-AEAC-BE62-4C2A-F584B5F878AB}"/>
              </a:ext>
            </a:extLst>
          </p:cNvPr>
          <p:cNvSpPr txBox="1"/>
          <p:nvPr/>
        </p:nvSpPr>
        <p:spPr>
          <a:xfrm>
            <a:off x="725306" y="3267200"/>
            <a:ext cx="16569670" cy="6001643"/>
          </a:xfrm>
          <a:prstGeom prst="rect">
            <a:avLst/>
          </a:prstGeom>
          <a:noFill/>
        </p:spPr>
        <p:txBody>
          <a:bodyPr wrap="square">
            <a:spAutoFit/>
          </a:bodyPr>
          <a:lstStyle/>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발표된 모델마다 사용한 학습 데이터</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학습 방법 등이 다 달라서 직접 비교하기 어려움</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자체적으로 </a:t>
            </a:r>
            <a:r>
              <a:rPr lang="en-US" altLang="ko-KR" sz="3200" dirty="0">
                <a:latin typeface="나눔스퀘어 Bold" panose="020B0600000101010101" pitchFamily="50" charset="-127"/>
                <a:ea typeface="나눔스퀘어 Bold" panose="020B0600000101010101" pitchFamily="50" charset="-127"/>
              </a:rPr>
              <a:t>SOTA</a:t>
            </a:r>
            <a:r>
              <a:rPr lang="ko-KR" altLang="en-US" sz="3200" dirty="0">
                <a:latin typeface="나눔스퀘어 Bold" panose="020B0600000101010101" pitchFamily="50" charset="-127"/>
                <a:ea typeface="나눔스퀘어 Bold" panose="020B0600000101010101" pitchFamily="50" charset="-127"/>
              </a:rPr>
              <a:t>급 모델들을 재구성하여 최고의 </a:t>
            </a:r>
            <a:r>
              <a:rPr lang="en-US" altLang="ko-KR" sz="3200" dirty="0">
                <a:latin typeface="나눔스퀘어 Bold" panose="020B0600000101010101" pitchFamily="50" charset="-127"/>
                <a:ea typeface="나눔스퀘어 Bold" panose="020B0600000101010101" pitchFamily="50" charset="-127"/>
              </a:rPr>
              <a:t>Pre-training </a:t>
            </a:r>
            <a:r>
              <a:rPr lang="ko-KR" altLang="en-US" sz="3200" dirty="0">
                <a:latin typeface="나눔스퀘어 Bold" panose="020B0600000101010101" pitchFamily="50" charset="-127"/>
                <a:ea typeface="나눔스퀘어 Bold" panose="020B0600000101010101" pitchFamily="50" charset="-127"/>
              </a:rPr>
              <a:t>기법을 찾고자 함</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Downstream</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Tasks</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 모델들을 </a:t>
            </a:r>
            <a:r>
              <a:rPr lang="en-US" altLang="ko-KR" sz="3200" dirty="0" err="1">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 후 결과 비교</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chemeClr val="bg1">
                    <a:lumMod val="65000"/>
                  </a:schemeClr>
                </a:solidFill>
              </a:rPr>
              <a:t>We aim, as much as possible, to control for differences unrelated to the pre-training objective</a:t>
            </a:r>
            <a:endParaRPr lang="ko-KR" altLang="en-US" sz="3200" dirty="0">
              <a:solidFill>
                <a:schemeClr val="bg1">
                  <a:lumMod val="65000"/>
                </a:schemeClr>
              </a:solidFill>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E3C7C9B4-B017-41D4-4570-73CB8E35F144}"/>
              </a:ext>
            </a:extLst>
          </p:cNvPr>
          <p:cNvSpPr>
            <a:spLocks noGrp="1"/>
          </p:cNvSpPr>
          <p:nvPr>
            <p:ph type="sldNum" sz="quarter" idx="12"/>
          </p:nvPr>
        </p:nvSpPr>
        <p:spPr/>
        <p:txBody>
          <a:bodyPr/>
          <a:lstStyle/>
          <a:p>
            <a:fld id="{B1393E5F-521B-4CAD-9D3A-AE923D912DCE}" type="slidenum">
              <a:rPr lang="en-US" smtClean="0"/>
              <a:pPr/>
              <a:t>13</a:t>
            </a:fld>
            <a:r>
              <a:rPr lang="en-US"/>
              <a:t> / 40</a:t>
            </a:r>
            <a:endParaRPr lang="en-US" dirty="0"/>
          </a:p>
        </p:txBody>
      </p:sp>
    </p:spTree>
    <p:extLst>
      <p:ext uri="{BB962C8B-B14F-4D97-AF65-F5344CB8AC3E}">
        <p14:creationId xmlns:p14="http://schemas.microsoft.com/office/powerpoint/2010/main" val="34788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8383-011F-AC8A-5545-807E999A63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3675702-C10B-AF66-6146-0C8FFE5855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90F407C-1970-B0ED-298E-2C9B37D331F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6F800E4-4F00-9A5A-E566-440E2352D9D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07A5BFF-6A19-D4D2-AF62-E83039DCD5F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5" name="TextBox 4">
            <a:extLst>
              <a:ext uri="{FF2B5EF4-FFF2-40B4-BE49-F238E27FC236}">
                <a16:creationId xmlns:a16="http://schemas.microsoft.com/office/drawing/2014/main" id="{5681FA64-460A-CC5A-0E71-B453EAA17F51}"/>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Model to Compare</a:t>
            </a:r>
          </a:p>
        </p:txBody>
      </p:sp>
      <p:sp>
        <p:nvSpPr>
          <p:cNvPr id="8" name="TextBox 7">
            <a:extLst>
              <a:ext uri="{FF2B5EF4-FFF2-40B4-BE49-F238E27FC236}">
                <a16:creationId xmlns:a16="http://schemas.microsoft.com/office/drawing/2014/main" id="{35448014-C78F-F002-24E0-3A9BD10ED999}"/>
              </a:ext>
            </a:extLst>
          </p:cNvPr>
          <p:cNvSpPr txBox="1"/>
          <p:nvPr/>
        </p:nvSpPr>
        <p:spPr>
          <a:xfrm>
            <a:off x="601816" y="3873170"/>
            <a:ext cx="16569670" cy="4524315"/>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Permuted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XLNet</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Multitask Masked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UniLM</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Seq-to-Seq ~ </a:t>
            </a:r>
            <a:r>
              <a:rPr lang="en-US" altLang="ko-KR" sz="3200" dirty="0">
                <a:solidFill>
                  <a:srgbClr val="3B7DDD"/>
                </a:solidFill>
                <a:latin typeface="나눔스퀘어 Bold" panose="020B0600000101010101" pitchFamily="50" charset="-127"/>
                <a:ea typeface="나눔스퀘어 Bold" panose="020B0600000101010101" pitchFamily="50" charset="-127"/>
              </a:rPr>
              <a:t>MASS</a:t>
            </a:r>
          </a:p>
        </p:txBody>
      </p:sp>
      <p:sp>
        <p:nvSpPr>
          <p:cNvPr id="6" name="슬라이드 번호 개체 틀 5">
            <a:extLst>
              <a:ext uri="{FF2B5EF4-FFF2-40B4-BE49-F238E27FC236}">
                <a16:creationId xmlns:a16="http://schemas.microsoft.com/office/drawing/2014/main" id="{BA15DD0F-1E37-4293-546F-D380729B4476}"/>
              </a:ext>
            </a:extLst>
          </p:cNvPr>
          <p:cNvSpPr>
            <a:spLocks noGrp="1"/>
          </p:cNvSpPr>
          <p:nvPr>
            <p:ph type="sldNum" sz="quarter" idx="12"/>
          </p:nvPr>
        </p:nvSpPr>
        <p:spPr/>
        <p:txBody>
          <a:bodyPr/>
          <a:lstStyle/>
          <a:p>
            <a:fld id="{B1393E5F-521B-4CAD-9D3A-AE923D912DCE}" type="slidenum">
              <a:rPr lang="en-US" smtClean="0"/>
              <a:pPr/>
              <a:t>14</a:t>
            </a:fld>
            <a:r>
              <a:rPr lang="en-US"/>
              <a:t> / 40</a:t>
            </a:r>
            <a:endParaRPr lang="en-US" dirty="0"/>
          </a:p>
        </p:txBody>
      </p:sp>
      <p:sp>
        <p:nvSpPr>
          <p:cNvPr id="2" name="TextBox 1">
            <a:extLst>
              <a:ext uri="{FF2B5EF4-FFF2-40B4-BE49-F238E27FC236}">
                <a16:creationId xmlns:a16="http://schemas.microsoft.com/office/drawing/2014/main" id="{FB8EBD4F-0318-814F-92AF-CB8A1B508791}"/>
              </a:ext>
            </a:extLst>
          </p:cNvPr>
          <p:cNvSpPr txBox="1"/>
          <p:nvPr/>
        </p:nvSpPr>
        <p:spPr>
          <a:xfrm>
            <a:off x="14352086" y="9125373"/>
            <a:ext cx="2819400" cy="400110"/>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Appendix 30~32 </a:t>
            </a:r>
            <a:r>
              <a:rPr lang="ko-KR" altLang="en-US" sz="2000" dirty="0">
                <a:latin typeface="나눔스퀘어 Bold" panose="020B0600000101010101" pitchFamily="50" charset="-127"/>
                <a:ea typeface="나눔스퀘어 Bold" panose="020B0600000101010101" pitchFamily="50" charset="-127"/>
              </a:rPr>
              <a:t>참고</a:t>
            </a:r>
            <a:endParaRPr lang="en-US" altLang="ko-KR"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8155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6B16-EDAD-026E-42B0-0DAC47C04B0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BA01D6D-9119-05D4-885E-3C352C32F77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866B5C0-B742-F015-6EFF-F8A01D8C36B2}"/>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46E2E83-26CA-3BF9-389A-C39A3AF013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E37B5A99-A525-8CEA-104C-DD287B8C294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A802841D-D2CE-F72D-4309-C854DEFC41BF}"/>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Tasks to Compare</a:t>
            </a:r>
          </a:p>
        </p:txBody>
      </p:sp>
      <p:sp>
        <p:nvSpPr>
          <p:cNvPr id="5" name="TextBox 4">
            <a:extLst>
              <a:ext uri="{FF2B5EF4-FFF2-40B4-BE49-F238E27FC236}">
                <a16:creationId xmlns:a16="http://schemas.microsoft.com/office/drawing/2014/main" id="{90FDF126-2E51-C544-5501-E3AA6E7FA09E}"/>
              </a:ext>
            </a:extLst>
          </p:cNvPr>
          <p:cNvSpPr txBox="1"/>
          <p:nvPr/>
        </p:nvSpPr>
        <p:spPr>
          <a:xfrm>
            <a:off x="582766" y="3371058"/>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an </a:t>
            </a:r>
            <a:r>
              <a:rPr lang="en-US" altLang="ko-KR" sz="3200" dirty="0">
                <a:solidFill>
                  <a:srgbClr val="3B7DDD"/>
                </a:solidFill>
              </a:rPr>
              <a:t>extractive question answering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MNLI = </a:t>
            </a:r>
            <a:r>
              <a:rPr lang="en-US" altLang="ko-KR" sz="3200" dirty="0">
                <a:solidFill>
                  <a:srgbClr val="3B7DDD"/>
                </a:solidFill>
              </a:rPr>
              <a:t>bitext classification </a:t>
            </a:r>
            <a:r>
              <a:rPr lang="en-US" altLang="ko-KR" sz="3200" dirty="0"/>
              <a:t>task</a:t>
            </a:r>
            <a:r>
              <a:rPr lang="en-US" altLang="ko-KR" sz="3200" dirty="0">
                <a:solidFill>
                  <a:srgbClr val="3B7DDD"/>
                </a:solidFill>
              </a:rPr>
              <a:t> </a:t>
            </a:r>
            <a:r>
              <a:rPr lang="en-US" altLang="ko-KR" sz="3200" dirty="0"/>
              <a:t>to predict whether one sentence entails another</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ELI5</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solidFill>
                  <a:srgbClr val="3B7DDD"/>
                </a:solidFill>
              </a:rPr>
              <a:t>long-form abstractive question answering </a:t>
            </a:r>
            <a:r>
              <a:rPr lang="en-US" altLang="ko-KR" sz="3200" dirty="0"/>
              <a:t>dataset</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solidFill>
                  <a:srgbClr val="3B7DDD"/>
                </a:solidFill>
                <a:latin typeface="나눔스퀘어 Bold" panose="020B0600000101010101" pitchFamily="50" charset="-127"/>
                <a:ea typeface="나눔스퀘어 Bold" panose="020B0600000101010101" pitchFamily="50" charset="-127"/>
              </a:rPr>
              <a:t>XSum</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news summarization </a:t>
            </a:r>
            <a:r>
              <a:rPr lang="en-US" altLang="ko-KR" sz="3200" dirty="0"/>
              <a:t>dataset with highly </a:t>
            </a:r>
            <a:r>
              <a:rPr lang="en-US" altLang="ko-KR" sz="3200" dirty="0">
                <a:solidFill>
                  <a:srgbClr val="3B7DDD"/>
                </a:solidFill>
              </a:rPr>
              <a:t>abstractive summaries</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ConvAI2</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dialogue response generation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CNN/DM </a:t>
            </a:r>
            <a:r>
              <a:rPr lang="en-US" altLang="ko-KR" sz="3200" dirty="0">
                <a:latin typeface="나눔스퀘어 Bold" panose="020B0600000101010101" pitchFamily="50" charset="-127"/>
                <a:ea typeface="나눔스퀘어 Bold" panose="020B0600000101010101" pitchFamily="50" charset="-127"/>
              </a:rPr>
              <a:t>= </a:t>
            </a:r>
            <a:r>
              <a:rPr lang="en-US" altLang="ko-KR" sz="3200" dirty="0"/>
              <a:t>a news summarization dataset, </a:t>
            </a:r>
            <a:r>
              <a:rPr lang="en-US" altLang="ko-KR" sz="3200" dirty="0">
                <a:solidFill>
                  <a:srgbClr val="3B7DDD"/>
                </a:solidFill>
              </a:rPr>
              <a:t>Almost extractive</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53869136-1E0D-879C-8A1D-B2606A2C38C5}"/>
              </a:ext>
            </a:extLst>
          </p:cNvPr>
          <p:cNvSpPr>
            <a:spLocks noGrp="1"/>
          </p:cNvSpPr>
          <p:nvPr>
            <p:ph type="sldNum" sz="quarter" idx="12"/>
          </p:nvPr>
        </p:nvSpPr>
        <p:spPr/>
        <p:txBody>
          <a:bodyPr/>
          <a:lstStyle/>
          <a:p>
            <a:fld id="{B1393E5F-521B-4CAD-9D3A-AE923D912DCE}" type="slidenum">
              <a:rPr lang="en-US" smtClean="0"/>
              <a:pPr/>
              <a:t>15</a:t>
            </a:fld>
            <a:r>
              <a:rPr lang="en-US"/>
              <a:t> / 40</a:t>
            </a:r>
            <a:endParaRPr lang="en-US" dirty="0"/>
          </a:p>
        </p:txBody>
      </p:sp>
      <p:sp>
        <p:nvSpPr>
          <p:cNvPr id="2" name="TextBox 1">
            <a:extLst>
              <a:ext uri="{FF2B5EF4-FFF2-40B4-BE49-F238E27FC236}">
                <a16:creationId xmlns:a16="http://schemas.microsoft.com/office/drawing/2014/main" id="{E604EB90-EB68-4B9E-6DA8-619B4CFC5842}"/>
              </a:ext>
            </a:extLst>
          </p:cNvPr>
          <p:cNvSpPr txBox="1"/>
          <p:nvPr/>
        </p:nvSpPr>
        <p:spPr>
          <a:xfrm>
            <a:off x="14352086" y="9125373"/>
            <a:ext cx="2819400" cy="400110"/>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Appendix 33 </a:t>
            </a:r>
            <a:r>
              <a:rPr lang="ko-KR" altLang="en-US" sz="2000" dirty="0">
                <a:latin typeface="나눔스퀘어 Bold" panose="020B0600000101010101" pitchFamily="50" charset="-127"/>
                <a:ea typeface="나눔스퀘어 Bold" panose="020B0600000101010101" pitchFamily="50" charset="-127"/>
              </a:rPr>
              <a:t>참고</a:t>
            </a:r>
            <a:endParaRPr lang="en-US" altLang="ko-KR"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086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9E47-DC68-A545-C047-D587571891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EC1E2E4-4C23-26FE-65A9-F10AE5E06EC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E480803-0F0E-2DEE-D69E-F5A84656EE0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8D01C5C1-447C-B5BB-005C-5DD4EF2178A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30CCCB7D-A44B-7E17-2DE5-68CE00085D3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pic>
        <p:nvPicPr>
          <p:cNvPr id="4" name="그림 3">
            <a:extLst>
              <a:ext uri="{FF2B5EF4-FFF2-40B4-BE49-F238E27FC236}">
                <a16:creationId xmlns:a16="http://schemas.microsoft.com/office/drawing/2014/main" id="{83985C43-D04D-C6B3-3B4E-2D14FA9D49C4}"/>
              </a:ext>
            </a:extLst>
          </p:cNvPr>
          <p:cNvPicPr>
            <a:picLocks noChangeAspect="1"/>
          </p:cNvPicPr>
          <p:nvPr/>
        </p:nvPicPr>
        <p:blipFill>
          <a:blip r:embed="rId4"/>
          <a:stretch>
            <a:fillRect/>
          </a:stretch>
        </p:blipFill>
        <p:spPr>
          <a:xfrm>
            <a:off x="1550412" y="1574699"/>
            <a:ext cx="14454554" cy="6858000"/>
          </a:xfrm>
          <a:prstGeom prst="rect">
            <a:avLst/>
          </a:prstGeom>
        </p:spPr>
      </p:pic>
      <p:sp>
        <p:nvSpPr>
          <p:cNvPr id="5" name="TextBox 4">
            <a:extLst>
              <a:ext uri="{FF2B5EF4-FFF2-40B4-BE49-F238E27FC236}">
                <a16:creationId xmlns:a16="http://schemas.microsoft.com/office/drawing/2014/main" id="{B0DF5414-056D-AB4C-630A-000580195036}"/>
              </a:ext>
            </a:extLst>
          </p:cNvPr>
          <p:cNvSpPr txBox="1"/>
          <p:nvPr/>
        </p:nvSpPr>
        <p:spPr>
          <a:xfrm>
            <a:off x="792716" y="4925436"/>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UniLM</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2F431A05-00E8-4F93-F991-C8229E0002C5}"/>
              </a:ext>
            </a:extLst>
          </p:cNvPr>
          <p:cNvSpPr txBox="1"/>
          <p:nvPr/>
        </p:nvSpPr>
        <p:spPr>
          <a:xfrm>
            <a:off x="792716" y="4545270"/>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XLNet</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7CD9AA84-FCEC-2C19-FEC8-34421226A8A0}"/>
              </a:ext>
            </a:extLst>
          </p:cNvPr>
          <p:cNvSpPr txBox="1"/>
          <p:nvPr/>
        </p:nvSpPr>
        <p:spPr>
          <a:xfrm>
            <a:off x="792716" y="4175938"/>
            <a:ext cx="1065729"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GPT</a:t>
            </a:r>
          </a:p>
        </p:txBody>
      </p:sp>
      <p:sp>
        <p:nvSpPr>
          <p:cNvPr id="8" name="TextBox 7">
            <a:extLst>
              <a:ext uri="{FF2B5EF4-FFF2-40B4-BE49-F238E27FC236}">
                <a16:creationId xmlns:a16="http://schemas.microsoft.com/office/drawing/2014/main" id="{BAE30A11-E957-7ABD-BF83-5D225651FF3D}"/>
              </a:ext>
            </a:extLst>
          </p:cNvPr>
          <p:cNvSpPr txBox="1"/>
          <p:nvPr/>
        </p:nvSpPr>
        <p:spPr>
          <a:xfrm>
            <a:off x="792716" y="3767286"/>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MASS</a:t>
            </a:r>
          </a:p>
        </p:txBody>
      </p:sp>
      <p:sp>
        <p:nvSpPr>
          <p:cNvPr id="9" name="TextBox 8">
            <a:extLst>
              <a:ext uri="{FF2B5EF4-FFF2-40B4-BE49-F238E27FC236}">
                <a16:creationId xmlns:a16="http://schemas.microsoft.com/office/drawing/2014/main" id="{D6FD5778-49D5-19FB-4943-E0C274051D6F}"/>
              </a:ext>
            </a:extLst>
          </p:cNvPr>
          <p:cNvSpPr txBox="1"/>
          <p:nvPr/>
        </p:nvSpPr>
        <p:spPr>
          <a:xfrm>
            <a:off x="792716" y="3390900"/>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BERT</a:t>
            </a:r>
          </a:p>
        </p:txBody>
      </p:sp>
      <p:sp>
        <p:nvSpPr>
          <p:cNvPr id="10" name="TextBox 9">
            <a:extLst>
              <a:ext uri="{FF2B5EF4-FFF2-40B4-BE49-F238E27FC236}">
                <a16:creationId xmlns:a16="http://schemas.microsoft.com/office/drawing/2014/main" id="{D343C408-21D7-81F1-2C4E-AB3331322A3E}"/>
              </a:ext>
            </a:extLst>
          </p:cNvPr>
          <p:cNvSpPr txBox="1"/>
          <p:nvPr/>
        </p:nvSpPr>
        <p:spPr>
          <a:xfrm>
            <a:off x="1244082" y="8771430"/>
            <a:ext cx="14224518" cy="646331"/>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Trained on Books and </a:t>
            </a:r>
            <a:r>
              <a:rPr lang="en-US" altLang="ko-KR" dirty="0" err="1">
                <a:solidFill>
                  <a:srgbClr val="3B7DDD"/>
                </a:solidFill>
                <a:latin typeface="나눔스퀘어 Bold" panose="020B0600000101010101" pitchFamily="50" charset="-127"/>
                <a:ea typeface="나눔스퀘어 Bold" panose="020B0600000101010101" pitchFamily="50" charset="-127"/>
              </a:rPr>
              <a:t>Wikipidea</a:t>
            </a:r>
            <a:r>
              <a:rPr lang="en-US" altLang="ko-KR" dirty="0">
                <a:solidFill>
                  <a:srgbClr val="3B7DDD"/>
                </a:solidFill>
                <a:latin typeface="나눔스퀘어 Bold" panose="020B0600000101010101" pitchFamily="50" charset="-127"/>
                <a:ea typeface="나눔스퀘어 Bold" panose="020B0600000101010101" pitchFamily="50" charset="-127"/>
              </a:rPr>
              <a:t> (BERT</a:t>
            </a:r>
            <a:r>
              <a:rPr lang="ko-KR" altLang="en-US" dirty="0">
                <a:solidFill>
                  <a:srgbClr val="3B7DDD"/>
                </a:solidFill>
                <a:latin typeface="나눔스퀘어 Bold" panose="020B0600000101010101" pitchFamily="50" charset="-127"/>
                <a:ea typeface="나눔스퀘어 Bold" panose="020B0600000101010101" pitchFamily="50" charset="-127"/>
              </a:rPr>
              <a:t>와 동일</a:t>
            </a:r>
            <a:r>
              <a:rPr lang="en-US" altLang="ko-KR" dirty="0">
                <a:solidFill>
                  <a:srgbClr val="3B7DDD"/>
                </a:solidFill>
                <a:latin typeface="나눔스퀘어 Bold" panose="020B0600000101010101" pitchFamily="50" charset="-127"/>
                <a:ea typeface="나눔스퀘어 Bold" panose="020B0600000101010101" pitchFamily="50" charset="-127"/>
              </a:rPr>
              <a:t>) for 1M steps</a:t>
            </a:r>
          </a:p>
          <a:p>
            <a:r>
              <a:rPr lang="en-US" altLang="ko-KR" dirty="0">
                <a:latin typeface="나눔스퀘어 Bold" panose="020B0600000101010101" pitchFamily="50" charset="-127"/>
                <a:ea typeface="나눔스퀘어 Bold" panose="020B0600000101010101" pitchFamily="50" charset="-127"/>
              </a:rPr>
              <a:t>Trained on identical data using the same code-base, and fine-tuned with the same procedures -&gt; Pre-train</a:t>
            </a:r>
            <a:r>
              <a:rPr lang="ko-KR" altLang="en-US" dirty="0">
                <a:latin typeface="나눔스퀘어 Bold" panose="020B0600000101010101" pitchFamily="50" charset="-127"/>
                <a:ea typeface="나눔스퀘어 Bold" panose="020B0600000101010101" pitchFamily="50" charset="-127"/>
              </a:rPr>
              <a:t>의 영향만 비교</a:t>
            </a:r>
            <a:r>
              <a:rPr lang="en-US" altLang="ko-KR" dirty="0">
                <a:latin typeface="나눔스퀘어 Bold" panose="020B0600000101010101" pitchFamily="50" charset="-127"/>
                <a:ea typeface="나눔스퀘어 Bold" panose="020B0600000101010101" pitchFamily="50" charset="-127"/>
              </a:rPr>
              <a:t> </a:t>
            </a:r>
          </a:p>
        </p:txBody>
      </p:sp>
      <p:sp>
        <p:nvSpPr>
          <p:cNvPr id="11" name="TextBox 10">
            <a:extLst>
              <a:ext uri="{FF2B5EF4-FFF2-40B4-BE49-F238E27FC236}">
                <a16:creationId xmlns:a16="http://schemas.microsoft.com/office/drawing/2014/main" id="{66D6984B-7E41-8039-C45C-18683FC8F970}"/>
              </a:ext>
            </a:extLst>
          </p:cNvPr>
          <p:cNvSpPr txBox="1"/>
          <p:nvPr/>
        </p:nvSpPr>
        <p:spPr>
          <a:xfrm>
            <a:off x="610271" y="2899887"/>
            <a:ext cx="1320010" cy="369332"/>
          </a:xfrm>
          <a:prstGeom prst="rect">
            <a:avLst/>
          </a:prstGeom>
          <a:noFill/>
        </p:spPr>
        <p:txBody>
          <a:bodyPr wrap="square">
            <a:spAutoFit/>
          </a:bodyPr>
          <a:lstStyle/>
          <a:p>
            <a:r>
              <a:rPr lang="en-US" altLang="ko-KR">
                <a:solidFill>
                  <a:srgbClr val="3B7DDD"/>
                </a:solidFill>
                <a:latin typeface="나눔스퀘어 Bold" panose="020B0600000101010101" pitchFamily="50" charset="-127"/>
                <a:ea typeface="나눔스퀘어 Bold" panose="020B0600000101010101" pitchFamily="50" charset="-127"/>
              </a:rPr>
              <a:t>BERT </a:t>
            </a:r>
            <a:r>
              <a:rPr lang="ko-KR" altLang="en-US" dirty="0">
                <a:solidFill>
                  <a:srgbClr val="3B7DDD"/>
                </a:solidFill>
                <a:latin typeface="나눔스퀘어 Bold" panose="020B0600000101010101" pitchFamily="50" charset="-127"/>
                <a:ea typeface="나눔스퀘어 Bold" panose="020B0600000101010101" pitchFamily="50" charset="-127"/>
              </a:rPr>
              <a:t>논문</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cxnSp>
        <p:nvCxnSpPr>
          <p:cNvPr id="14" name="직선 연결선 13">
            <a:extLst>
              <a:ext uri="{FF2B5EF4-FFF2-40B4-BE49-F238E27FC236}">
                <a16:creationId xmlns:a16="http://schemas.microsoft.com/office/drawing/2014/main" id="{1F2E22BB-B648-E9A4-E792-2A78B0FD826C}"/>
              </a:ext>
            </a:extLst>
          </p:cNvPr>
          <p:cNvCxnSpPr>
            <a:cxnSpLocks/>
          </p:cNvCxnSpPr>
          <p:nvPr/>
        </p:nvCxnSpPr>
        <p:spPr>
          <a:xfrm>
            <a:off x="2209800" y="8039100"/>
            <a:ext cx="4669479"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3" name="슬라이드 번호 개체 틀 12">
            <a:extLst>
              <a:ext uri="{FF2B5EF4-FFF2-40B4-BE49-F238E27FC236}">
                <a16:creationId xmlns:a16="http://schemas.microsoft.com/office/drawing/2014/main" id="{4C1DCAF9-D24C-F9B1-BBF7-EA9DA2651FC1}"/>
              </a:ext>
            </a:extLst>
          </p:cNvPr>
          <p:cNvSpPr>
            <a:spLocks noGrp="1"/>
          </p:cNvSpPr>
          <p:nvPr>
            <p:ph type="sldNum" sz="quarter" idx="12"/>
          </p:nvPr>
        </p:nvSpPr>
        <p:spPr/>
        <p:txBody>
          <a:bodyPr/>
          <a:lstStyle/>
          <a:p>
            <a:fld id="{B1393E5F-521B-4CAD-9D3A-AE923D912DCE}" type="slidenum">
              <a:rPr lang="en-US" smtClean="0"/>
              <a:pPr/>
              <a:t>16</a:t>
            </a:fld>
            <a:r>
              <a:rPr lang="en-US"/>
              <a:t> / 40</a:t>
            </a:r>
            <a:endParaRPr lang="en-US" dirty="0"/>
          </a:p>
        </p:txBody>
      </p:sp>
      <p:pic>
        <p:nvPicPr>
          <p:cNvPr id="3" name="그림 2">
            <a:extLst>
              <a:ext uri="{FF2B5EF4-FFF2-40B4-BE49-F238E27FC236}">
                <a16:creationId xmlns:a16="http://schemas.microsoft.com/office/drawing/2014/main" id="{F24B3D4C-338A-C17B-D9C3-A7741BFADFAD}"/>
              </a:ext>
            </a:extLst>
          </p:cNvPr>
          <p:cNvPicPr>
            <a:picLocks noChangeAspect="1"/>
          </p:cNvPicPr>
          <p:nvPr/>
        </p:nvPicPr>
        <p:blipFill>
          <a:blip r:embed="rId5"/>
          <a:stretch>
            <a:fillRect/>
          </a:stretch>
        </p:blipFill>
        <p:spPr>
          <a:xfrm>
            <a:off x="14440109" y="8305893"/>
            <a:ext cx="3572374" cy="876422"/>
          </a:xfrm>
          <a:prstGeom prst="rect">
            <a:avLst/>
          </a:prstGeom>
        </p:spPr>
      </p:pic>
    </p:spTree>
    <p:extLst>
      <p:ext uri="{BB962C8B-B14F-4D97-AF65-F5344CB8AC3E}">
        <p14:creationId xmlns:p14="http://schemas.microsoft.com/office/powerpoint/2010/main" val="382523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D7CD5-B40A-0BF9-31DB-820B609EFE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A0DB2D-1EC7-B3A7-E691-279F1789792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70DF47D-4726-F410-D614-5F4FCE2F2BBF}"/>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15D1808-D490-5D6C-84F7-D87E6E39DAA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6501AEFC-042F-FE69-7F9F-B5254700572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35652B8F-D62F-C6ED-B168-22A62C045D24}"/>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Results</a:t>
            </a:r>
          </a:p>
        </p:txBody>
      </p:sp>
      <p:sp>
        <p:nvSpPr>
          <p:cNvPr id="7" name="TextBox 6">
            <a:extLst>
              <a:ext uri="{FF2B5EF4-FFF2-40B4-BE49-F238E27FC236}">
                <a16:creationId xmlns:a16="http://schemas.microsoft.com/office/drawing/2014/main" id="{12ABA7CF-7593-6834-C62D-677A152878DD}"/>
              </a:ext>
            </a:extLst>
          </p:cNvPr>
          <p:cNvSpPr txBox="1"/>
          <p:nvPr/>
        </p:nvSpPr>
        <p:spPr>
          <a:xfrm>
            <a:off x="762000" y="3058706"/>
            <a:ext cx="14630400" cy="569386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Performance of pre-training methods varies significantly across tasks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Token masking is crucial</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Left-to-right pre-training improves generation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Bidirectional encoders are crucial for </a:t>
            </a:r>
            <a:r>
              <a:rPr lang="en-US" altLang="ko-KR" sz="2800" dirty="0" err="1">
                <a:latin typeface="나눔스퀘어 Bold" panose="020B0600000101010101" pitchFamily="50" charset="-127"/>
                <a:ea typeface="나눔스퀘어 Bold" panose="020B0600000101010101" pitchFamily="50" charset="-127"/>
              </a:rPr>
              <a:t>SQuAD</a:t>
            </a: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The pre-training objective is not the only important factor</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Pure language models perform best on ELI5</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achieves the most consistently strong performance</a:t>
            </a:r>
            <a:endParaRPr lang="ko-KR" altLang="en-US" sz="28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A5640039-F99F-DDA3-3D23-99B2B831565B}"/>
              </a:ext>
            </a:extLst>
          </p:cNvPr>
          <p:cNvSpPr>
            <a:spLocks noGrp="1"/>
          </p:cNvSpPr>
          <p:nvPr>
            <p:ph type="sldNum" sz="quarter" idx="12"/>
          </p:nvPr>
        </p:nvSpPr>
        <p:spPr/>
        <p:txBody>
          <a:bodyPr/>
          <a:lstStyle/>
          <a:p>
            <a:fld id="{B1393E5F-521B-4CAD-9D3A-AE923D912DCE}" type="slidenum">
              <a:rPr lang="en-US" smtClean="0"/>
              <a:pPr/>
              <a:t>17</a:t>
            </a:fld>
            <a:r>
              <a:rPr lang="en-US"/>
              <a:t> / 40</a:t>
            </a:r>
            <a:endParaRPr lang="en-US" dirty="0"/>
          </a:p>
        </p:txBody>
      </p:sp>
    </p:spTree>
    <p:extLst>
      <p:ext uri="{BB962C8B-B14F-4D97-AF65-F5344CB8AC3E}">
        <p14:creationId xmlns:p14="http://schemas.microsoft.com/office/powerpoint/2010/main" val="266052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EE2C-F86C-CEC4-5F5D-E219F0341A8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908A073-EBC4-E7B8-B89C-CDF9B12E5A2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86DAD9A-78FE-D86B-9328-EE860AEC2DC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BD05DD-B780-FD9C-462A-61C94231EA5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D93D2F8-221B-0749-2F52-34F1518A04C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8" name="TextBox 7">
            <a:extLst>
              <a:ext uri="{FF2B5EF4-FFF2-40B4-BE49-F238E27FC236}">
                <a16:creationId xmlns:a16="http://schemas.microsoft.com/office/drawing/2014/main" id="{C860E915-02F9-0B64-9246-2686885D0641}"/>
              </a:ext>
            </a:extLst>
          </p:cNvPr>
          <p:cNvSpPr txBox="1"/>
          <p:nvPr/>
        </p:nvSpPr>
        <p:spPr>
          <a:xfrm>
            <a:off x="725306" y="2403075"/>
            <a:ext cx="16569670" cy="3046988"/>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최근 연구들은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의 규모에 따라서도 성능 차이가 크다고 말함 </a:t>
            </a:r>
            <a:r>
              <a:rPr lang="en-US" altLang="ko-KR" sz="3200" dirty="0">
                <a:latin typeface="나눔스퀘어 Bold" panose="020B0600000101010101" pitchFamily="50" charset="-127"/>
                <a:ea typeface="나눔스퀘어 Bold" panose="020B0600000101010101" pitchFamily="50" charset="-127"/>
              </a:rPr>
              <a:t>(</a:t>
            </a: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a:t>
            </a:r>
            <a:r>
              <a:rPr lang="en-US" altLang="ko-KR" sz="3200" dirty="0" err="1">
                <a:latin typeface="나눔스퀘어 Bold" panose="020B0600000101010101" pitchFamily="50" charset="-127"/>
                <a:ea typeface="나눔스퀘어 Bold" panose="020B0600000101010101" pitchFamily="50" charset="-127"/>
              </a:rPr>
              <a:t>RoBERTa</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저자들은 이전에 찾았던 최적의 </a:t>
            </a:r>
            <a:r>
              <a:rPr lang="en-US" altLang="ko-KR" sz="3200" dirty="0">
                <a:latin typeface="나눔스퀘어 Bold" panose="020B0600000101010101" pitchFamily="50" charset="-127"/>
                <a:ea typeface="나눔스퀘어 Bold" panose="020B0600000101010101" pitchFamily="50" charset="-127"/>
              </a:rPr>
              <a:t>Pre-train Objective</a:t>
            </a:r>
            <a:r>
              <a:rPr lang="ko-KR" altLang="en-US" sz="3200" dirty="0">
                <a:latin typeface="나눔스퀘어 Bold" panose="020B0600000101010101" pitchFamily="50" charset="-127"/>
                <a:ea typeface="나눔스퀘어 Bold" panose="020B0600000101010101" pitchFamily="50" charset="-127"/>
              </a:rPr>
              <a:t>와 함께 대규모의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과 </a:t>
            </a:r>
            <a:r>
              <a:rPr lang="en-US" altLang="ko-KR" sz="3200" dirty="0">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을 한 번 더 진행해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의 성능을 비교함</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직접적인 비교를 위해 </a:t>
            </a:r>
            <a:r>
              <a:rPr lang="en-US" altLang="ko-KR" sz="3200" dirty="0" err="1">
                <a:latin typeface="나눔스퀘어 Bold" panose="020B0600000101010101" pitchFamily="50" charset="-127"/>
                <a:ea typeface="나눔스퀘어 Bold" panose="020B0600000101010101" pitchFamily="50" charset="-127"/>
              </a:rPr>
              <a:t>RoBERTa</a:t>
            </a:r>
            <a:r>
              <a:rPr lang="ko-KR" altLang="en-US" sz="3200" dirty="0">
                <a:latin typeface="나눔스퀘어 Bold" panose="020B0600000101010101" pitchFamily="50" charset="-127"/>
                <a:ea typeface="나눔스퀘어 Bold" panose="020B0600000101010101" pitchFamily="50" charset="-127"/>
              </a:rPr>
              <a:t>와 같은 규모의 </a:t>
            </a:r>
            <a:r>
              <a:rPr lang="en-US" altLang="ko-KR" sz="3200" dirty="0">
                <a:latin typeface="나눔스퀘어 Bold" panose="020B0600000101010101" pitchFamily="50" charset="-127"/>
                <a:ea typeface="나눔스퀘어 Bold" panose="020B0600000101010101" pitchFamily="50" charset="-127"/>
              </a:rPr>
              <a:t>Pre-train </a:t>
            </a:r>
            <a:r>
              <a:rPr lang="ko-KR" altLang="en-US" sz="3200" dirty="0">
                <a:latin typeface="나눔스퀘어 Bold" panose="020B0600000101010101" pitchFamily="50" charset="-127"/>
                <a:ea typeface="나눔스퀘어 Bold" panose="020B0600000101010101" pitchFamily="50" charset="-127"/>
              </a:rPr>
              <a:t>진행</a:t>
            </a:r>
            <a:r>
              <a:rPr lang="en-US" altLang="ko-KR" sz="3200" dirty="0">
                <a:latin typeface="나눔스퀘어 Bold" panose="020B0600000101010101" pitchFamily="50" charset="-127"/>
                <a:ea typeface="나눔스퀘어 Bold" panose="020B0600000101010101" pitchFamily="50" charset="-127"/>
              </a:rPr>
              <a:t>.</a:t>
            </a:r>
          </a:p>
        </p:txBody>
      </p:sp>
      <p:sp>
        <p:nvSpPr>
          <p:cNvPr id="5" name="슬라이드 번호 개체 틀 4">
            <a:extLst>
              <a:ext uri="{FF2B5EF4-FFF2-40B4-BE49-F238E27FC236}">
                <a16:creationId xmlns:a16="http://schemas.microsoft.com/office/drawing/2014/main" id="{20851207-D6ED-21D9-86D3-E421F147B32C}"/>
              </a:ext>
            </a:extLst>
          </p:cNvPr>
          <p:cNvSpPr>
            <a:spLocks noGrp="1"/>
          </p:cNvSpPr>
          <p:nvPr>
            <p:ph type="sldNum" sz="quarter" idx="12"/>
          </p:nvPr>
        </p:nvSpPr>
        <p:spPr/>
        <p:txBody>
          <a:bodyPr/>
          <a:lstStyle/>
          <a:p>
            <a:fld id="{B1393E5F-521B-4CAD-9D3A-AE923D912DCE}" type="slidenum">
              <a:rPr lang="en-US" smtClean="0"/>
              <a:pPr/>
              <a:t>18</a:t>
            </a:fld>
            <a:r>
              <a:rPr lang="en-US"/>
              <a:t> / 40</a:t>
            </a:r>
            <a:endParaRPr lang="en-US" dirty="0"/>
          </a:p>
        </p:txBody>
      </p:sp>
    </p:spTree>
    <p:extLst>
      <p:ext uri="{BB962C8B-B14F-4D97-AF65-F5344CB8AC3E}">
        <p14:creationId xmlns:p14="http://schemas.microsoft.com/office/powerpoint/2010/main" val="68292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D240-F65E-673F-5727-97E97FE6BAD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F7059035-7C1F-2DC9-06F3-77FCC404F55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27549EF-5435-07CC-7A66-B4BBDE2F024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7817BCC-A0E4-5823-A0E5-56334D20A580}"/>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91F1E66-2A8A-43AD-3727-FAA78C85E6D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7AB05D88-47E4-2BC6-CF5C-749F12B49CD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Experimental</a:t>
            </a:r>
            <a:r>
              <a:rPr lang="ko-KR" altLang="en-US" sz="3600" dirty="0">
                <a:solidFill>
                  <a:srgbClr val="3B7DDD"/>
                </a:solidFill>
                <a:latin typeface="나눔스퀘어 Bold" panose="020B0600000101010101" pitchFamily="50" charset="-127"/>
                <a:ea typeface="나눔스퀘어 Bold" panose="020B0600000101010101" pitchFamily="50" charset="-127"/>
              </a:rPr>
              <a:t> </a:t>
            </a:r>
            <a:r>
              <a:rPr lang="en-US" altLang="ko-KR" sz="3600" dirty="0">
                <a:solidFill>
                  <a:srgbClr val="3B7DDD"/>
                </a:solidFill>
                <a:latin typeface="나눔스퀘어 Bold" panose="020B0600000101010101" pitchFamily="50" charset="-127"/>
                <a:ea typeface="나눔스퀘어 Bold" panose="020B0600000101010101" pitchFamily="50" charset="-127"/>
              </a:rPr>
              <a:t>Setup</a:t>
            </a:r>
          </a:p>
        </p:txBody>
      </p:sp>
      <p:sp>
        <p:nvSpPr>
          <p:cNvPr id="4" name="TextBox 3">
            <a:extLst>
              <a:ext uri="{FF2B5EF4-FFF2-40B4-BE49-F238E27FC236}">
                <a16:creationId xmlns:a16="http://schemas.microsoft.com/office/drawing/2014/main" id="{AF9D56CC-50A1-9D91-DCAC-98E6B3F04960}"/>
              </a:ext>
            </a:extLst>
          </p:cNvPr>
          <p:cNvSpPr txBox="1"/>
          <p:nvPr/>
        </p:nvSpPr>
        <p:spPr>
          <a:xfrm>
            <a:off x="582766" y="3390900"/>
            <a:ext cx="16569670" cy="612475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Use BART Large Model (Almost Same with BERT Large)</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Tokenizer : BPE from GPT2 </a:t>
            </a:r>
            <a:r>
              <a:rPr lang="en-US" altLang="ko-KR" sz="2800" dirty="0">
                <a:latin typeface="나눔스퀘어 Bold" panose="020B0600000101010101" pitchFamily="50" charset="-127"/>
                <a:ea typeface="나눔스퀘어 Bold" panose="020B0600000101010101" pitchFamily="50" charset="-127"/>
              </a:rPr>
              <a:t>-&gt; Vocab size : 50257</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Batch size 8000, 500000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mask 30% of tokens </a:t>
            </a:r>
            <a:r>
              <a:rPr lang="en-US" altLang="ko-KR" sz="2800" dirty="0">
                <a:latin typeface="나눔스퀘어 Bold" panose="020B0600000101010101" pitchFamily="50" charset="-127"/>
                <a:ea typeface="나눔스퀘어 Bold" panose="020B0600000101010101" pitchFamily="50" charset="-127"/>
              </a:rPr>
              <a:t>in each document, and </a:t>
            </a:r>
            <a:r>
              <a:rPr lang="en-US" altLang="ko-KR" sz="2800" dirty="0">
                <a:solidFill>
                  <a:srgbClr val="3B7DDD"/>
                </a:solidFill>
                <a:latin typeface="나눔스퀘어 Bold" panose="020B0600000101010101" pitchFamily="50" charset="-127"/>
                <a:ea typeface="나눔스퀘어 Bold" panose="020B0600000101010101" pitchFamily="50" charset="-127"/>
              </a:rPr>
              <a:t>permute all sentences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disabled dropout for the final 10% of training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Training data from </a:t>
            </a:r>
            <a:r>
              <a:rPr lang="en-US" altLang="ko-KR" sz="2800" dirty="0" err="1">
                <a:solidFill>
                  <a:srgbClr val="3B7DDD"/>
                </a:solidFill>
                <a:latin typeface="나눔스퀘어 Bold" panose="020B0600000101010101" pitchFamily="50" charset="-127"/>
                <a:ea typeface="나눔스퀘어 Bold" panose="020B0600000101010101" pitchFamily="50" charset="-127"/>
              </a:rPr>
              <a:t>RoBERTa</a:t>
            </a:r>
            <a:r>
              <a:rPr lang="en-US" altLang="ko-KR" sz="2800" dirty="0">
                <a:solidFill>
                  <a:srgbClr val="3B7DDD"/>
                </a:solidFill>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(BOOKCORPUS, CC-NEWS, OPENWEBTEXT, STORIES) = 160GB </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D56E0E82-514D-2D30-2094-E85D5349616D}"/>
              </a:ext>
            </a:extLst>
          </p:cNvPr>
          <p:cNvSpPr>
            <a:spLocks noGrp="1"/>
          </p:cNvSpPr>
          <p:nvPr>
            <p:ph type="sldNum" sz="quarter" idx="12"/>
          </p:nvPr>
        </p:nvSpPr>
        <p:spPr/>
        <p:txBody>
          <a:bodyPr/>
          <a:lstStyle/>
          <a:p>
            <a:fld id="{B1393E5F-521B-4CAD-9D3A-AE923D912DCE}" type="slidenum">
              <a:rPr lang="en-US" smtClean="0"/>
              <a:pPr/>
              <a:t>19</a:t>
            </a:fld>
            <a:r>
              <a:rPr lang="en-US"/>
              <a:t> / 40</a:t>
            </a:r>
            <a:endParaRPr lang="en-US" dirty="0"/>
          </a:p>
        </p:txBody>
      </p:sp>
    </p:spTree>
    <p:extLst>
      <p:ext uri="{BB962C8B-B14F-4D97-AF65-F5344CB8AC3E}">
        <p14:creationId xmlns:p14="http://schemas.microsoft.com/office/powerpoint/2010/main" val="2771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1748848" y="1339004"/>
            <a:ext cx="6351298" cy="1107996"/>
          </a:xfrm>
          <a:prstGeom prst="rect">
            <a:avLst/>
          </a:prstGeom>
          <a:noFill/>
        </p:spPr>
        <p:txBody>
          <a:bodyPr wrap="square" rtlCol="0" anchor="ctr">
            <a:spAutoFit/>
          </a:bodyPr>
          <a:lstStyle/>
          <a:p>
            <a:r>
              <a:rPr lang="en-US" sz="6600" b="1" dirty="0">
                <a:solidFill>
                  <a:srgbClr val="0F569B"/>
                </a:solidFill>
                <a:latin typeface="나눔스퀘어 Light" panose="020B0600000101010101" pitchFamily="50" charset="-127"/>
                <a:ea typeface="나눔스퀘어 Light" panose="020B0600000101010101" pitchFamily="50" charset="-127"/>
                <a:cs typeface="NanumSquare Light" pitchFamily="34" charset="0"/>
              </a:rPr>
              <a:t>CONTENTS</a:t>
            </a:r>
            <a:endParaRPr lang="en-US" dirty="0">
              <a:latin typeface="나눔스퀘어 Light" panose="020B0600000101010101" pitchFamily="50" charset="-127"/>
              <a:ea typeface="나눔스퀘어 Light" panose="020B0600000101010101" pitchFamily="50" charset="-127"/>
            </a:endParaRPr>
          </a:p>
        </p:txBody>
      </p:sp>
      <p:sp>
        <p:nvSpPr>
          <p:cNvPr id="3" name="Object 3"/>
          <p:cNvSpPr txBox="1"/>
          <p:nvPr/>
        </p:nvSpPr>
        <p:spPr>
          <a:xfrm>
            <a:off x="1833133" y="3149238"/>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01. Introduction</a:t>
            </a:r>
            <a:endParaRPr lang="en-US" dirty="0"/>
          </a:p>
        </p:txBody>
      </p:sp>
      <p:sp>
        <p:nvSpPr>
          <p:cNvPr id="7" name="Rectangle 1">
            <a:extLst>
              <a:ext uri="{FF2B5EF4-FFF2-40B4-BE49-F238E27FC236}">
                <a16:creationId xmlns:a16="http://schemas.microsoft.com/office/drawing/2014/main" id="{1FA64033-1304-F8DF-9BFD-8AA9558DCB5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스레드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99D2A52-8401-9B88-713F-B2269465A16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나중에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159291-2840-CD65-B598-613732D93C2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다이렉트 메시지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ACFE99A5-750A-7381-B778-8DE873B0611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멘션 및 반응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53C4F86E-DFED-2EA6-4057-9810D103D9C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초안 및 전송됨</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48423AA9-14D3-BB9B-7833-121FC59ECE1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캔버스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2" name="Rectangle 7">
            <a:extLst>
              <a:ext uri="{FF2B5EF4-FFF2-40B4-BE49-F238E27FC236}">
                <a16:creationId xmlns:a16="http://schemas.microsoft.com/office/drawing/2014/main" id="{9F859D1A-5C80-9692-9958-4CD7BF78977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Slack Connect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4" name="Rectangle 8">
            <a:extLst>
              <a:ext uri="{FF2B5EF4-FFF2-40B4-BE49-F238E27FC236}">
                <a16:creationId xmlns:a16="http://schemas.microsoft.com/office/drawing/2014/main" id="{36FF964A-9C1E-F4F7-7F2B-1B4B1E6CD63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파일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3313F207-91CE-9295-C885-81311A6E05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권예담나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7BFBBD09-8E6B-353D-9CFA-5A44F78B09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4</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 박소연, 이범석, 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4D8A9316-1257-0BC5-9021-65A5E23F7C7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2</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A264612-4CDB-168E-90C1-4C23FCDCE6A0}"/>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30" name="Rectangle 20">
            <a:extLst>
              <a:ext uri="{FF2B5EF4-FFF2-40B4-BE49-F238E27FC236}">
                <a16:creationId xmlns:a16="http://schemas.microsoft.com/office/drawing/2014/main" id="{E939308C-2479-BFDB-F9B1-795B96E47C7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2023-1학기-딥러닝기초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1" name="Rectangle 21">
            <a:extLst>
              <a:ext uri="{FF2B5EF4-FFF2-40B4-BE49-F238E27FC236}">
                <a16:creationId xmlns:a16="http://schemas.microsoft.com/office/drawing/2014/main" id="{D6C55AB0-A738-19AC-46CC-5D69CEAF5AE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2023-1학기-수강쟁탈전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7E5973EF-C24E-C187-926A-2B055461FF4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DDF672E6-973A-4C93-CC86-63C1A5AE76D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2023-1학기-cse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35D613CF-5F94-1B5E-0779-1609365D22B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2023-2학기-자연어세미나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DBDDBA5F-482F-B72E-E265-9F856CBC802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2023-세미나-인공지능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7B53AA02-C480-1202-8D7D-F4FE34F6124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2023-여름-선대세미나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E298C05A-5C2E-8485-4E8C-9F656A06A9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거지방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295A0EA-487A-223C-5A06-6D538A14A70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세미나-chatgpt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505D833E-D97E-81BD-9E49-17A21878B20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아싸방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BFAAE367-4AB0-9890-B29A-790CD4D633E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연구실-공지방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2" name="Rectangle 31">
            <a:extLst>
              <a:ext uri="{FF2B5EF4-FFF2-40B4-BE49-F238E27FC236}">
                <a16:creationId xmlns:a16="http://schemas.microsoft.com/office/drawing/2014/main" id="{FDBA0A37-8D86-D336-A151-7D1F4420AB3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연구실-물품구입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3" name="Rectangle 32">
            <a:extLst>
              <a:ext uri="{FF2B5EF4-FFF2-40B4-BE49-F238E27FC236}">
                <a16:creationId xmlns:a16="http://schemas.microsoft.com/office/drawing/2014/main" id="{B06683B5-4607-5680-BCCB-F4FB1A7C3E4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연구실-신입생-2023-1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4" name="Rectangle 33">
            <a:extLst>
              <a:ext uri="{FF2B5EF4-FFF2-40B4-BE49-F238E27FC236}">
                <a16:creationId xmlns:a16="http://schemas.microsoft.com/office/drawing/2014/main" id="{B96A12FD-3178-7AD4-84E4-F90131E99C6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연구실-일상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5" name="Rectangle 34">
            <a:extLst>
              <a:ext uri="{FF2B5EF4-FFF2-40B4-BE49-F238E27FC236}">
                <a16:creationId xmlns:a16="http://schemas.microsoft.com/office/drawing/2014/main" id="{A6B9C65E-BB9E-B296-1F81-386A49B5EEB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코테-스터디</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6" name="Rectangle 35">
            <a:extLst>
              <a:ext uri="{FF2B5EF4-FFF2-40B4-BE49-F238E27FC236}">
                <a16:creationId xmlns:a16="http://schemas.microsoft.com/office/drawing/2014/main" id="{4D14AA1A-6FB2-D009-1973-87A307548E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프로젝트-crc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7" name="Rectangle 36">
            <a:extLst>
              <a:ext uri="{FF2B5EF4-FFF2-40B4-BE49-F238E27FC236}">
                <a16:creationId xmlns:a16="http://schemas.microsoft.com/office/drawing/2014/main" id="{10A71CC2-7BDF-E5BB-13E7-0EC5116A1B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세미나-자연어논문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8" name="Rectangle 37">
            <a:extLst>
              <a:ext uri="{FF2B5EF4-FFF2-40B4-BE49-F238E27FC236}">
                <a16:creationId xmlns:a16="http://schemas.microsoft.com/office/drawing/2014/main" id="{EAF4FDB2-E0F3-B05C-5B39-29AD04F34B0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세미나-generation-논문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9" name="Rectangle 38">
            <a:extLst>
              <a:ext uri="{FF2B5EF4-FFF2-40B4-BE49-F238E27FC236}">
                <a16:creationId xmlns:a16="http://schemas.microsoft.com/office/drawing/2014/main" id="{97BFEBD2-43CA-1D90-1375-843ECBFF0321}"/>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연구실-물품관리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0" name="Rectangle 39">
            <a:extLst>
              <a:ext uri="{FF2B5EF4-FFF2-40B4-BE49-F238E27FC236}">
                <a16:creationId xmlns:a16="http://schemas.microsoft.com/office/drawing/2014/main" id="{265EDE0F-2C4D-C754-2606-7DF8B00BE58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연구실-출결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1" name="Rectangle 40">
            <a:extLst>
              <a:ext uri="{FF2B5EF4-FFF2-40B4-BE49-F238E27FC236}">
                <a16:creationId xmlns:a16="http://schemas.microsoft.com/office/drawing/2014/main" id="{AE2D1746-40FD-D75D-D2ED-EE2C05F3CDC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연구실-행정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2" name="Rectangle 41">
            <a:extLst>
              <a:ext uri="{FF2B5EF4-FFF2-40B4-BE49-F238E27FC236}">
                <a16:creationId xmlns:a16="http://schemas.microsoft.com/office/drawing/2014/main" id="{555C15BA-37E8-B4AB-0B5D-E2CAEFB219B5}"/>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53" name="Rectangle 42">
            <a:extLst>
              <a:ext uri="{FF2B5EF4-FFF2-40B4-BE49-F238E27FC236}">
                <a16:creationId xmlns:a16="http://schemas.microsoft.com/office/drawing/2014/main" id="{6466F3D2-C771-90CA-ECD0-1AA7F3017063}"/>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권기승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047B4A32-29AC-3AC0-9776-A39A0541EEF7}"/>
              </a:ext>
            </a:extLst>
          </p:cNvPr>
          <p:cNvSpPr>
            <a:spLocks noChangeArrowheads="1"/>
          </p:cNvSpPr>
          <p:nvPr/>
        </p:nvSpPr>
        <p:spPr bwMode="auto">
          <a:xfrm>
            <a:off x="0" y="0"/>
            <a:ext cx="0" cy="0"/>
          </a:xfrm>
          <a:prstGeom prst="rect">
            <a:avLst/>
          </a:prstGeom>
          <a:solidFill>
            <a:srgbClr val="116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  </a:t>
            </a:r>
            <a:r>
              <a:rPr kumimoji="0" lang="ko-KR" altLang="ko-KR" sz="1400" b="0" i="0" u="none" strike="noStrike" cap="none" normalizeH="0" baseline="0">
                <a:ln>
                  <a:noFill/>
                </a:ln>
                <a:solidFill>
                  <a:srgbClr val="FFFFFF"/>
                </a:solidFill>
                <a:effectLst/>
                <a:latin typeface="Arial" panose="020B0604020202020204" pitchFamily="34" charset="0"/>
              </a:rPr>
              <a:t>     </a:t>
            </a:r>
            <a:endParaRPr kumimoji="0" lang="ko-KR" altLang="ko-KR" sz="1100" b="0" i="0" u="none" strike="noStrike" cap="none" normalizeH="0" baseline="0">
              <a:ln>
                <a:noFill/>
              </a:ln>
              <a:solidFill>
                <a:srgbClr val="FFFFF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김건</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5" name="Rectangle 47">
            <a:extLst>
              <a:ext uri="{FF2B5EF4-FFF2-40B4-BE49-F238E27FC236}">
                <a16:creationId xmlns:a16="http://schemas.microsoft.com/office/drawing/2014/main" id="{63AD6B3B-8E01-A4A7-AC56-FE0460E03AB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김민지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2138EE45-8E81-AD49-A5D0-A43D98B82F8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7" name="Rectangle 52">
            <a:extLst>
              <a:ext uri="{FF2B5EF4-FFF2-40B4-BE49-F238E27FC236}">
                <a16:creationId xmlns:a16="http://schemas.microsoft.com/office/drawing/2014/main" id="{0FCD8774-0C95-DC61-BA96-8DB7D125828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7AA449F5-CCC1-4FB1-2862-6BBC09FD910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박수빈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A114231C-FF04-14C8-4225-434346EC4B3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박해성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98F4E948-439E-0332-7C2E-CD3425685F1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24D55E15-F78C-E258-E95F-A6A1528BAF8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이상준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2" name="Rectangle 64">
            <a:extLst>
              <a:ext uri="{FF2B5EF4-FFF2-40B4-BE49-F238E27FC236}">
                <a16:creationId xmlns:a16="http://schemas.microsoft.com/office/drawing/2014/main" id="{5899C902-B6CD-0389-3F3D-94D5CF6A031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94D070A-6F7E-5D56-4CEF-4EB75E3C1AF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조건희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0" name="Rectangle 68">
            <a:extLst>
              <a:ext uri="{FF2B5EF4-FFF2-40B4-BE49-F238E27FC236}">
                <a16:creationId xmlns:a16="http://schemas.microsoft.com/office/drawing/2014/main" id="{64C2126D-C5CA-9E49-78F5-40E2D9717A66}"/>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961" name="Rectangle 69">
            <a:extLst>
              <a:ext uri="{FF2B5EF4-FFF2-40B4-BE49-F238E27FC236}">
                <a16:creationId xmlns:a16="http://schemas.microsoft.com/office/drawing/2014/main" id="{3DFE9411-D2F9-C11B-01C6-069E0E9CD22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Polly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2" name="Rectangle 71">
            <a:extLst>
              <a:ext uri="{FF2B5EF4-FFF2-40B4-BE49-F238E27FC236}">
                <a16:creationId xmlns:a16="http://schemas.microsoft.com/office/drawing/2014/main" id="{1BB80DD8-BA04-15DD-644C-029B4C480D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앱 추가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5" name="Rectangle 74">
            <a:extLst>
              <a:ext uri="{FF2B5EF4-FFF2-40B4-BE49-F238E27FC236}">
                <a16:creationId xmlns:a16="http://schemas.microsoft.com/office/drawing/2014/main" id="{71B00535-16F4-9242-2B5F-6B92BDE087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Object 5">
            <a:extLst>
              <a:ext uri="{FF2B5EF4-FFF2-40B4-BE49-F238E27FC236}">
                <a16:creationId xmlns:a16="http://schemas.microsoft.com/office/drawing/2014/main" id="{D7ECACAA-2AA9-E668-432F-0A2EAE4C205E}"/>
              </a:ext>
            </a:extLst>
          </p:cNvPr>
          <p:cNvSpPr txBox="1"/>
          <p:nvPr/>
        </p:nvSpPr>
        <p:spPr>
          <a:xfrm>
            <a:off x="1833133" y="3960409"/>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02. </a:t>
            </a:r>
            <a:r>
              <a:rPr lang="en-US" altLang="ko-KR" sz="2500" dirty="0">
                <a:solidFill>
                  <a:srgbClr val="3B7DDD"/>
                </a:solidFill>
                <a:latin typeface="나눔스퀘어 ExtraBold" panose="020B0600000101010101" pitchFamily="50" charset="-127"/>
                <a:cs typeface="NanumSquare ExtraBold" pitchFamily="34" charset="0"/>
              </a:rPr>
              <a:t>Model + Pre-training</a:t>
            </a:r>
            <a:endParaRPr lang="en-US" dirty="0"/>
          </a:p>
        </p:txBody>
      </p:sp>
      <p:sp>
        <p:nvSpPr>
          <p:cNvPr id="13" name="Object 5">
            <a:extLst>
              <a:ext uri="{FF2B5EF4-FFF2-40B4-BE49-F238E27FC236}">
                <a16:creationId xmlns:a16="http://schemas.microsoft.com/office/drawing/2014/main" id="{FC31273B-70E8-48DD-0DBB-9DC0A73F5DB4}"/>
              </a:ext>
            </a:extLst>
          </p:cNvPr>
          <p:cNvSpPr txBox="1"/>
          <p:nvPr/>
        </p:nvSpPr>
        <p:spPr>
          <a:xfrm>
            <a:off x="1833133" y="5582751"/>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04. Comparing Pre-training Objectives</a:t>
            </a:r>
            <a:endParaRPr lang="en-US" dirty="0"/>
          </a:p>
        </p:txBody>
      </p:sp>
      <p:sp>
        <p:nvSpPr>
          <p:cNvPr id="6" name="Object 5">
            <a:extLst>
              <a:ext uri="{FF2B5EF4-FFF2-40B4-BE49-F238E27FC236}">
                <a16:creationId xmlns:a16="http://schemas.microsoft.com/office/drawing/2014/main" id="{A0D0A0F9-348E-03E3-830B-F1C48197AEFF}"/>
              </a:ext>
            </a:extLst>
          </p:cNvPr>
          <p:cNvSpPr txBox="1"/>
          <p:nvPr/>
        </p:nvSpPr>
        <p:spPr>
          <a:xfrm>
            <a:off x="1833133" y="4771580"/>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03. Fine-tuning</a:t>
            </a:r>
            <a:endParaRPr lang="en-US" dirty="0"/>
          </a:p>
        </p:txBody>
      </p:sp>
      <p:sp>
        <p:nvSpPr>
          <p:cNvPr id="9" name="Object 5">
            <a:extLst>
              <a:ext uri="{FF2B5EF4-FFF2-40B4-BE49-F238E27FC236}">
                <a16:creationId xmlns:a16="http://schemas.microsoft.com/office/drawing/2014/main" id="{2936A4DD-6E2C-61F3-7B26-2DDB2B97CD10}"/>
              </a:ext>
            </a:extLst>
          </p:cNvPr>
          <p:cNvSpPr txBox="1"/>
          <p:nvPr/>
        </p:nvSpPr>
        <p:spPr>
          <a:xfrm>
            <a:off x="1833133" y="801626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07. Conclusions</a:t>
            </a:r>
            <a:endParaRPr lang="en-US" dirty="0"/>
          </a:p>
        </p:txBody>
      </p:sp>
      <p:sp>
        <p:nvSpPr>
          <p:cNvPr id="16" name="Object 5">
            <a:extLst>
              <a:ext uri="{FF2B5EF4-FFF2-40B4-BE49-F238E27FC236}">
                <a16:creationId xmlns:a16="http://schemas.microsoft.com/office/drawing/2014/main" id="{5DB38277-775A-9F82-887E-0FF8AD2BB150}"/>
              </a:ext>
            </a:extLst>
          </p:cNvPr>
          <p:cNvSpPr txBox="1"/>
          <p:nvPr/>
        </p:nvSpPr>
        <p:spPr>
          <a:xfrm>
            <a:off x="1833133" y="720509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06. Related Work</a:t>
            </a:r>
            <a:endParaRPr lang="en-US" dirty="0"/>
          </a:p>
        </p:txBody>
      </p:sp>
      <p:sp>
        <p:nvSpPr>
          <p:cNvPr id="17" name="Object 5">
            <a:extLst>
              <a:ext uri="{FF2B5EF4-FFF2-40B4-BE49-F238E27FC236}">
                <a16:creationId xmlns:a16="http://schemas.microsoft.com/office/drawing/2014/main" id="{15C11E6C-9986-88C7-61FF-EAEE2668D242}"/>
              </a:ext>
            </a:extLst>
          </p:cNvPr>
          <p:cNvSpPr txBox="1"/>
          <p:nvPr/>
        </p:nvSpPr>
        <p:spPr>
          <a:xfrm>
            <a:off x="1833133" y="6393922"/>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05. Large-scale Pre-training Experiments</a:t>
            </a:r>
            <a:endParaRPr lang="en-US" dirty="0"/>
          </a:p>
        </p:txBody>
      </p:sp>
      <p:sp>
        <p:nvSpPr>
          <p:cNvPr id="19" name="슬라이드 번호 개체 틀 18">
            <a:extLst>
              <a:ext uri="{FF2B5EF4-FFF2-40B4-BE49-F238E27FC236}">
                <a16:creationId xmlns:a16="http://schemas.microsoft.com/office/drawing/2014/main" id="{3B1514DE-F930-FF6C-6901-CFDDA6F61C68}"/>
              </a:ext>
            </a:extLst>
          </p:cNvPr>
          <p:cNvSpPr>
            <a:spLocks noGrp="1"/>
          </p:cNvSpPr>
          <p:nvPr>
            <p:ph type="sldNum" sz="quarter" idx="12"/>
          </p:nvPr>
        </p:nvSpPr>
        <p:spPr/>
        <p:txBody>
          <a:bodyPr/>
          <a:lstStyle/>
          <a:p>
            <a:fld id="{B1393E5F-521B-4CAD-9D3A-AE923D912DCE}" type="slidenum">
              <a:rPr lang="en-US" smtClean="0"/>
              <a:pPr/>
              <a:t>2</a:t>
            </a:fld>
            <a:r>
              <a:rPr lang="en-US"/>
              <a:t> / 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C14B-CC1A-BA5F-1880-54221B4BD88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C5F5F90-CA34-49C9-6A7E-F4577B7C828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1F351CC-F51C-D48A-1F57-49185ED9497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BEC981D-CCD8-DB99-3E12-CCE171BD2E9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42BDE83-7B95-9FA6-580E-AB103440D00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FEE67D3C-CEB4-2A2A-E134-605FB95AC378}"/>
              </a:ext>
            </a:extLst>
          </p:cNvPr>
          <p:cNvPicPr>
            <a:picLocks noChangeAspect="1"/>
          </p:cNvPicPr>
          <p:nvPr/>
        </p:nvPicPr>
        <p:blipFill>
          <a:blip r:embed="rId4"/>
          <a:stretch>
            <a:fillRect/>
          </a:stretch>
        </p:blipFill>
        <p:spPr>
          <a:xfrm>
            <a:off x="3485360" y="2734370"/>
            <a:ext cx="11317279" cy="3258005"/>
          </a:xfrm>
          <a:prstGeom prst="rect">
            <a:avLst/>
          </a:prstGeom>
        </p:spPr>
      </p:pic>
      <p:sp>
        <p:nvSpPr>
          <p:cNvPr id="5" name="TextBox 4">
            <a:extLst>
              <a:ext uri="{FF2B5EF4-FFF2-40B4-BE49-F238E27FC236}">
                <a16:creationId xmlns:a16="http://schemas.microsoft.com/office/drawing/2014/main" id="{F53F5956-F7F9-454D-4FAA-2145BFC32F8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Discriminative Task</a:t>
            </a:r>
          </a:p>
        </p:txBody>
      </p:sp>
      <p:sp>
        <p:nvSpPr>
          <p:cNvPr id="6" name="TextBox 5">
            <a:extLst>
              <a:ext uri="{FF2B5EF4-FFF2-40B4-BE49-F238E27FC236}">
                <a16:creationId xmlns:a16="http://schemas.microsoft.com/office/drawing/2014/main" id="{06FB0596-4805-BD65-AF4E-9F02E0B51395}"/>
              </a:ext>
            </a:extLst>
          </p:cNvPr>
          <p:cNvSpPr txBox="1"/>
          <p:nvPr/>
        </p:nvSpPr>
        <p:spPr>
          <a:xfrm>
            <a:off x="859165" y="655247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2400" dirty="0">
                <a:latin typeface="나눔스퀘어 Bold" panose="020B0600000101010101" pitchFamily="50" charset="-127"/>
                <a:ea typeface="나눔스퀘어 Bold" panose="020B0600000101010101" pitchFamily="50" charset="-127"/>
              </a:rPr>
              <a:t>동일 데이터로 학습한 </a:t>
            </a: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와 거의 비슷한 성능 유지</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디코더까지</a:t>
            </a:r>
            <a:r>
              <a:rPr lang="ko-KR" altLang="en-US" sz="2400" dirty="0">
                <a:latin typeface="나눔스퀘어 Bold" panose="020B0600000101010101" pitchFamily="50" charset="-127"/>
                <a:ea typeface="나눔스퀘어 Bold" panose="020B0600000101010101" pitchFamily="50" charset="-127"/>
              </a:rPr>
              <a:t> </a:t>
            </a:r>
            <a:r>
              <a:rPr lang="ko-KR" altLang="en-US" sz="2400" dirty="0" err="1">
                <a:latin typeface="나눔스퀘어 Bold" panose="020B0600000101010101" pitchFamily="50" charset="-127"/>
                <a:ea typeface="나눔스퀘어 Bold" panose="020B0600000101010101" pitchFamily="50" charset="-127"/>
              </a:rPr>
              <a:t>결합됐음에도</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Discriminative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도 잘 수행하는 것을 확인</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Pre-train Objective</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MLM, BART</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Text Infilling + Sentence Permutation</a:t>
            </a:r>
            <a:r>
              <a:rPr lang="ko-KR" altLang="en-US" sz="2400" dirty="0">
                <a:latin typeface="나눔스퀘어 Bold" panose="020B0600000101010101" pitchFamily="50" charset="-127"/>
                <a:ea typeface="나눔스퀘어 Bold" panose="020B0600000101010101" pitchFamily="50" charset="-127"/>
              </a:rPr>
              <a:t>이어서 직접 비교 가능</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8CB18651-EAF6-9E39-803F-9A8E9EE24346}"/>
              </a:ext>
            </a:extLst>
          </p:cNvPr>
          <p:cNvSpPr>
            <a:spLocks noGrp="1"/>
          </p:cNvSpPr>
          <p:nvPr>
            <p:ph type="sldNum" sz="quarter" idx="12"/>
          </p:nvPr>
        </p:nvSpPr>
        <p:spPr/>
        <p:txBody>
          <a:bodyPr/>
          <a:lstStyle/>
          <a:p>
            <a:fld id="{B1393E5F-521B-4CAD-9D3A-AE923D912DCE}" type="slidenum">
              <a:rPr lang="en-US" smtClean="0"/>
              <a:pPr/>
              <a:t>20</a:t>
            </a:fld>
            <a:r>
              <a:rPr lang="en-US"/>
              <a:t> / 40</a:t>
            </a:r>
            <a:endParaRPr lang="en-US" dirty="0"/>
          </a:p>
        </p:txBody>
      </p:sp>
    </p:spTree>
    <p:extLst>
      <p:ext uri="{BB962C8B-B14F-4D97-AF65-F5344CB8AC3E}">
        <p14:creationId xmlns:p14="http://schemas.microsoft.com/office/powerpoint/2010/main" val="7927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6FDD-24A2-DE09-41D7-6B41470090D6}"/>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E95DAA1-3303-27B9-822A-3EDD1F9F9C2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7CC05F3-C388-9EC2-A68D-E6656B511A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C9AE3-C490-0B4A-0399-667AB8C6220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3A2577D-B92F-F065-0E6C-A7847EAB374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4" name="TextBox 3">
            <a:extLst>
              <a:ext uri="{FF2B5EF4-FFF2-40B4-BE49-F238E27FC236}">
                <a16:creationId xmlns:a16="http://schemas.microsoft.com/office/drawing/2014/main" id="{B65134AD-F742-9144-2635-7C07F0E5A89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Summarization</a:t>
            </a:r>
          </a:p>
        </p:txBody>
      </p:sp>
      <p:pic>
        <p:nvPicPr>
          <p:cNvPr id="6" name="그림 5">
            <a:extLst>
              <a:ext uri="{FF2B5EF4-FFF2-40B4-BE49-F238E27FC236}">
                <a16:creationId xmlns:a16="http://schemas.microsoft.com/office/drawing/2014/main" id="{0ECA9A7A-F814-65F7-606D-5C254AA66F95}"/>
              </a:ext>
            </a:extLst>
          </p:cNvPr>
          <p:cNvPicPr>
            <a:picLocks noChangeAspect="1"/>
          </p:cNvPicPr>
          <p:nvPr/>
        </p:nvPicPr>
        <p:blipFill>
          <a:blip r:embed="rId4"/>
          <a:stretch>
            <a:fillRect/>
          </a:stretch>
        </p:blipFill>
        <p:spPr>
          <a:xfrm>
            <a:off x="3253189" y="2570381"/>
            <a:ext cx="11049000" cy="3758010"/>
          </a:xfrm>
          <a:prstGeom prst="rect">
            <a:avLst/>
          </a:prstGeom>
        </p:spPr>
      </p:pic>
      <p:sp>
        <p:nvSpPr>
          <p:cNvPr id="7" name="TextBox 6">
            <a:extLst>
              <a:ext uri="{FF2B5EF4-FFF2-40B4-BE49-F238E27FC236}">
                <a16:creationId xmlns:a16="http://schemas.microsoft.com/office/drawing/2014/main" id="{F726E85C-BDDB-4FCD-C030-324DD67F4D57}"/>
              </a:ext>
            </a:extLst>
          </p:cNvPr>
          <p:cNvSpPr txBox="1"/>
          <p:nvPr/>
        </p:nvSpPr>
        <p:spPr>
          <a:xfrm>
            <a:off x="859165" y="6552471"/>
            <a:ext cx="16569670" cy="1200329"/>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CNN/DM : Extractive, </a:t>
            </a:r>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 Abstractive</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요약에서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특히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에서 훨씬 우월한 성능을 보임</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6070992C-EE47-9F63-7533-E22F04B138EA}"/>
              </a:ext>
            </a:extLst>
          </p:cNvPr>
          <p:cNvSpPr>
            <a:spLocks noGrp="1"/>
          </p:cNvSpPr>
          <p:nvPr>
            <p:ph type="sldNum" sz="quarter" idx="12"/>
          </p:nvPr>
        </p:nvSpPr>
        <p:spPr/>
        <p:txBody>
          <a:bodyPr/>
          <a:lstStyle/>
          <a:p>
            <a:fld id="{B1393E5F-521B-4CAD-9D3A-AE923D912DCE}" type="slidenum">
              <a:rPr lang="en-US" smtClean="0"/>
              <a:pPr/>
              <a:t>21</a:t>
            </a:fld>
            <a:r>
              <a:rPr lang="en-US"/>
              <a:t> / 40</a:t>
            </a:r>
            <a:endParaRPr lang="en-US" dirty="0"/>
          </a:p>
        </p:txBody>
      </p:sp>
    </p:spTree>
    <p:extLst>
      <p:ext uri="{BB962C8B-B14F-4D97-AF65-F5344CB8AC3E}">
        <p14:creationId xmlns:p14="http://schemas.microsoft.com/office/powerpoint/2010/main" val="410788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3E08-993A-028B-1ACC-664C3FCB0AA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C4D1C0F-C03F-22F5-D1CE-CB5B5EBA70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06D048C-177F-339E-4968-843B413BA6A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BA6C16F2-D0D8-E0D1-7118-EC0A70B598D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7FA8F7A-39F0-57DE-E5AF-26CCF723899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58704799-4468-A941-C6A5-456646A6B67D}"/>
              </a:ext>
            </a:extLst>
          </p:cNvPr>
          <p:cNvPicPr>
            <a:picLocks noChangeAspect="1"/>
          </p:cNvPicPr>
          <p:nvPr/>
        </p:nvPicPr>
        <p:blipFill>
          <a:blip r:embed="rId4"/>
          <a:stretch>
            <a:fillRect/>
          </a:stretch>
        </p:blipFill>
        <p:spPr>
          <a:xfrm>
            <a:off x="1752600" y="3243372"/>
            <a:ext cx="6881347" cy="2465712"/>
          </a:xfrm>
          <a:prstGeom prst="rect">
            <a:avLst/>
          </a:prstGeom>
        </p:spPr>
      </p:pic>
      <p:pic>
        <p:nvPicPr>
          <p:cNvPr id="6" name="그림 5">
            <a:extLst>
              <a:ext uri="{FF2B5EF4-FFF2-40B4-BE49-F238E27FC236}">
                <a16:creationId xmlns:a16="http://schemas.microsoft.com/office/drawing/2014/main" id="{B893D992-C8BA-4D83-767D-E68E4D41F85F}"/>
              </a:ext>
            </a:extLst>
          </p:cNvPr>
          <p:cNvPicPr>
            <a:picLocks noChangeAspect="1"/>
          </p:cNvPicPr>
          <p:nvPr/>
        </p:nvPicPr>
        <p:blipFill>
          <a:blip r:embed="rId5"/>
          <a:stretch>
            <a:fillRect/>
          </a:stretch>
        </p:blipFill>
        <p:spPr>
          <a:xfrm>
            <a:off x="10515600" y="3004005"/>
            <a:ext cx="5029200" cy="2944446"/>
          </a:xfrm>
          <a:prstGeom prst="rect">
            <a:avLst/>
          </a:prstGeom>
        </p:spPr>
      </p:pic>
      <p:sp>
        <p:nvSpPr>
          <p:cNvPr id="7" name="TextBox 6">
            <a:extLst>
              <a:ext uri="{FF2B5EF4-FFF2-40B4-BE49-F238E27FC236}">
                <a16:creationId xmlns:a16="http://schemas.microsoft.com/office/drawing/2014/main" id="{8EF05DBB-0914-6C85-F804-E7BF7B3A5B4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Dialogue &amp; QA</a:t>
            </a:r>
          </a:p>
        </p:txBody>
      </p:sp>
      <p:sp>
        <p:nvSpPr>
          <p:cNvPr id="8" name="TextBox 7">
            <a:extLst>
              <a:ext uri="{FF2B5EF4-FFF2-40B4-BE49-F238E27FC236}">
                <a16:creationId xmlns:a16="http://schemas.microsoft.com/office/drawing/2014/main" id="{5D141D49-278C-389C-0E9C-468422570DB9}"/>
              </a:ext>
            </a:extLst>
          </p:cNvPr>
          <p:cNvSpPr txBox="1"/>
          <p:nvPr/>
        </p:nvSpPr>
        <p:spPr>
          <a:xfrm>
            <a:off x="804862" y="649724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ConvAI2</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Extractive</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Dialogue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ELI5 : Abstractive QA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데이터셋에서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endParaRPr lang="en-US" altLang="ko-KR" sz="2400" dirty="0">
              <a:latin typeface="나눔스퀘어 Bold" panose="020B0600000101010101" pitchFamily="50" charset="-127"/>
              <a:ea typeface="나눔스퀘어 Bold" panose="020B0600000101010101" pitchFamily="50" charset="-127"/>
            </a:endParaRPr>
          </a:p>
        </p:txBody>
      </p:sp>
      <p:sp>
        <p:nvSpPr>
          <p:cNvPr id="9" name="슬라이드 번호 개체 틀 8">
            <a:extLst>
              <a:ext uri="{FF2B5EF4-FFF2-40B4-BE49-F238E27FC236}">
                <a16:creationId xmlns:a16="http://schemas.microsoft.com/office/drawing/2014/main" id="{D14410D2-B540-2D0C-0EEE-FC297E6052DA}"/>
              </a:ext>
            </a:extLst>
          </p:cNvPr>
          <p:cNvSpPr>
            <a:spLocks noGrp="1"/>
          </p:cNvSpPr>
          <p:nvPr>
            <p:ph type="sldNum" sz="quarter" idx="12"/>
          </p:nvPr>
        </p:nvSpPr>
        <p:spPr/>
        <p:txBody>
          <a:bodyPr/>
          <a:lstStyle/>
          <a:p>
            <a:fld id="{B1393E5F-521B-4CAD-9D3A-AE923D912DCE}" type="slidenum">
              <a:rPr lang="en-US" smtClean="0"/>
              <a:pPr/>
              <a:t>22</a:t>
            </a:fld>
            <a:r>
              <a:rPr lang="en-US"/>
              <a:t> / 40</a:t>
            </a:r>
            <a:endParaRPr lang="en-US" dirty="0"/>
          </a:p>
        </p:txBody>
      </p:sp>
    </p:spTree>
    <p:extLst>
      <p:ext uri="{BB962C8B-B14F-4D97-AF65-F5344CB8AC3E}">
        <p14:creationId xmlns:p14="http://schemas.microsoft.com/office/powerpoint/2010/main" val="1980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F908-23E8-22EC-4923-208564C8F449}"/>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3706053-834E-461F-931E-2C9332D15F5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87C2283-844B-F653-04A7-46FB84536ED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EF6FAB54-DE5B-E14E-1E00-A85F480A444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F42940F4-80C8-1B88-3A80-60F074C019D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D82BF5A1-FEEE-3B86-3933-3CC0BB3EEAE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Translation</a:t>
            </a:r>
          </a:p>
        </p:txBody>
      </p:sp>
      <p:pic>
        <p:nvPicPr>
          <p:cNvPr id="5" name="그림 4">
            <a:extLst>
              <a:ext uri="{FF2B5EF4-FFF2-40B4-BE49-F238E27FC236}">
                <a16:creationId xmlns:a16="http://schemas.microsoft.com/office/drawing/2014/main" id="{8AB67A8F-FF18-1B5F-13F6-DEE74924D511}"/>
              </a:ext>
            </a:extLst>
          </p:cNvPr>
          <p:cNvPicPr>
            <a:picLocks noChangeAspect="1"/>
          </p:cNvPicPr>
          <p:nvPr/>
        </p:nvPicPr>
        <p:blipFill>
          <a:blip r:embed="rId4"/>
          <a:stretch>
            <a:fillRect/>
          </a:stretch>
        </p:blipFill>
        <p:spPr>
          <a:xfrm>
            <a:off x="5638800" y="2620719"/>
            <a:ext cx="4909620" cy="2910007"/>
          </a:xfrm>
          <a:prstGeom prst="rect">
            <a:avLst/>
          </a:prstGeom>
        </p:spPr>
      </p:pic>
      <p:sp>
        <p:nvSpPr>
          <p:cNvPr id="6" name="TextBox 5">
            <a:extLst>
              <a:ext uri="{FF2B5EF4-FFF2-40B4-BE49-F238E27FC236}">
                <a16:creationId xmlns:a16="http://schemas.microsoft.com/office/drawing/2014/main" id="{F50F4194-2307-5336-31AC-147DAFD15695}"/>
              </a:ext>
            </a:extLst>
          </p:cNvPr>
          <p:cNvSpPr txBox="1"/>
          <p:nvPr/>
        </p:nvSpPr>
        <p:spPr>
          <a:xfrm>
            <a:off x="850484" y="5946977"/>
            <a:ext cx="16569670" cy="415498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Baseline : Transformer Large / Fixed BART :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1 / Tuned BART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2</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use a 6-layer transformer source encoder to map Romanian into a representation that BART is able to de-noise into English</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experiment on the original WMT16 Romanian-English augmented with back-translation data</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Preliminary results suggested that our approach was less effective without back-translation data, and prone to overfitting</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440857A4-47CD-6F52-2168-E49EAA8109C8}"/>
              </a:ext>
            </a:extLst>
          </p:cNvPr>
          <p:cNvSpPr txBox="1"/>
          <p:nvPr/>
        </p:nvSpPr>
        <p:spPr>
          <a:xfrm>
            <a:off x="10534132" y="4958834"/>
            <a:ext cx="2971800"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BLEU Score</a:t>
            </a:r>
          </a:p>
        </p:txBody>
      </p:sp>
      <p:sp>
        <p:nvSpPr>
          <p:cNvPr id="9" name="슬라이드 번호 개체 틀 8">
            <a:extLst>
              <a:ext uri="{FF2B5EF4-FFF2-40B4-BE49-F238E27FC236}">
                <a16:creationId xmlns:a16="http://schemas.microsoft.com/office/drawing/2014/main" id="{8640304F-A1B2-81B8-FC9D-E5D42D0E32BF}"/>
              </a:ext>
            </a:extLst>
          </p:cNvPr>
          <p:cNvSpPr>
            <a:spLocks noGrp="1"/>
          </p:cNvSpPr>
          <p:nvPr>
            <p:ph type="sldNum" sz="quarter" idx="12"/>
          </p:nvPr>
        </p:nvSpPr>
        <p:spPr/>
        <p:txBody>
          <a:bodyPr/>
          <a:lstStyle/>
          <a:p>
            <a:fld id="{B1393E5F-521B-4CAD-9D3A-AE923D912DCE}" type="slidenum">
              <a:rPr lang="en-US" smtClean="0"/>
              <a:pPr/>
              <a:t>23</a:t>
            </a:fld>
            <a:r>
              <a:rPr lang="en-US"/>
              <a:t> / 40</a:t>
            </a:r>
            <a:endParaRPr lang="en-US" dirty="0"/>
          </a:p>
        </p:txBody>
      </p:sp>
      <p:sp>
        <p:nvSpPr>
          <p:cNvPr id="4" name="TextBox 3">
            <a:extLst>
              <a:ext uri="{FF2B5EF4-FFF2-40B4-BE49-F238E27FC236}">
                <a16:creationId xmlns:a16="http://schemas.microsoft.com/office/drawing/2014/main" id="{34B81EAE-9262-6698-49A0-7F68CCB3EE63}"/>
              </a:ext>
            </a:extLst>
          </p:cNvPr>
          <p:cNvSpPr txBox="1"/>
          <p:nvPr/>
        </p:nvSpPr>
        <p:spPr>
          <a:xfrm>
            <a:off x="12496800" y="5241849"/>
            <a:ext cx="5561290" cy="1169551"/>
          </a:xfrm>
          <a:prstGeom prst="rect">
            <a:avLst/>
          </a:prstGeom>
          <a:noFill/>
        </p:spPr>
        <p:txBody>
          <a:bodyPr wrap="square">
            <a:spAutoFit/>
          </a:bodyPr>
          <a:lstStyle/>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1. </a:t>
            </a:r>
            <a:r>
              <a:rPr lang="ko-KR" altLang="en-US" sz="1400" i="1" dirty="0">
                <a:latin typeface="나눔스퀘어 Bold" panose="020B0600000101010101" pitchFamily="50" charset="-127"/>
                <a:ea typeface="나눔스퀘어 Bold" panose="020B0600000101010101" pitchFamily="50" charset="-127"/>
              </a:rPr>
              <a:t>새로운 인코더</a:t>
            </a:r>
            <a:r>
              <a:rPr lang="en-US" altLang="ko-KR" sz="1400" i="1" dirty="0">
                <a:latin typeface="나눔스퀘어 Bold" panose="020B0600000101010101" pitchFamily="50" charset="-127"/>
                <a:ea typeface="나눔스퀘어 Bold" panose="020B0600000101010101" pitchFamily="50" charset="-127"/>
              </a:rPr>
              <a:t>, Positional embeddings, BART</a:t>
            </a:r>
            <a:r>
              <a:rPr lang="ko-KR" altLang="en-US" sz="1400" i="1" dirty="0">
                <a:latin typeface="나눔스퀘어 Bold" panose="020B0600000101010101" pitchFamily="50" charset="-127"/>
                <a:ea typeface="나눔스퀘어 Bold" panose="020B0600000101010101" pitchFamily="50" charset="-127"/>
              </a:rPr>
              <a:t>인코더의 첫 레이어의 </a:t>
            </a:r>
            <a:r>
              <a:rPr lang="en-US" altLang="ko-KR" sz="1400" i="1" dirty="0">
                <a:latin typeface="나눔스퀘어 Bold" panose="020B0600000101010101" pitchFamily="50" charset="-127"/>
                <a:ea typeface="나눔스퀘어 Bold" panose="020B0600000101010101" pitchFamily="50" charset="-127"/>
              </a:rPr>
              <a:t>W_Q, W_V, W_K </a:t>
            </a:r>
            <a:r>
              <a:rPr lang="ko-KR" altLang="en-US" sz="1400" i="1" dirty="0">
                <a:latin typeface="나눔스퀘어 Bold" panose="020B0600000101010101" pitchFamily="50" charset="-127"/>
                <a:ea typeface="나눔스퀘어 Bold" panose="020B0600000101010101" pitchFamily="50" charset="-127"/>
              </a:rPr>
              <a:t>만 학습시키고 나머지 파라미터는 모두 </a:t>
            </a:r>
            <a:r>
              <a:rPr lang="en-US" altLang="ko-KR" sz="1400" i="1"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1400" i="1" dirty="0">
              <a:latin typeface="나눔스퀘어 Bold" panose="020B0600000101010101" pitchFamily="50" charset="-127"/>
              <a:ea typeface="나눔스퀘어 Bold" panose="020B0600000101010101" pitchFamily="50" charset="-127"/>
            </a:endParaRPr>
          </a:p>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2. </a:t>
            </a:r>
            <a:r>
              <a:rPr lang="ko-KR" altLang="en-US" sz="1400" i="1" dirty="0">
                <a:latin typeface="나눔스퀘어 Bold" panose="020B0600000101010101" pitchFamily="50" charset="-127"/>
                <a:ea typeface="나눔스퀘어 Bold" panose="020B0600000101010101" pitchFamily="50" charset="-127"/>
              </a:rPr>
              <a:t>적은 스텝으로 전체 파라미터 학습</a:t>
            </a:r>
            <a:endParaRPr lang="en-US" altLang="ko-KR" sz="1400" i="1"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77022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98A4-0590-FAE4-74BC-CF110B3329D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8E42520-F422-BE1B-0C95-2BD7649B979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8B5111C-D1E0-FF58-1F97-69480D1380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FE891F0-7395-B456-2705-57BCFF2C0C2A}"/>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2483271-8F07-7D1F-BF6F-D251124B23AA}"/>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57E252D8-C3BC-9D84-20BD-C275DB5467C2}"/>
              </a:ext>
            </a:extLst>
          </p:cNvPr>
          <p:cNvSpPr txBox="1"/>
          <p:nvPr/>
        </p:nvSpPr>
        <p:spPr>
          <a:xfrm>
            <a:off x="549428" y="2247900"/>
            <a:ext cx="16105034" cy="5016758"/>
          </a:xfrm>
          <a:prstGeom prst="rect">
            <a:avLst/>
          </a:prstGeom>
          <a:noFill/>
        </p:spPr>
        <p:txBody>
          <a:bodyPr wrap="square">
            <a:spAutoFit/>
          </a:bodyPr>
          <a:lstStyle/>
          <a:p>
            <a:pPr marL="514350" indent="-514350">
              <a:buAutoNum type="arabicPeriod"/>
            </a:pPr>
            <a:r>
              <a:rPr lang="en-US" altLang="ko-KR" sz="3200" dirty="0">
                <a:latin typeface="나눔스퀘어 Bold" panose="020B0600000101010101" pitchFamily="50" charset="-127"/>
                <a:ea typeface="나눔스퀘어 Bold" panose="020B0600000101010101" pitchFamily="50" charset="-127"/>
              </a:rPr>
              <a:t>Bidirectional Encoder</a:t>
            </a:r>
          </a:p>
          <a:p>
            <a:pPr marL="514350" indent="-514350">
              <a:buAutoNum type="arabicPeriod"/>
            </a:pP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only leftward context -&gt; </a:t>
            </a:r>
            <a:r>
              <a:rPr lang="ko-KR" altLang="en-US" sz="3200" dirty="0">
                <a:latin typeface="나눔스퀘어 Bold" panose="020B0600000101010101" pitchFamily="50" charset="-127"/>
                <a:ea typeface="나눔스퀘어 Bold" panose="020B0600000101010101" pitchFamily="50" charset="-127"/>
              </a:rPr>
              <a:t>일부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불리</a:t>
            </a: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 left-only + right-only -&gt; </a:t>
            </a:r>
            <a:r>
              <a:rPr lang="ko-KR" altLang="en-US" sz="3200" dirty="0">
                <a:latin typeface="나눔스퀘어 Bold" panose="020B0600000101010101" pitchFamily="50" charset="-127"/>
                <a:ea typeface="나눔스퀘어 Bold" panose="020B0600000101010101" pitchFamily="50" charset="-127"/>
              </a:rPr>
              <a:t>단순히 </a:t>
            </a:r>
            <a:r>
              <a:rPr lang="en-US" altLang="ko-KR" sz="3200" dirty="0" err="1">
                <a:latin typeface="나눔스퀘어 Bold" panose="020B0600000101010101" pitchFamily="50" charset="-127"/>
                <a:ea typeface="나눔스퀘어 Bold" panose="020B0600000101010101" pitchFamily="50" charset="-127"/>
              </a:rPr>
              <a:t>Concat</a:t>
            </a:r>
            <a:r>
              <a:rPr lang="ko-KR" altLang="en-US" sz="3200" dirty="0">
                <a:latin typeface="나눔스퀘어 Bold" panose="020B0600000101010101" pitchFamily="50" charset="-127"/>
                <a:ea typeface="나눔스퀘어 Bold" panose="020B0600000101010101" pitchFamily="50" charset="-127"/>
              </a:rPr>
              <a:t>만 함 </a:t>
            </a:r>
            <a:r>
              <a:rPr lang="en-US" altLang="ko-KR" sz="3200" dirty="0">
                <a:latin typeface="나눔스퀘어 Bold" panose="020B0600000101010101" pitchFamily="50" charset="-127"/>
                <a:ea typeface="나눔스퀘어 Bold" panose="020B0600000101010101" pitchFamily="50" charset="-127"/>
              </a:rPr>
              <a:t>-&gt;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X</a:t>
            </a: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GPT2 – </a:t>
            </a:r>
            <a:r>
              <a:rPr lang="ko-KR" altLang="en-US" sz="3200" dirty="0">
                <a:latin typeface="나눔스퀘어 Bold" panose="020B0600000101010101" pitchFamily="50" charset="-127"/>
                <a:ea typeface="나눔스퀘어 Bold" panose="020B0600000101010101" pitchFamily="50" charset="-127"/>
              </a:rPr>
              <a:t>모델이 아주 크면 </a:t>
            </a:r>
            <a:r>
              <a:rPr lang="en-US" altLang="ko-KR" sz="3200" dirty="0">
                <a:latin typeface="나눔스퀘어 Bold" panose="020B0600000101010101" pitchFamily="50" charset="-127"/>
                <a:ea typeface="나눔스퀘어 Bold" panose="020B0600000101010101" pitchFamily="50" charset="-127"/>
              </a:rPr>
              <a:t>Unsupervised Multi-task</a:t>
            </a:r>
            <a:r>
              <a:rPr lang="ko-KR" altLang="en-US" sz="3200" dirty="0">
                <a:latin typeface="나눔스퀘어 Bold" panose="020B0600000101010101" pitchFamily="50" charset="-127"/>
                <a:ea typeface="나눔스퀘어 Bold" panose="020B0600000101010101" pitchFamily="50" charset="-127"/>
              </a:rPr>
              <a:t>가 가능 </a:t>
            </a:r>
            <a:r>
              <a:rPr lang="en-US" altLang="ko-KR" sz="3200" dirty="0">
                <a:latin typeface="나눔스퀘어 Bold" panose="020B0600000101010101" pitchFamily="50" charset="-127"/>
                <a:ea typeface="나눔스퀘어 Bold" panose="020B0600000101010101" pitchFamily="50" charset="-127"/>
              </a:rPr>
              <a:t>/ BART</a:t>
            </a:r>
            <a:r>
              <a:rPr lang="ko-KR" altLang="en-US" sz="3200" dirty="0">
                <a:latin typeface="나눔스퀘어 Bold" panose="020B0600000101010101" pitchFamily="50" charset="-127"/>
                <a:ea typeface="나눔스퀘어 Bold" panose="020B0600000101010101" pitchFamily="50" charset="-127"/>
              </a:rPr>
              <a:t>는 각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Finetuning</a:t>
            </a:r>
          </a:p>
          <a:p>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CA9414AB-B7A6-616A-B515-A8189322A593}"/>
              </a:ext>
            </a:extLst>
          </p:cNvPr>
          <p:cNvSpPr>
            <a:spLocks noGrp="1"/>
          </p:cNvSpPr>
          <p:nvPr>
            <p:ph type="sldNum" sz="quarter" idx="12"/>
          </p:nvPr>
        </p:nvSpPr>
        <p:spPr/>
        <p:txBody>
          <a:bodyPr/>
          <a:lstStyle/>
          <a:p>
            <a:fld id="{B1393E5F-521B-4CAD-9D3A-AE923D912DCE}" type="slidenum">
              <a:rPr lang="en-US" smtClean="0"/>
              <a:pPr/>
              <a:t>24</a:t>
            </a:fld>
            <a:r>
              <a:rPr lang="en-US"/>
              <a:t> / 40</a:t>
            </a:r>
            <a:endParaRPr lang="en-US" dirty="0"/>
          </a:p>
        </p:txBody>
      </p:sp>
    </p:spTree>
    <p:extLst>
      <p:ext uri="{BB962C8B-B14F-4D97-AF65-F5344CB8AC3E}">
        <p14:creationId xmlns:p14="http://schemas.microsoft.com/office/powerpoint/2010/main" val="147606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D636-AE41-0C8D-C850-2D6694757E0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8829C9-9A2A-32B4-6D20-8F03BB83EC6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8FEE8-FB8C-6D08-3B12-890F122B5B0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4F623C-C254-7A9B-1D58-2012310B649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580975-C035-8165-1BED-014B3F350D43}"/>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4CB00056-31A9-74C6-BBE3-A8A8EAB50AC5}"/>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C18412D9-7E29-2D53-609C-799B4C19BDCE}"/>
              </a:ext>
            </a:extLst>
          </p:cNvPr>
          <p:cNvSpPr txBox="1"/>
          <p:nvPr/>
        </p:nvSpPr>
        <p:spPr>
          <a:xfrm>
            <a:off x="725172" y="2239454"/>
            <a:ext cx="16105034" cy="600164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2. Auto-Regressive Decoder</a:t>
            </a: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문장 생성할 때 </a:t>
            </a:r>
            <a:r>
              <a:rPr lang="en-US" altLang="ko-KR" sz="3200" dirty="0">
                <a:latin typeface="나눔스퀘어 Bold" panose="020B0600000101010101" pitchFamily="50" charset="-127"/>
                <a:ea typeface="나눔스퀘어 Bold" panose="020B0600000101010101" pitchFamily="50" charset="-127"/>
              </a:rPr>
              <a:t>Auto-Regressive</a:t>
            </a:r>
            <a:r>
              <a:rPr lang="ko-KR" altLang="en-US" sz="3200" dirty="0">
                <a:latin typeface="나눔스퀘어 Bold" panose="020B0600000101010101" pitchFamily="50" charset="-127"/>
                <a:ea typeface="나눔스퀘어 Bold" panose="020B0600000101010101" pitchFamily="50" charset="-127"/>
              </a:rPr>
              <a:t>하지 않음 </a:t>
            </a:r>
            <a:r>
              <a:rPr lang="en-US" altLang="ko-KR" sz="3200" dirty="0">
                <a:latin typeface="나눔스퀘어 Bold" panose="020B0600000101010101" pitchFamily="50" charset="-127"/>
                <a:ea typeface="나눔스퀘어 Bold" panose="020B0600000101010101" pitchFamily="50" charset="-127"/>
              </a:rPr>
              <a:t>-&gt; Less effective</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UniLM</a:t>
            </a:r>
            <a:r>
              <a:rPr lang="en-US" altLang="ko-KR" sz="3200" dirty="0">
                <a:latin typeface="나눔스퀘어 Bold" panose="020B0600000101010101" pitchFamily="50" charset="-127"/>
                <a:ea typeface="나눔스퀘어 Bold" panose="020B0600000101010101" pitchFamily="50" charset="-127"/>
              </a:rPr>
              <a:t> – Finetune BERT with an ensemble of masks</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 Disjoint sets of tokens are fed into the encoder and decoder -&gt; Less effective for Discriminative task</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 Extend BERT by predicting </a:t>
            </a:r>
            <a:r>
              <a:rPr lang="en-US" altLang="ko-KR" sz="3200" dirty="0" err="1">
                <a:latin typeface="나눔스퀘어 Bold" panose="020B0600000101010101" pitchFamily="50" charset="-127"/>
                <a:ea typeface="나눔스퀘어 Bold" panose="020B0600000101010101" pitchFamily="50" charset="-127"/>
              </a:rPr>
              <a:t>maksed</a:t>
            </a:r>
            <a:r>
              <a:rPr lang="en-US" altLang="ko-KR" sz="3200" dirty="0">
                <a:latin typeface="나눔스퀘어 Bold" panose="020B0600000101010101" pitchFamily="50" charset="-127"/>
                <a:ea typeface="나눔스퀘어 Bold" panose="020B0600000101010101" pitchFamily="50" charset="-127"/>
              </a:rPr>
              <a:t> tokens auto-regressively</a:t>
            </a:r>
          </a:p>
        </p:txBody>
      </p:sp>
      <p:sp>
        <p:nvSpPr>
          <p:cNvPr id="5" name="슬라이드 번호 개체 틀 4">
            <a:extLst>
              <a:ext uri="{FF2B5EF4-FFF2-40B4-BE49-F238E27FC236}">
                <a16:creationId xmlns:a16="http://schemas.microsoft.com/office/drawing/2014/main" id="{724BD74F-7BAA-A75B-8C6D-623A780D91EB}"/>
              </a:ext>
            </a:extLst>
          </p:cNvPr>
          <p:cNvSpPr>
            <a:spLocks noGrp="1"/>
          </p:cNvSpPr>
          <p:nvPr>
            <p:ph type="sldNum" sz="quarter" idx="12"/>
          </p:nvPr>
        </p:nvSpPr>
        <p:spPr/>
        <p:txBody>
          <a:bodyPr/>
          <a:lstStyle/>
          <a:p>
            <a:fld id="{B1393E5F-521B-4CAD-9D3A-AE923D912DCE}" type="slidenum">
              <a:rPr lang="en-US" smtClean="0"/>
              <a:pPr/>
              <a:t>25</a:t>
            </a:fld>
            <a:r>
              <a:rPr lang="en-US"/>
              <a:t> / 40</a:t>
            </a:r>
            <a:endParaRPr lang="en-US" dirty="0"/>
          </a:p>
        </p:txBody>
      </p:sp>
    </p:spTree>
    <p:extLst>
      <p:ext uri="{BB962C8B-B14F-4D97-AF65-F5344CB8AC3E}">
        <p14:creationId xmlns:p14="http://schemas.microsoft.com/office/powerpoint/2010/main" val="36798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EDEB-5C7F-7201-B8AD-BB359C3EDE2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6EACD4C-EC3D-EEEB-5132-66F3C8F5BC9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31FB87F-7790-BC75-C909-7CB94390EC4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DB5EAA5-0454-C09D-7D87-D641CEB7594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ED9D9E0-2D01-7323-9FB6-33415A5537C7}"/>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98180699-1F06-85FD-CF9A-822280782F22}"/>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389E95A2-D183-25AA-FCE4-34CCBE63C0FD}"/>
              </a:ext>
            </a:extLst>
          </p:cNvPr>
          <p:cNvSpPr txBox="1"/>
          <p:nvPr/>
        </p:nvSpPr>
        <p:spPr>
          <a:xfrm>
            <a:off x="549428" y="2247900"/>
            <a:ext cx="16105034" cy="403187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3. Machine Translation </a:t>
            </a:r>
            <a:r>
              <a:rPr lang="ko-KR" altLang="en-US" sz="3200" dirty="0">
                <a:latin typeface="나눔스퀘어 Bold" panose="020B0600000101010101" pitchFamily="50" charset="-127"/>
                <a:ea typeface="나눔스퀘어 Bold" panose="020B0600000101010101" pitchFamily="50" charset="-127"/>
              </a:rPr>
              <a:t>등</a:t>
            </a: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XLM -</a:t>
            </a:r>
            <a:r>
              <a:rPr lang="ko-KR" altLang="en-US" sz="3200" dirty="0">
                <a:latin typeface="나눔스퀘어 Bold" panose="020B0600000101010101" pitchFamily="50" charset="-127"/>
                <a:ea typeface="나눔스퀘어 Bold" panose="020B0600000101010101" pitchFamily="50" charset="-127"/>
              </a:rPr>
              <a:t> 번역하고자 하는 두 언어에 대해 </a:t>
            </a:r>
            <a:r>
              <a:rPr lang="en-US" altLang="ko-KR" sz="3200" dirty="0">
                <a:latin typeface="나눔스퀘어 Bold" panose="020B0600000101010101" pitchFamily="50" charset="-127"/>
                <a:ea typeface="나눔스퀘어 Bold" panose="020B0600000101010101" pitchFamily="50" charset="-127"/>
              </a:rPr>
              <a:t>Pretraining / </a:t>
            </a:r>
            <a:r>
              <a:rPr lang="ko-KR" altLang="en-US" sz="3200" dirty="0">
                <a:latin typeface="나눔스퀘어 Bold" panose="020B0600000101010101" pitchFamily="50" charset="-127"/>
                <a:ea typeface="나눔스퀘어 Bold" panose="020B0600000101010101" pitchFamily="50" charset="-127"/>
              </a:rPr>
              <a:t>모든 언어에 대해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은 불가능</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등 사전 </a:t>
            </a:r>
            <a:r>
              <a:rPr lang="ko-KR" altLang="en-US" sz="3200" dirty="0" err="1">
                <a:latin typeface="나눔스퀘어 Bold" panose="020B0600000101010101" pitchFamily="50" charset="-127"/>
                <a:ea typeface="나눔스퀘어 Bold" panose="020B0600000101010101" pitchFamily="50" charset="-127"/>
              </a:rPr>
              <a:t>임베딩을</a:t>
            </a:r>
            <a:r>
              <a:rPr lang="ko-KR" altLang="en-US" sz="3200" dirty="0">
                <a:latin typeface="나눔스퀘어 Bold" panose="020B0600000101010101" pitchFamily="50" charset="-127"/>
                <a:ea typeface="나눔스퀘어 Bold" panose="020B0600000101010101" pitchFamily="50" charset="-127"/>
              </a:rPr>
              <a:t> 사용한 모델링 </a:t>
            </a:r>
            <a:r>
              <a:rPr lang="en-US" altLang="ko-KR" sz="3200" dirty="0">
                <a:latin typeface="나눔스퀘어 Bold" panose="020B0600000101010101" pitchFamily="50" charset="-127"/>
                <a:ea typeface="나눔스퀘어 Bold" panose="020B0600000101010101" pitchFamily="50" charset="-127"/>
              </a:rPr>
              <a:t>- decoder</a:t>
            </a:r>
            <a:r>
              <a:rPr lang="ko-KR" altLang="en-US" sz="3200" dirty="0">
                <a:latin typeface="나눔스퀘어 Bold" panose="020B0600000101010101" pitchFamily="50" charset="-127"/>
                <a:ea typeface="나눔스퀘어 Bold" panose="020B0600000101010101" pitchFamily="50" charset="-127"/>
              </a:rPr>
              <a:t>의 성능 향상에는 효과 적음</a:t>
            </a:r>
          </a:p>
        </p:txBody>
      </p:sp>
      <p:sp>
        <p:nvSpPr>
          <p:cNvPr id="5" name="슬라이드 번호 개체 틀 4">
            <a:extLst>
              <a:ext uri="{FF2B5EF4-FFF2-40B4-BE49-F238E27FC236}">
                <a16:creationId xmlns:a16="http://schemas.microsoft.com/office/drawing/2014/main" id="{53E8815D-134A-22A8-29B4-2EB0160177C0}"/>
              </a:ext>
            </a:extLst>
          </p:cNvPr>
          <p:cNvSpPr>
            <a:spLocks noGrp="1"/>
          </p:cNvSpPr>
          <p:nvPr>
            <p:ph type="sldNum" sz="quarter" idx="12"/>
          </p:nvPr>
        </p:nvSpPr>
        <p:spPr/>
        <p:txBody>
          <a:bodyPr/>
          <a:lstStyle/>
          <a:p>
            <a:fld id="{B1393E5F-521B-4CAD-9D3A-AE923D912DCE}" type="slidenum">
              <a:rPr lang="en-US" smtClean="0"/>
              <a:pPr/>
              <a:t>26</a:t>
            </a:fld>
            <a:r>
              <a:rPr lang="en-US"/>
              <a:t> / 40</a:t>
            </a:r>
            <a:endParaRPr lang="en-US" dirty="0"/>
          </a:p>
        </p:txBody>
      </p:sp>
    </p:spTree>
    <p:extLst>
      <p:ext uri="{BB962C8B-B14F-4D97-AF65-F5344CB8AC3E}">
        <p14:creationId xmlns:p14="http://schemas.microsoft.com/office/powerpoint/2010/main" val="391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F239-89FB-F99C-0FD2-B2FFB3561B4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AE89648-A48A-921F-C51B-591F54E7998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B83CD54-55E4-AFE0-BC02-E6BAEF0110B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FA2DDA6-3125-018D-7B00-65CD3CF4A66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E7F475-CE67-8E18-FB00-48292888EA5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Conclusions</a:t>
            </a:r>
          </a:p>
        </p:txBody>
      </p:sp>
      <p:sp>
        <p:nvSpPr>
          <p:cNvPr id="6" name="TextBox 5">
            <a:extLst>
              <a:ext uri="{FF2B5EF4-FFF2-40B4-BE49-F238E27FC236}">
                <a16:creationId xmlns:a16="http://schemas.microsoft.com/office/drawing/2014/main" id="{D3D005BC-A279-9656-81F1-27DC2AE3F67D}"/>
              </a:ext>
            </a:extLst>
          </p:cNvPr>
          <p:cNvSpPr txBox="1"/>
          <p:nvPr/>
        </p:nvSpPr>
        <p:spPr>
          <a:xfrm>
            <a:off x="915359" y="2247900"/>
            <a:ext cx="14991412" cy="5078313"/>
          </a:xfrm>
          <a:prstGeom prst="rect">
            <a:avLst/>
          </a:prstGeom>
          <a:noFill/>
        </p:spPr>
        <p:txBody>
          <a:bodyPr wrap="square">
            <a:spAutoFit/>
          </a:bodyPr>
          <a:lstStyle/>
          <a:p>
            <a:pPr marL="571500" indent="-571500">
              <a:buClr>
                <a:srgbClr val="0F569B"/>
              </a:buClr>
              <a:buFont typeface="Arial" panose="020B0604020202020204" pitchFamily="34" charset="0"/>
              <a:buChar char="•"/>
            </a:pPr>
            <a:r>
              <a:rPr lang="en-US" altLang="ko-KR" sz="3600" dirty="0"/>
              <a:t>We introduced BART, a pre-training approach that learns to map corrupted documents to the original.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BART achieves similar performance to </a:t>
            </a:r>
            <a:r>
              <a:rPr lang="en-US" altLang="ko-KR" sz="3600" dirty="0" err="1"/>
              <a:t>RoBERTa</a:t>
            </a:r>
            <a:r>
              <a:rPr lang="en-US" altLang="ko-KR" sz="3600" dirty="0"/>
              <a:t> on discriminative tasks, while achieving new state-of-</a:t>
            </a:r>
            <a:r>
              <a:rPr lang="en-US" altLang="ko-KR" sz="3600" dirty="0" err="1"/>
              <a:t>theart</a:t>
            </a:r>
            <a:r>
              <a:rPr lang="en-US" altLang="ko-KR" sz="3600" dirty="0"/>
              <a:t> results on a number of text generation tasks.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Future work should explore new methods for corrupting documents for pre-training, perhaps tailoring them to specific end tasks.</a:t>
            </a:r>
            <a:endParaRPr lang="ko-KR" altLang="en-US" sz="3600" dirty="0"/>
          </a:p>
        </p:txBody>
      </p:sp>
      <p:sp>
        <p:nvSpPr>
          <p:cNvPr id="5" name="슬라이드 번호 개체 틀 4">
            <a:extLst>
              <a:ext uri="{FF2B5EF4-FFF2-40B4-BE49-F238E27FC236}">
                <a16:creationId xmlns:a16="http://schemas.microsoft.com/office/drawing/2014/main" id="{44713681-6B0D-E4A3-F7D6-63F742A5FE27}"/>
              </a:ext>
            </a:extLst>
          </p:cNvPr>
          <p:cNvSpPr>
            <a:spLocks noGrp="1"/>
          </p:cNvSpPr>
          <p:nvPr>
            <p:ph type="sldNum" sz="quarter" idx="12"/>
          </p:nvPr>
        </p:nvSpPr>
        <p:spPr/>
        <p:txBody>
          <a:bodyPr/>
          <a:lstStyle/>
          <a:p>
            <a:fld id="{B1393E5F-521B-4CAD-9D3A-AE923D912DCE}" type="slidenum">
              <a:rPr lang="en-US" smtClean="0"/>
              <a:pPr/>
              <a:t>27</a:t>
            </a:fld>
            <a:r>
              <a:rPr lang="en-US"/>
              <a:t> / 40</a:t>
            </a:r>
            <a:endParaRPr lang="en-US" dirty="0"/>
          </a:p>
        </p:txBody>
      </p:sp>
    </p:spTree>
    <p:extLst>
      <p:ext uri="{BB962C8B-B14F-4D97-AF65-F5344CB8AC3E}">
        <p14:creationId xmlns:p14="http://schemas.microsoft.com/office/powerpoint/2010/main" val="113070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pSp>
        <p:nvGrpSpPr>
          <p:cNvPr id="1001" name="그룹 1001"/>
          <p:cNvGrpSpPr/>
          <p:nvPr/>
        </p:nvGrpSpPr>
        <p:grpSpPr>
          <a:xfrm>
            <a:off x="867846" y="9325428"/>
            <a:ext cx="16284590" cy="1025987"/>
            <a:chOff x="867846" y="9325428"/>
            <a:chExt cx="16284590" cy="1025987"/>
          </a:xfrm>
        </p:grpSpPr>
        <p:pic>
          <p:nvPicPr>
            <p:cNvPr id="3" name="Object 2"/>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5" name="Object 5"/>
          <p:cNvSpPr txBox="1"/>
          <p:nvPr/>
        </p:nvSpPr>
        <p:spPr>
          <a:xfrm>
            <a:off x="3729501" y="3820999"/>
            <a:ext cx="11165339" cy="1461939"/>
          </a:xfrm>
          <a:prstGeom prst="rect">
            <a:avLst/>
          </a:prstGeom>
          <a:noFill/>
        </p:spPr>
        <p:txBody>
          <a:bodyPr wrap="square" rtlCol="0" anchor="b">
            <a:spAutoFit/>
          </a:bodyPr>
          <a:lstStyle/>
          <a:p>
            <a:pPr algn="ctr"/>
            <a:r>
              <a:rPr lang="en-US" sz="8900" dirty="0">
                <a:solidFill>
                  <a:srgbClr val="3B7DDD"/>
                </a:solidFill>
                <a:latin typeface="나눔스퀘어 ExtraBold" panose="020B0600000101010101" pitchFamily="50" charset="-127"/>
                <a:cs typeface="NanumSquare ExtraBold" pitchFamily="34" charset="0"/>
              </a:rPr>
              <a:t>감사합니다.</a:t>
            </a:r>
            <a:endParaRPr lang="en-US" dirty="0"/>
          </a:p>
        </p:txBody>
      </p:sp>
      <p:sp>
        <p:nvSpPr>
          <p:cNvPr id="7" name="슬라이드 번호 개체 틀 6">
            <a:extLst>
              <a:ext uri="{FF2B5EF4-FFF2-40B4-BE49-F238E27FC236}">
                <a16:creationId xmlns:a16="http://schemas.microsoft.com/office/drawing/2014/main" id="{4B69641B-59E0-335D-5CB0-61208FC85F51}"/>
              </a:ext>
            </a:extLst>
          </p:cNvPr>
          <p:cNvSpPr>
            <a:spLocks noGrp="1"/>
          </p:cNvSpPr>
          <p:nvPr>
            <p:ph type="sldNum" sz="quarter" idx="12"/>
          </p:nvPr>
        </p:nvSpPr>
        <p:spPr/>
        <p:txBody>
          <a:bodyPr/>
          <a:lstStyle/>
          <a:p>
            <a:fld id="{B1393E5F-521B-4CAD-9D3A-AE923D912DCE}" type="slidenum">
              <a:rPr lang="en-US" smtClean="0"/>
              <a:pPr/>
              <a:t>28</a:t>
            </a:fld>
            <a:r>
              <a:rPr lang="en-US"/>
              <a:t> / 40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3507-0C5C-9047-D99A-19290B59EFA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E7A39651-275F-ECD1-0F4D-70D19AEADFD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DDE92DE1-2590-DFA2-B4EB-FC69804179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5124D48-2BE2-0D74-D287-57327EC722C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1BBA1C-3C74-ED6A-DDFF-9F07484D86F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5EBB3139-A351-ED26-4FC0-493CECF74F92}"/>
              </a:ext>
            </a:extLst>
          </p:cNvPr>
          <p:cNvSpPr txBox="1"/>
          <p:nvPr/>
        </p:nvSpPr>
        <p:spPr>
          <a:xfrm>
            <a:off x="582766" y="1792515"/>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SpanBERT</a:t>
            </a:r>
            <a:r>
              <a:rPr lang="en-US" altLang="ko-KR" sz="4000" dirty="0">
                <a:latin typeface="나눔스퀘어 Bold" panose="020B0600000101010101" pitchFamily="50" charset="-127"/>
                <a:ea typeface="나눔스퀘어 Bold" panose="020B0600000101010101" pitchFamily="50" charset="-127"/>
              </a:rPr>
              <a:t> </a:t>
            </a:r>
          </a:p>
        </p:txBody>
      </p:sp>
      <p:pic>
        <p:nvPicPr>
          <p:cNvPr id="3" name="Picture 2" descr="논문리뷰] SpanBERT: Improving Pre-training by Representing and Predicting Spans  | Deep Learner">
            <a:extLst>
              <a:ext uri="{FF2B5EF4-FFF2-40B4-BE49-F238E27FC236}">
                <a16:creationId xmlns:a16="http://schemas.microsoft.com/office/drawing/2014/main" id="{13BAA69A-3F56-F95E-E4BD-B1FE90391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20" b="21032"/>
          <a:stretch/>
        </p:blipFill>
        <p:spPr bwMode="auto">
          <a:xfrm>
            <a:off x="521255" y="3220856"/>
            <a:ext cx="8256434" cy="2796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38E4AD-9EE4-95D6-C81D-61F4281FA59F}"/>
              </a:ext>
            </a:extLst>
          </p:cNvPr>
          <p:cNvSpPr txBox="1"/>
          <p:nvPr/>
        </p:nvSpPr>
        <p:spPr>
          <a:xfrm>
            <a:off x="9415464" y="3799461"/>
            <a:ext cx="7391400" cy="2246769"/>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Text</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Infilling</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와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의 차이점</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pPr marL="514350" indent="-514350">
              <a:buAutoNum type="arabicPeriod"/>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a:t>
            </a:r>
            <a:r>
              <a:rPr lang="ko-KR" altLang="en-US" sz="2800" dirty="0" err="1">
                <a:latin typeface="나눔스퀘어 Bold" panose="020B0600000101010101" pitchFamily="50" charset="-127"/>
                <a:ea typeface="나눔스퀘어 Bold" panose="020B0600000101010101" pitchFamily="50" charset="-127"/>
              </a:rPr>
              <a:t>포아송</a:t>
            </a:r>
            <a:r>
              <a:rPr lang="ko-KR" altLang="en-US" sz="2800" dirty="0">
                <a:latin typeface="나눔스퀘어 Bold" panose="020B0600000101010101" pitchFamily="50" charset="-127"/>
                <a:ea typeface="나눔스퀘어 Bold" panose="020B0600000101010101" pitchFamily="50" charset="-127"/>
              </a:rPr>
              <a:t> 분포 사용</a:t>
            </a:r>
            <a:r>
              <a:rPr lang="en-US" altLang="ko-KR" sz="2800" dirty="0">
                <a:latin typeface="나눔스퀘어 Bold" panose="020B0600000101010101" pitchFamily="50" charset="-127"/>
                <a:ea typeface="나눔스퀘어 Bold" panose="020B0600000101010101" pitchFamily="50" charset="-127"/>
              </a:rPr>
              <a:t>,</a:t>
            </a:r>
          </a:p>
          <a:p>
            <a:pPr lvl="1"/>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Clamped Geometric Distribution </a:t>
            </a:r>
            <a:r>
              <a:rPr lang="ko-KR" altLang="en-US" sz="2800" dirty="0">
                <a:latin typeface="나눔스퀘어 Bold" panose="020B0600000101010101" pitchFamily="50" charset="-127"/>
                <a:ea typeface="나눔스퀘어 Bold" panose="020B0600000101010101" pitchFamily="50" charset="-127"/>
              </a:rPr>
              <a:t>사용 </a:t>
            </a:r>
            <a:r>
              <a:rPr lang="en-US" altLang="ko-KR" sz="2800" dirty="0">
                <a:latin typeface="나눔스퀘어 Bold" panose="020B0600000101010101" pitchFamily="50" charset="-127"/>
                <a:ea typeface="나눔스퀘어 Bold" panose="020B0600000101010101" pitchFamily="50" charset="-127"/>
              </a:rPr>
              <a:t>-&gt; Mask</a:t>
            </a:r>
            <a:r>
              <a:rPr lang="ko-KR" altLang="en-US" sz="2800" dirty="0">
                <a:latin typeface="나눔스퀘어 Bold" panose="020B0600000101010101" pitchFamily="50" charset="-127"/>
                <a:ea typeface="나눔스퀘어 Bold" panose="020B0600000101010101" pitchFamily="50" charset="-127"/>
              </a:rPr>
              <a:t>할 토큰 개수 정함</a:t>
            </a: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4AC1D8F6-8019-86FF-3086-1BBDDCEF81B4}"/>
              </a:ext>
            </a:extLst>
          </p:cNvPr>
          <p:cNvPicPr>
            <a:picLocks noChangeAspect="1"/>
          </p:cNvPicPr>
          <p:nvPr/>
        </p:nvPicPr>
        <p:blipFill>
          <a:blip r:embed="rId5"/>
          <a:stretch>
            <a:fillRect/>
          </a:stretch>
        </p:blipFill>
        <p:spPr>
          <a:xfrm>
            <a:off x="1905000" y="6224487"/>
            <a:ext cx="4876800" cy="3657600"/>
          </a:xfrm>
          <a:prstGeom prst="rect">
            <a:avLst/>
          </a:prstGeom>
        </p:spPr>
      </p:pic>
      <p:sp>
        <p:nvSpPr>
          <p:cNvPr id="9" name="TextBox 8">
            <a:extLst>
              <a:ext uri="{FF2B5EF4-FFF2-40B4-BE49-F238E27FC236}">
                <a16:creationId xmlns:a16="http://schemas.microsoft.com/office/drawing/2014/main" id="{3E921BA3-8C28-6A6C-0839-D1CA388EFE5B}"/>
              </a:ext>
            </a:extLst>
          </p:cNvPr>
          <p:cNvSpPr txBox="1"/>
          <p:nvPr/>
        </p:nvSpPr>
        <p:spPr>
          <a:xfrm>
            <a:off x="9415464" y="6229660"/>
            <a:ext cx="7391400"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2. BART</a:t>
            </a:r>
            <a:r>
              <a:rPr lang="ko-KR" altLang="en-US" sz="2800" dirty="0">
                <a:latin typeface="나눔스퀘어 Bold" panose="020B0600000101010101" pitchFamily="50" charset="-127"/>
                <a:ea typeface="나눔스퀘어 Bold" panose="020B0600000101010101" pitchFamily="50" charset="-127"/>
              </a:rPr>
              <a:t>는 여러 토큰을 한 개의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토큰 각각을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p:txBody>
      </p:sp>
      <p:sp>
        <p:nvSpPr>
          <p:cNvPr id="10" name="슬라이드 번호 개체 틀 9">
            <a:extLst>
              <a:ext uri="{FF2B5EF4-FFF2-40B4-BE49-F238E27FC236}">
                <a16:creationId xmlns:a16="http://schemas.microsoft.com/office/drawing/2014/main" id="{03B752F0-808D-211C-6202-599BBD2DEE13}"/>
              </a:ext>
            </a:extLst>
          </p:cNvPr>
          <p:cNvSpPr>
            <a:spLocks noGrp="1"/>
          </p:cNvSpPr>
          <p:nvPr>
            <p:ph type="sldNum" sz="quarter" idx="12"/>
          </p:nvPr>
        </p:nvSpPr>
        <p:spPr/>
        <p:txBody>
          <a:bodyPr/>
          <a:lstStyle/>
          <a:p>
            <a:fld id="{B1393E5F-521B-4CAD-9D3A-AE923D912DCE}" type="slidenum">
              <a:rPr lang="en-US" smtClean="0"/>
              <a:pPr/>
              <a:t>29</a:t>
            </a:fld>
            <a:r>
              <a:rPr lang="en-US"/>
              <a:t> / 40</a:t>
            </a:r>
            <a:endParaRPr lang="en-US" dirty="0"/>
          </a:p>
        </p:txBody>
      </p:sp>
    </p:spTree>
    <p:extLst>
      <p:ext uri="{BB962C8B-B14F-4D97-AF65-F5344CB8AC3E}">
        <p14:creationId xmlns:p14="http://schemas.microsoft.com/office/powerpoint/2010/main" val="10448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5AF59-7F7B-AE55-8C1F-DF7CA99DA52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26EF0E0-0386-9BDB-D7D0-848AB606C56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A3179CF-18D0-76BD-671B-629A788AAA66}"/>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2963030-3584-D595-DA2A-1D1278DF6B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9DBB676-E065-2416-07A5-C22DA903888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sp>
        <p:nvSpPr>
          <p:cNvPr id="6" name="TextBox 5">
            <a:extLst>
              <a:ext uri="{FF2B5EF4-FFF2-40B4-BE49-F238E27FC236}">
                <a16:creationId xmlns:a16="http://schemas.microsoft.com/office/drawing/2014/main" id="{BC565050-518D-F0B8-B833-EC47F0401D40}"/>
              </a:ext>
            </a:extLst>
          </p:cNvPr>
          <p:cNvSpPr txBox="1"/>
          <p:nvPr/>
        </p:nvSpPr>
        <p:spPr>
          <a:xfrm>
            <a:off x="582766" y="2247900"/>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 </a:t>
            </a:r>
            <a:r>
              <a:rPr lang="en-US" altLang="ko-KR" sz="4000" dirty="0">
                <a:solidFill>
                  <a:srgbClr val="3B7DDD"/>
                </a:solidFill>
                <a:latin typeface="나눔스퀘어 Bold" panose="020B0600000101010101" pitchFamily="50" charset="-127"/>
                <a:ea typeface="나눔스퀘어 Bold" panose="020B0600000101010101" pitchFamily="50" charset="-127"/>
              </a:rPr>
              <a:t>B</a:t>
            </a:r>
            <a:r>
              <a:rPr lang="en-US" altLang="ko-KR" sz="4000" dirty="0">
                <a:latin typeface="나눔스퀘어 Bold" panose="020B0600000101010101" pitchFamily="50" charset="-127"/>
                <a:ea typeface="나눔스퀘어 Bold" panose="020B0600000101010101" pitchFamily="50" charset="-127"/>
              </a:rPr>
              <a:t>idirectional and </a:t>
            </a:r>
            <a:r>
              <a:rPr lang="en-US" altLang="ko-KR" sz="4000" dirty="0">
                <a:solidFill>
                  <a:srgbClr val="3B7DDD"/>
                </a:solidFill>
                <a:latin typeface="나눔스퀘어 Bold" panose="020B0600000101010101" pitchFamily="50" charset="-127"/>
                <a:ea typeface="나눔스퀘어 Bold" panose="020B0600000101010101" pitchFamily="50" charset="-127"/>
              </a:rPr>
              <a:t>A</a:t>
            </a:r>
            <a:r>
              <a:rPr lang="en-US" altLang="ko-KR" sz="4000" dirty="0">
                <a:latin typeface="나눔스퀘어 Bold" panose="020B0600000101010101" pitchFamily="50" charset="-127"/>
                <a:ea typeface="나눔스퀘어 Bold" panose="020B0600000101010101" pitchFamily="50" charset="-127"/>
              </a:rPr>
              <a:t>uto-</a:t>
            </a:r>
            <a:r>
              <a:rPr lang="en-US" altLang="ko-KR" sz="4000" dirty="0">
                <a:solidFill>
                  <a:srgbClr val="3B7DDD"/>
                </a:solidFill>
                <a:latin typeface="나눔스퀘어 Bold" panose="020B0600000101010101" pitchFamily="50" charset="-127"/>
                <a:ea typeface="나눔스퀘어 Bold" panose="020B0600000101010101" pitchFamily="50" charset="-127"/>
              </a:rPr>
              <a:t>R</a:t>
            </a:r>
            <a:r>
              <a:rPr lang="en-US" altLang="ko-KR" sz="4000" dirty="0">
                <a:latin typeface="나눔스퀘어 Bold" panose="020B0600000101010101" pitchFamily="50" charset="-127"/>
                <a:ea typeface="나눔스퀘어 Bold" panose="020B0600000101010101" pitchFamily="50" charset="-127"/>
              </a:rPr>
              <a:t>egressive </a:t>
            </a:r>
            <a:r>
              <a:rPr lang="en-US" altLang="ko-KR" sz="4000" dirty="0">
                <a:solidFill>
                  <a:srgbClr val="3B7DDD"/>
                </a:solidFill>
                <a:latin typeface="나눔스퀘어 Bold" panose="020B0600000101010101" pitchFamily="50" charset="-127"/>
                <a:ea typeface="나눔스퀘어 Bold" panose="020B0600000101010101" pitchFamily="50" charset="-127"/>
              </a:rPr>
              <a:t>T</a:t>
            </a:r>
            <a:r>
              <a:rPr lang="en-US" altLang="ko-KR" sz="4000" dirty="0">
                <a:latin typeface="나눔스퀘어 Bold" panose="020B0600000101010101" pitchFamily="50" charset="-127"/>
                <a:ea typeface="나눔스퀘어 Bold" panose="020B0600000101010101" pitchFamily="50" charset="-127"/>
              </a:rPr>
              <a:t>ransformers</a:t>
            </a:r>
            <a:endParaRPr lang="ko-KR" altLang="en-US" sz="4000" dirty="0">
              <a:latin typeface="나눔스퀘어 Bold" panose="020B0600000101010101" pitchFamily="50" charset="-127"/>
              <a:ea typeface="나눔스퀘어 Bold" panose="020B0600000101010101" pitchFamily="50" charset="-127"/>
            </a:endParaRPr>
          </a:p>
        </p:txBody>
      </p:sp>
      <p:sp>
        <p:nvSpPr>
          <p:cNvPr id="9" name="TextBox 8">
            <a:extLst>
              <a:ext uri="{FF2B5EF4-FFF2-40B4-BE49-F238E27FC236}">
                <a16:creationId xmlns:a16="http://schemas.microsoft.com/office/drawing/2014/main" id="{A801FC4C-ECF2-1957-CB7F-8C06FEE4830A}"/>
              </a:ext>
            </a:extLst>
          </p:cNvPr>
          <p:cNvSpPr txBox="1"/>
          <p:nvPr/>
        </p:nvSpPr>
        <p:spPr>
          <a:xfrm>
            <a:off x="1219200" y="3242013"/>
            <a:ext cx="14581034" cy="2062103"/>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uses a </a:t>
            </a:r>
            <a:r>
              <a:rPr lang="en-US" altLang="ko-KR" sz="3200" dirty="0">
                <a:solidFill>
                  <a:srgbClr val="3B7DDD"/>
                </a:solidFill>
                <a:latin typeface="나눔스퀘어 Bold" panose="020B0600000101010101" pitchFamily="50" charset="-127"/>
                <a:ea typeface="나눔스퀘어 Bold" panose="020B0600000101010101" pitchFamily="50" charset="-127"/>
              </a:rPr>
              <a:t>standard Transformer-based neural machine translation architecture</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Generalizing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r>
              <a:rPr lang="en-US" altLang="ko-KR" sz="3200" dirty="0">
                <a:latin typeface="나눔스퀘어 Bold" panose="020B0600000101010101" pitchFamily="50" charset="-127"/>
                <a:ea typeface="나눔스퀘어 Bold" panose="020B0600000101010101" pitchFamily="50" charset="-127"/>
              </a:rPr>
              <a:t>(bidirectional encoder),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r>
              <a:rPr lang="en-US" altLang="ko-KR" sz="3200" dirty="0">
                <a:latin typeface="나눔스퀘어 Bold" panose="020B0600000101010101" pitchFamily="50" charset="-127"/>
                <a:ea typeface="나눔스퀘어 Bold" panose="020B0600000101010101" pitchFamily="50" charset="-127"/>
              </a:rPr>
              <a:t>(left-to-right decoder), and ...</a:t>
            </a:r>
            <a:endParaRPr lang="ko-KR" altLang="en-US" sz="3200"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3F8F161C-748E-43CC-81C4-84C88F8B0B76}"/>
              </a:ext>
            </a:extLst>
          </p:cNvPr>
          <p:cNvSpPr txBox="1"/>
          <p:nvPr/>
        </p:nvSpPr>
        <p:spPr>
          <a:xfrm>
            <a:off x="713116" y="6260157"/>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Contribution</a:t>
            </a:r>
            <a:endParaRPr lang="ko-KR" altLang="en-US" sz="4000"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03F8928B-7B4D-8D51-FE22-6C19CE69E003}"/>
              </a:ext>
            </a:extLst>
          </p:cNvPr>
          <p:cNvSpPr txBox="1"/>
          <p:nvPr/>
        </p:nvSpPr>
        <p:spPr>
          <a:xfrm>
            <a:off x="1325737" y="7254270"/>
            <a:ext cx="14581034" cy="156966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Finds a best noising approach </a:t>
            </a:r>
            <a:r>
              <a:rPr lang="en-US" altLang="ko-KR" sz="3200" dirty="0">
                <a:solidFill>
                  <a:srgbClr val="3B7DDD"/>
                </a:solidFill>
                <a:latin typeface="나눔스퀘어 Bold" panose="020B0600000101010101" pitchFamily="50" charset="-127"/>
                <a:ea typeface="나눔스퀘어 Bold" panose="020B0600000101010101" pitchFamily="50" charset="-127"/>
              </a:rPr>
              <a:t>(Text Infilling + Sentence Permutation)</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Effective when fine-tuned for </a:t>
            </a:r>
            <a:r>
              <a:rPr lang="en-US" altLang="ko-KR" sz="3200" dirty="0">
                <a:solidFill>
                  <a:srgbClr val="3B7DDD"/>
                </a:solidFill>
                <a:latin typeface="나눔스퀘어 Bold" panose="020B0600000101010101" pitchFamily="50" charset="-127"/>
                <a:ea typeface="나눔스퀘어 Bold" panose="020B0600000101010101" pitchFamily="50" charset="-127"/>
              </a:rPr>
              <a:t>text generation + comprehension tasks</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Present a </a:t>
            </a:r>
            <a:r>
              <a:rPr lang="en-US" altLang="ko-KR" sz="3200" dirty="0">
                <a:solidFill>
                  <a:srgbClr val="3B7DDD"/>
                </a:solidFill>
                <a:latin typeface="나눔스퀘어 Bold" panose="020B0600000101010101" pitchFamily="50" charset="-127"/>
                <a:ea typeface="나눔스퀘어 Bold" panose="020B0600000101010101" pitchFamily="50" charset="-127"/>
              </a:rPr>
              <a:t>new scheme for machine translation</a:t>
            </a:r>
            <a:endParaRPr lang="ko-KR" altLang="en-US" sz="3200" dirty="0">
              <a:solidFill>
                <a:srgbClr val="3B7DDD"/>
              </a:solidFill>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256F3983-58F8-F103-53C0-94401E03338D}"/>
              </a:ext>
            </a:extLst>
          </p:cNvPr>
          <p:cNvSpPr>
            <a:spLocks noGrp="1"/>
          </p:cNvSpPr>
          <p:nvPr>
            <p:ph type="sldNum" sz="quarter" idx="12"/>
          </p:nvPr>
        </p:nvSpPr>
        <p:spPr/>
        <p:txBody>
          <a:bodyPr/>
          <a:lstStyle/>
          <a:p>
            <a:fld id="{B1393E5F-521B-4CAD-9D3A-AE923D912DCE}" type="slidenum">
              <a:rPr lang="en-US" smtClean="0"/>
              <a:pPr/>
              <a:t>3</a:t>
            </a:fld>
            <a:r>
              <a:rPr lang="en-US"/>
              <a:t> / 40</a:t>
            </a:r>
            <a:endParaRPr lang="en-US" dirty="0"/>
          </a:p>
        </p:txBody>
      </p:sp>
    </p:spTree>
    <p:extLst>
      <p:ext uri="{BB962C8B-B14F-4D97-AF65-F5344CB8AC3E}">
        <p14:creationId xmlns:p14="http://schemas.microsoft.com/office/powerpoint/2010/main" val="303256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D6E5-D4C6-E95D-D7B5-082275F30C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D31C552-E06E-1FCA-C717-03A411F9FF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8449A5-5565-A7E4-7853-33518BD0092D}"/>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3904F-9D54-C656-FC40-4053496E6FC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DC696FC-B264-CE4C-6FA2-7C4DD15AA7B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BBB2DA2-E1EC-D460-FA5D-8E596998D696}"/>
              </a:ext>
            </a:extLst>
          </p:cNvPr>
          <p:cNvSpPr txBox="1"/>
          <p:nvPr/>
        </p:nvSpPr>
        <p:spPr>
          <a:xfrm>
            <a:off x="616103" y="1603121"/>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UniLM</a:t>
            </a:r>
            <a:r>
              <a:rPr lang="en-US" altLang="ko-KR" sz="4000" dirty="0">
                <a:latin typeface="나눔스퀘어 Bold" panose="020B0600000101010101" pitchFamily="50" charset="-127"/>
                <a:ea typeface="나눔스퀘어 Bold" panose="020B0600000101010101" pitchFamily="50" charset="-127"/>
              </a:rPr>
              <a:t> (Multi-task Masked LM)</a:t>
            </a:r>
          </a:p>
        </p:txBody>
      </p:sp>
      <p:sp>
        <p:nvSpPr>
          <p:cNvPr id="6" name="슬라이드 번호 개체 틀 5">
            <a:extLst>
              <a:ext uri="{FF2B5EF4-FFF2-40B4-BE49-F238E27FC236}">
                <a16:creationId xmlns:a16="http://schemas.microsoft.com/office/drawing/2014/main" id="{16B73FF1-7975-30DE-14CB-4E3D78A296AE}"/>
              </a:ext>
            </a:extLst>
          </p:cNvPr>
          <p:cNvSpPr>
            <a:spLocks noGrp="1"/>
          </p:cNvSpPr>
          <p:nvPr>
            <p:ph type="sldNum" sz="quarter" idx="12"/>
          </p:nvPr>
        </p:nvSpPr>
        <p:spPr/>
        <p:txBody>
          <a:bodyPr/>
          <a:lstStyle/>
          <a:p>
            <a:fld id="{B1393E5F-521B-4CAD-9D3A-AE923D912DCE}" type="slidenum">
              <a:rPr lang="en-US" smtClean="0"/>
              <a:pPr/>
              <a:t>30</a:t>
            </a:fld>
            <a:r>
              <a:rPr lang="en-US"/>
              <a:t> / 40</a:t>
            </a:r>
            <a:endParaRPr lang="en-US" dirty="0"/>
          </a:p>
        </p:txBody>
      </p:sp>
      <p:pic>
        <p:nvPicPr>
          <p:cNvPr id="3" name="그림 2">
            <a:extLst>
              <a:ext uri="{FF2B5EF4-FFF2-40B4-BE49-F238E27FC236}">
                <a16:creationId xmlns:a16="http://schemas.microsoft.com/office/drawing/2014/main" id="{78DF5330-814F-31A0-E421-9ABF71750296}"/>
              </a:ext>
            </a:extLst>
          </p:cNvPr>
          <p:cNvPicPr>
            <a:picLocks noChangeAspect="1"/>
          </p:cNvPicPr>
          <p:nvPr/>
        </p:nvPicPr>
        <p:blipFill>
          <a:blip r:embed="rId4"/>
          <a:stretch>
            <a:fillRect/>
          </a:stretch>
        </p:blipFill>
        <p:spPr>
          <a:xfrm>
            <a:off x="592291" y="2439915"/>
            <a:ext cx="7163800" cy="6077798"/>
          </a:xfrm>
          <a:prstGeom prst="rect">
            <a:avLst/>
          </a:prstGeom>
        </p:spPr>
      </p:pic>
      <p:sp>
        <p:nvSpPr>
          <p:cNvPr id="7" name="TextBox 6">
            <a:extLst>
              <a:ext uri="{FF2B5EF4-FFF2-40B4-BE49-F238E27FC236}">
                <a16:creationId xmlns:a16="http://schemas.microsoft.com/office/drawing/2014/main" id="{7A6BB71F-7D8A-635D-3730-FEC18DDDAF21}"/>
              </a:ext>
            </a:extLst>
          </p:cNvPr>
          <p:cNvSpPr txBox="1"/>
          <p:nvPr/>
        </p:nvSpPr>
        <p:spPr>
          <a:xfrm>
            <a:off x="8373291" y="2625657"/>
            <a:ext cx="8599321" cy="7478970"/>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Unified Language Model</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for</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solidFill>
                  <a:srgbClr val="3B7DDD"/>
                </a:solidFill>
                <a:latin typeface="나눔스퀘어 Bold" panose="020B0600000101010101" pitchFamily="50" charset="-127"/>
                <a:ea typeface="나눔스퀘어 Bold" panose="020B0600000101010101" pitchFamily="50" charset="-127"/>
              </a:rPr>
              <a:t>Unidirectional LM, Bidirectional LM, Sequence-to-Sequence LM,</a:t>
            </a:r>
            <a:r>
              <a:rPr lang="ko-KR" altLang="en-US" sz="2400" dirty="0">
                <a:solidFill>
                  <a:srgbClr val="3B7DDD"/>
                </a:solidFill>
                <a:latin typeface="나눔스퀘어 Bold" panose="020B0600000101010101" pitchFamily="50" charset="-127"/>
                <a:ea typeface="나눔스퀘어 Bold" panose="020B0600000101010101" pitchFamily="50" charset="-127"/>
              </a:rPr>
              <a:t> </a:t>
            </a:r>
            <a:r>
              <a:rPr lang="en-US" altLang="ko-KR" sz="2400" dirty="0">
                <a:solidFill>
                  <a:srgbClr val="3B7DDD"/>
                </a:solidFill>
                <a:latin typeface="나눔스퀘어 Bold" panose="020B0600000101010101" pitchFamily="50" charset="-127"/>
                <a:ea typeface="나눔스퀘어 Bold" panose="020B0600000101010101" pitchFamily="50" charset="-127"/>
              </a:rPr>
              <a:t>Next Sentence Prediction</a:t>
            </a:r>
          </a:p>
          <a:p>
            <a:pPr>
              <a:buClr>
                <a:srgbClr val="0F569B"/>
              </a:buClr>
            </a:pPr>
            <a:r>
              <a:rPr lang="en-US" altLang="ko-KR" sz="2400" dirty="0">
                <a:latin typeface="나눔스퀘어 Bold" panose="020B0600000101010101" pitchFamily="50" charset="-127"/>
                <a:ea typeface="나눔스퀘어 Bold" panose="020B0600000101010101" pitchFamily="50" charset="-127"/>
              </a:rPr>
              <a:t>(With only Transformer Encoder)</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Why Multi-task?</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 for doing NLU + NLG in Single Architecture (Use different Attention Mask)</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vs </a:t>
            </a:r>
            <a:r>
              <a:rPr lang="en-US" altLang="ko-KR" sz="2400" dirty="0">
                <a:solidFill>
                  <a:srgbClr val="3B7DDD"/>
                </a:solidFill>
                <a:latin typeface="나눔스퀘어 Bold" panose="020B0600000101010101" pitchFamily="50" charset="-127"/>
                <a:ea typeface="나눔스퀘어 Bold" panose="020B0600000101010101" pitchFamily="50" charset="-127"/>
              </a:rPr>
              <a:t>GPT2</a:t>
            </a:r>
          </a:p>
          <a:p>
            <a:pPr marL="342900" indent="-342900">
              <a:buClr>
                <a:srgbClr val="0F569B"/>
              </a:buClr>
              <a:buFont typeface="Arial" panose="020B0604020202020204" pitchFamily="34" charset="0"/>
              <a:buChar char="•"/>
            </a:pP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GPT2</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파인튜닝</a:t>
            </a:r>
            <a:r>
              <a:rPr lang="ko-KR" altLang="en-US" sz="2400" dirty="0">
                <a:latin typeface="나눔스퀘어 Bold" panose="020B0600000101010101" pitchFamily="50" charset="-127"/>
                <a:ea typeface="나눔스퀘어 Bold" panose="020B0600000101010101" pitchFamily="50" charset="-127"/>
              </a:rPr>
              <a:t> 안 해도 다양한 </a:t>
            </a:r>
            <a:r>
              <a:rPr lang="en-US" altLang="ko-KR" sz="2400" dirty="0">
                <a:latin typeface="나눔스퀘어 Bold" panose="020B0600000101010101" pitchFamily="50" charset="-127"/>
                <a:ea typeface="나눔스퀘어 Bold" panose="020B0600000101010101" pitchFamily="50" charset="-127"/>
              </a:rPr>
              <a:t>Task </a:t>
            </a:r>
            <a:r>
              <a:rPr lang="ko-KR" altLang="en-US" sz="2400" dirty="0">
                <a:latin typeface="나눔스퀘어 Bold" panose="020B0600000101010101" pitchFamily="50" charset="-127"/>
                <a:ea typeface="나눔스퀘어 Bold" panose="020B0600000101010101" pitchFamily="50" charset="-127"/>
              </a:rPr>
              <a:t>수행할 수 있는 </a:t>
            </a:r>
            <a:r>
              <a:rPr lang="en-US" altLang="ko-KR" sz="2400" dirty="0">
                <a:latin typeface="나눔스퀘어 Bold" panose="020B0600000101010101" pitchFamily="50" charset="-127"/>
                <a:ea typeface="나눔스퀘어 Bold" panose="020B0600000101010101" pitchFamily="50" charset="-127"/>
              </a:rPr>
              <a:t>Zero-shot Multi-task (Zero-shot Learner). </a:t>
            </a:r>
            <a:r>
              <a:rPr lang="ko-KR" altLang="en-US" sz="2400" dirty="0">
                <a:latin typeface="나눔스퀘어 Bold" panose="020B0600000101010101" pitchFamily="50" charset="-127"/>
                <a:ea typeface="나눔스퀘어 Bold" panose="020B0600000101010101" pitchFamily="50" charset="-127"/>
              </a:rPr>
              <a:t>하지만 </a:t>
            </a:r>
            <a:r>
              <a:rPr lang="en-US" altLang="ko-KR" sz="2400" dirty="0" err="1">
                <a:latin typeface="나눔스퀘어 Bold" panose="020B0600000101010101" pitchFamily="50" charset="-127"/>
                <a:ea typeface="나눔스퀘어 Bold" panose="020B0600000101010101" pitchFamily="50" charset="-127"/>
              </a:rPr>
              <a:t>UniLM</a:t>
            </a:r>
            <a:r>
              <a:rPr lang="ko-KR" altLang="en-US" sz="2400" dirty="0">
                <a:latin typeface="나눔스퀘어 Bold" panose="020B0600000101010101" pitchFamily="50" charset="-127"/>
                <a:ea typeface="나눔스퀘어 Bold" panose="020B0600000101010101" pitchFamily="50" charset="-127"/>
              </a:rPr>
              <a:t>은 </a:t>
            </a:r>
            <a:r>
              <a:rPr lang="en-US" altLang="ko-KR" sz="2400" dirty="0">
                <a:latin typeface="나눔스퀘어 Bold" panose="020B0600000101010101" pitchFamily="50" charset="-127"/>
                <a:ea typeface="나눔스퀘어 Bold" panose="020B0600000101010101" pitchFamily="50" charset="-127"/>
              </a:rPr>
              <a:t>Pre-train </a:t>
            </a:r>
            <a:r>
              <a:rPr lang="ko-KR" altLang="en-US" sz="2400" dirty="0">
                <a:latin typeface="나눔스퀘어 Bold" panose="020B0600000101010101" pitchFamily="50" charset="-127"/>
                <a:ea typeface="나눔스퀘어 Bold" panose="020B0600000101010101" pitchFamily="50" charset="-127"/>
              </a:rPr>
              <a:t>후 </a:t>
            </a:r>
            <a:r>
              <a:rPr lang="ko-KR" altLang="en-US" sz="2400" dirty="0" err="1">
                <a:latin typeface="나눔스퀘어 Bold" panose="020B0600000101010101" pitchFamily="50" charset="-127"/>
                <a:ea typeface="나눔스퀘어 Bold" panose="020B0600000101010101" pitchFamily="50" charset="-127"/>
              </a:rPr>
              <a:t>파인튜닝까지</a:t>
            </a:r>
            <a:r>
              <a:rPr lang="ko-KR" altLang="en-US" sz="2400" dirty="0">
                <a:latin typeface="나눔스퀘어 Bold" panose="020B0600000101010101" pitchFamily="50" charset="-127"/>
                <a:ea typeface="나눔스퀘어 Bold" panose="020B0600000101010101" pitchFamily="50" charset="-127"/>
              </a:rPr>
              <a:t> 필요함</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추가적인 레이어는 필요 </a:t>
            </a:r>
            <a:r>
              <a:rPr lang="en-US" altLang="ko-KR" sz="2400" dirty="0">
                <a:latin typeface="나눔스퀘어 Bold" panose="020B0600000101010101" pitchFamily="50" charset="-127"/>
                <a:ea typeface="나눔스퀘어 Bold" panose="020B0600000101010101" pitchFamily="50" charset="-127"/>
              </a:rPr>
              <a:t>X)</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55989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F751-6C3E-9F30-677D-8A2983FD8427}"/>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5F091B-794C-654A-DD83-3E860437765B}"/>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A966090-2FCB-D174-4F61-A0F15047EB5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AA5F96C-0F89-DBF3-DECF-9C4A9B44586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FDC704-6D2D-C977-8400-E7919EDA475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29F60DC3-D56E-62F2-0330-9B9AC58A2D99}"/>
              </a:ext>
            </a:extLst>
          </p:cNvPr>
          <p:cNvSpPr txBox="1"/>
          <p:nvPr/>
        </p:nvSpPr>
        <p:spPr>
          <a:xfrm>
            <a:off x="582766" y="1655508"/>
            <a:ext cx="6354262"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MASS (Masked Seq2Seq)  </a:t>
            </a:r>
          </a:p>
        </p:txBody>
      </p:sp>
      <p:sp>
        <p:nvSpPr>
          <p:cNvPr id="6" name="슬라이드 번호 개체 틀 5">
            <a:extLst>
              <a:ext uri="{FF2B5EF4-FFF2-40B4-BE49-F238E27FC236}">
                <a16:creationId xmlns:a16="http://schemas.microsoft.com/office/drawing/2014/main" id="{7A84A5AC-6F1F-4B93-68FE-AC744E929D86}"/>
              </a:ext>
            </a:extLst>
          </p:cNvPr>
          <p:cNvSpPr>
            <a:spLocks noGrp="1"/>
          </p:cNvSpPr>
          <p:nvPr>
            <p:ph type="sldNum" sz="quarter" idx="12"/>
          </p:nvPr>
        </p:nvSpPr>
        <p:spPr/>
        <p:txBody>
          <a:bodyPr/>
          <a:lstStyle/>
          <a:p>
            <a:fld id="{B1393E5F-521B-4CAD-9D3A-AE923D912DCE}" type="slidenum">
              <a:rPr lang="en-US" smtClean="0"/>
              <a:pPr/>
              <a:t>31</a:t>
            </a:fld>
            <a:r>
              <a:rPr lang="en-US"/>
              <a:t> / 40</a:t>
            </a:r>
            <a:endParaRPr lang="en-US" dirty="0"/>
          </a:p>
        </p:txBody>
      </p:sp>
      <p:grpSp>
        <p:nvGrpSpPr>
          <p:cNvPr id="11" name="그룹 10">
            <a:extLst>
              <a:ext uri="{FF2B5EF4-FFF2-40B4-BE49-F238E27FC236}">
                <a16:creationId xmlns:a16="http://schemas.microsoft.com/office/drawing/2014/main" id="{87925369-098D-070A-3591-AE8C8E804BBC}"/>
              </a:ext>
            </a:extLst>
          </p:cNvPr>
          <p:cNvGrpSpPr/>
          <p:nvPr/>
        </p:nvGrpSpPr>
        <p:grpSpPr>
          <a:xfrm>
            <a:off x="457200" y="3413286"/>
            <a:ext cx="6354263" cy="3787327"/>
            <a:chOff x="427324" y="3009900"/>
            <a:chExt cx="6354263" cy="3787327"/>
          </a:xfrm>
        </p:grpSpPr>
        <p:pic>
          <p:nvPicPr>
            <p:cNvPr id="7" name="그림 6">
              <a:extLst>
                <a:ext uri="{FF2B5EF4-FFF2-40B4-BE49-F238E27FC236}">
                  <a16:creationId xmlns:a16="http://schemas.microsoft.com/office/drawing/2014/main" id="{01E3B701-2FFC-0162-9473-1FACA19B40AC}"/>
                </a:ext>
              </a:extLst>
            </p:cNvPr>
            <p:cNvPicPr>
              <a:picLocks noChangeAspect="1"/>
            </p:cNvPicPr>
            <p:nvPr/>
          </p:nvPicPr>
          <p:blipFill>
            <a:blip r:embed="rId4"/>
            <a:stretch>
              <a:fillRect/>
            </a:stretch>
          </p:blipFill>
          <p:spPr>
            <a:xfrm>
              <a:off x="427324" y="3009900"/>
              <a:ext cx="6354262" cy="1905000"/>
            </a:xfrm>
            <a:prstGeom prst="rect">
              <a:avLst/>
            </a:prstGeom>
          </p:spPr>
        </p:pic>
        <p:pic>
          <p:nvPicPr>
            <p:cNvPr id="9" name="그림 8">
              <a:extLst>
                <a:ext uri="{FF2B5EF4-FFF2-40B4-BE49-F238E27FC236}">
                  <a16:creationId xmlns:a16="http://schemas.microsoft.com/office/drawing/2014/main" id="{D006A153-7D25-AC79-E6E1-7CE05B433960}"/>
                </a:ext>
              </a:extLst>
            </p:cNvPr>
            <p:cNvPicPr>
              <a:picLocks noChangeAspect="1"/>
            </p:cNvPicPr>
            <p:nvPr/>
          </p:nvPicPr>
          <p:blipFill>
            <a:blip r:embed="rId5"/>
            <a:stretch>
              <a:fillRect/>
            </a:stretch>
          </p:blipFill>
          <p:spPr>
            <a:xfrm>
              <a:off x="582767" y="5060543"/>
              <a:ext cx="6198820" cy="1736684"/>
            </a:xfrm>
            <a:prstGeom prst="rect">
              <a:avLst/>
            </a:prstGeom>
          </p:spPr>
        </p:pic>
      </p:grpSp>
      <p:sp>
        <p:nvSpPr>
          <p:cNvPr id="12" name="TextBox 11">
            <a:extLst>
              <a:ext uri="{FF2B5EF4-FFF2-40B4-BE49-F238E27FC236}">
                <a16:creationId xmlns:a16="http://schemas.microsoft.com/office/drawing/2014/main" id="{E3550F6B-3934-5480-07E3-71630B872704}"/>
              </a:ext>
            </a:extLst>
          </p:cNvPr>
          <p:cNvSpPr txBox="1"/>
          <p:nvPr/>
        </p:nvSpPr>
        <p:spPr>
          <a:xfrm>
            <a:off x="8373291" y="2625657"/>
            <a:ext cx="8599321" cy="6001643"/>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MAsked</a:t>
            </a:r>
            <a:r>
              <a:rPr lang="en-US" altLang="ko-KR" sz="2400" dirty="0">
                <a:latin typeface="나눔스퀘어 Bold" panose="020B0600000101010101" pitchFamily="50" charset="-127"/>
                <a:ea typeface="나눔스퀘어 Bold" panose="020B0600000101010101" pitchFamily="50" charset="-127"/>
              </a:rPr>
              <a:t> Sequence to Sequence pre-training</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 for Masked Spans, Good at Sequence Generation</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vs </a:t>
            </a:r>
            <a:r>
              <a:rPr lang="en-US" altLang="ko-KR" sz="2400" dirty="0">
                <a:solidFill>
                  <a:srgbClr val="3B7DDD"/>
                </a:solidFill>
                <a:latin typeface="나눔스퀘어 Bold" panose="020B0600000101010101" pitchFamily="50" charset="-127"/>
                <a:ea typeface="나눔스퀘어 Bold" panose="020B0600000101010101" pitchFamily="50" charset="-127"/>
              </a:rPr>
              <a:t>BERT MASK</a:t>
            </a:r>
          </a:p>
          <a:p>
            <a:pPr marL="342900" indent="-342900">
              <a:buClr>
                <a:srgbClr val="0F569B"/>
              </a:buClr>
              <a:buFont typeface="Arial" panose="020B0604020202020204" pitchFamily="34" charset="0"/>
              <a:buChar char="•"/>
            </a:pP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BERT</a:t>
            </a:r>
            <a:r>
              <a:rPr lang="ko-KR" altLang="en-US" sz="2400" dirty="0">
                <a:latin typeface="나눔스퀘어 Bold" panose="020B0600000101010101" pitchFamily="50" charset="-127"/>
                <a:ea typeface="나눔스퀘어 Bold" panose="020B0600000101010101" pitchFamily="50" charset="-127"/>
              </a:rPr>
              <a:t>는 전체 토큰의 </a:t>
            </a:r>
            <a:r>
              <a:rPr lang="en-US" altLang="ko-KR" sz="2400" dirty="0">
                <a:latin typeface="나눔스퀘어 Bold" panose="020B0600000101010101" pitchFamily="50" charset="-127"/>
                <a:ea typeface="나눔스퀘어 Bold" panose="020B0600000101010101" pitchFamily="50" charset="-127"/>
              </a:rPr>
              <a:t>15%</a:t>
            </a:r>
            <a:r>
              <a:rPr lang="ko-KR" altLang="en-US" sz="2400" dirty="0">
                <a:latin typeface="나눔스퀘어 Bold" panose="020B0600000101010101" pitchFamily="50" charset="-127"/>
                <a:ea typeface="나눔스퀘어 Bold" panose="020B0600000101010101" pitchFamily="50" charset="-127"/>
              </a:rPr>
              <a:t>를 </a:t>
            </a:r>
            <a:r>
              <a:rPr lang="en-US" altLang="ko-KR" sz="2400" dirty="0">
                <a:latin typeface="나눔스퀘어 Bold" panose="020B0600000101010101" pitchFamily="50" charset="-127"/>
                <a:ea typeface="나눔스퀘어 Bold" panose="020B0600000101010101" pitchFamily="50" charset="-127"/>
              </a:rPr>
              <a:t>Mask, MASS</a:t>
            </a:r>
            <a:r>
              <a:rPr lang="ko-KR" altLang="en-US" sz="2400" dirty="0">
                <a:latin typeface="나눔스퀘어 Bold" panose="020B0600000101010101" pitchFamily="50" charset="-127"/>
                <a:ea typeface="나눔스퀘어 Bold" panose="020B0600000101010101" pitchFamily="50" charset="-127"/>
              </a:rPr>
              <a:t>는 전체 토큰의 </a:t>
            </a:r>
            <a:r>
              <a:rPr lang="en-US" altLang="ko-KR" sz="2400" dirty="0">
                <a:latin typeface="나눔스퀘어 Bold" panose="020B0600000101010101" pitchFamily="50" charset="-127"/>
                <a:ea typeface="나눔스퀘어 Bold" panose="020B0600000101010101" pitchFamily="50" charset="-127"/>
              </a:rPr>
              <a:t>50% </a:t>
            </a:r>
            <a:r>
              <a:rPr lang="ko-KR" altLang="en-US" sz="2400" dirty="0">
                <a:latin typeface="나눔스퀘어 Bold" panose="020B0600000101010101" pitchFamily="50" charset="-127"/>
                <a:ea typeface="나눔스퀘어 Bold" panose="020B0600000101010101" pitchFamily="50" charset="-127"/>
              </a:rPr>
              <a:t>정도를 </a:t>
            </a: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 대신 한 시퀀스 안에서 </a:t>
            </a: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가 연속적임</a:t>
            </a:r>
            <a:r>
              <a:rPr lang="en-US" altLang="ko-KR" sz="2400" dirty="0">
                <a:latin typeface="나눔스퀘어 Bold" panose="020B0600000101010101" pitchFamily="50" charset="-127"/>
                <a:ea typeface="나눔스퀘어 Bold" panose="020B0600000101010101" pitchFamily="50" charset="-127"/>
              </a:rPr>
              <a:t>.</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SPANBERT</a:t>
            </a:r>
            <a:r>
              <a:rPr lang="ko-KR" altLang="en-US" sz="2400" dirty="0">
                <a:latin typeface="나눔스퀘어 Bold" panose="020B0600000101010101" pitchFamily="50" charset="-127"/>
                <a:ea typeface="나눔스퀘어 Bold" panose="020B0600000101010101" pitchFamily="50" charset="-127"/>
              </a:rPr>
              <a:t>나 </a:t>
            </a: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Text Infilling</a:t>
            </a:r>
            <a:r>
              <a:rPr lang="ko-KR" altLang="en-US" sz="2400" dirty="0">
                <a:latin typeface="나눔스퀘어 Bold" panose="020B0600000101010101" pitchFamily="50" charset="-127"/>
                <a:ea typeface="나눔스퀘어 Bold" panose="020B0600000101010101" pitchFamily="50" charset="-127"/>
              </a:rPr>
              <a:t>이 이와 유사함</a:t>
            </a: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의 개수가 </a:t>
            </a:r>
            <a:r>
              <a:rPr lang="en-US" altLang="ko-KR" sz="2400" dirty="0">
                <a:latin typeface="나눔스퀘어 Bold" panose="020B0600000101010101" pitchFamily="50" charset="-127"/>
                <a:ea typeface="나눔스퀘어 Bold" panose="020B0600000101010101" pitchFamily="50" charset="-127"/>
              </a:rPr>
              <a:t>1</a:t>
            </a:r>
            <a:r>
              <a:rPr lang="ko-KR" altLang="en-US" sz="2400" dirty="0">
                <a:latin typeface="나눔스퀘어 Bold" panose="020B0600000101010101" pitchFamily="50" charset="-127"/>
                <a:ea typeface="나눔스퀘어 Bold" panose="020B0600000101010101" pitchFamily="50" charset="-127"/>
              </a:rPr>
              <a:t>개면 </a:t>
            </a:r>
            <a:r>
              <a:rPr lang="en-US" altLang="ko-KR" sz="2400" dirty="0">
                <a:latin typeface="나눔스퀘어 Bold" panose="020B0600000101010101" pitchFamily="50" charset="-127"/>
                <a:ea typeface="나눔스퀘어 Bold" panose="020B0600000101010101" pitchFamily="50" charset="-127"/>
              </a:rPr>
              <a:t>BERT, m</a:t>
            </a:r>
            <a:r>
              <a:rPr lang="ko-KR" altLang="en-US" sz="2400" dirty="0">
                <a:latin typeface="나눔스퀘어 Bold" panose="020B0600000101010101" pitchFamily="50" charset="-127"/>
                <a:ea typeface="나눔스퀘어 Bold" panose="020B0600000101010101" pitchFamily="50" charset="-127"/>
              </a:rPr>
              <a:t>개면 </a:t>
            </a:r>
            <a:r>
              <a:rPr lang="en-US" altLang="ko-KR" sz="2400" dirty="0">
                <a:latin typeface="나눔스퀘어 Bold" panose="020B0600000101010101" pitchFamily="50" charset="-127"/>
                <a:ea typeface="나눔스퀘어 Bold" panose="020B0600000101010101" pitchFamily="50" charset="-127"/>
              </a:rPr>
              <a:t>GPT</a:t>
            </a:r>
            <a:r>
              <a:rPr lang="ko-KR" altLang="en-US" sz="2400" dirty="0">
                <a:latin typeface="나눔스퀘어 Bold" panose="020B0600000101010101" pitchFamily="50" charset="-127"/>
                <a:ea typeface="나눔스퀘어 Bold" panose="020B0600000101010101" pitchFamily="50" charset="-127"/>
              </a:rPr>
              <a:t>의 언어 모델링과 </a:t>
            </a:r>
            <a:r>
              <a:rPr lang="ko-KR" altLang="en-US" sz="2400" dirty="0" err="1">
                <a:latin typeface="나눔스퀘어 Bold" panose="020B0600000101010101" pitchFamily="50" charset="-127"/>
                <a:ea typeface="나눔스퀘어 Bold" panose="020B0600000101010101" pitchFamily="50" charset="-127"/>
              </a:rPr>
              <a:t>비슷해짐</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따라서 </a:t>
            </a:r>
            <a:r>
              <a:rPr lang="en-US" altLang="ko-KR" sz="2400" dirty="0">
                <a:latin typeface="나눔스퀘어 Bold" panose="020B0600000101010101" pitchFamily="50" charset="-127"/>
                <a:ea typeface="나눔스퀘어 Bold" panose="020B0600000101010101" pitchFamily="50" charset="-127"/>
              </a:rPr>
              <a:t>MASS </a:t>
            </a:r>
            <a:r>
              <a:rPr lang="ko-KR" altLang="en-US" sz="2400" dirty="0">
                <a:latin typeface="나눔스퀘어 Bold" panose="020B0600000101010101" pitchFamily="50" charset="-127"/>
                <a:ea typeface="나눔스퀘어 Bold" panose="020B0600000101010101" pitchFamily="50" charset="-127"/>
              </a:rPr>
              <a:t>방법론은 </a:t>
            </a:r>
            <a:r>
              <a:rPr lang="en-US" altLang="ko-KR" sz="2400" dirty="0">
                <a:latin typeface="나눔스퀘어 Bold" panose="020B0600000101010101" pitchFamily="50" charset="-127"/>
                <a:ea typeface="나눔스퀘어 Bold" panose="020B0600000101010101" pitchFamily="50" charset="-127"/>
              </a:rPr>
              <a:t>BERT</a:t>
            </a:r>
            <a:r>
              <a:rPr lang="ko-KR" altLang="en-US" sz="2400" dirty="0">
                <a:latin typeface="나눔스퀘어 Bold" panose="020B0600000101010101" pitchFamily="50" charset="-127"/>
                <a:ea typeface="나눔스퀘어 Bold" panose="020B0600000101010101" pitchFamily="50" charset="-127"/>
              </a:rPr>
              <a:t>와 </a:t>
            </a:r>
            <a:r>
              <a:rPr lang="en-US" altLang="ko-KR" sz="2400" dirty="0">
                <a:latin typeface="나눔스퀘어 Bold" panose="020B0600000101010101" pitchFamily="50" charset="-127"/>
                <a:ea typeface="나눔스퀘어 Bold" panose="020B0600000101010101" pitchFamily="50" charset="-127"/>
              </a:rPr>
              <a:t>GPT</a:t>
            </a:r>
            <a:r>
              <a:rPr lang="ko-KR" altLang="en-US" sz="2400" dirty="0">
                <a:latin typeface="나눔스퀘어 Bold" panose="020B0600000101010101" pitchFamily="50" charset="-127"/>
                <a:ea typeface="나눔스퀘어 Bold" panose="020B0600000101010101" pitchFamily="50" charset="-127"/>
              </a:rPr>
              <a:t>의 중간 개념</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66728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CA7B-2271-82E0-1035-517C34A96DC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22676C-6D29-9D76-EC44-2716AC87D25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79E3D0F-F1DE-4C18-E127-674FC56ED1A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DF3EFC5-B9E5-939B-E100-7D30E658BB6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5538333-52B7-B84E-9AF0-10A0A6C7366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1CED2114-26BA-8612-2D97-7FCD0BE947CA}"/>
              </a:ext>
            </a:extLst>
          </p:cNvPr>
          <p:cNvSpPr txBox="1"/>
          <p:nvPr/>
        </p:nvSpPr>
        <p:spPr>
          <a:xfrm>
            <a:off x="592291" y="1840698"/>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XLNet</a:t>
            </a:r>
            <a:r>
              <a:rPr lang="en-US" altLang="ko-KR" sz="4000" dirty="0">
                <a:latin typeface="나눔스퀘어 Bold" panose="020B0600000101010101" pitchFamily="50" charset="-127"/>
                <a:ea typeface="나눔스퀘어 Bold" panose="020B0600000101010101" pitchFamily="50" charset="-127"/>
              </a:rPr>
              <a:t> (Permuted LM)  </a:t>
            </a:r>
          </a:p>
        </p:txBody>
      </p:sp>
      <p:sp>
        <p:nvSpPr>
          <p:cNvPr id="6" name="슬라이드 번호 개체 틀 5">
            <a:extLst>
              <a:ext uri="{FF2B5EF4-FFF2-40B4-BE49-F238E27FC236}">
                <a16:creationId xmlns:a16="http://schemas.microsoft.com/office/drawing/2014/main" id="{F0A8B070-2A51-0ABD-9159-AD6BBFBF2732}"/>
              </a:ext>
            </a:extLst>
          </p:cNvPr>
          <p:cNvSpPr>
            <a:spLocks noGrp="1"/>
          </p:cNvSpPr>
          <p:nvPr>
            <p:ph type="sldNum" sz="quarter" idx="12"/>
          </p:nvPr>
        </p:nvSpPr>
        <p:spPr/>
        <p:txBody>
          <a:bodyPr/>
          <a:lstStyle/>
          <a:p>
            <a:fld id="{B1393E5F-521B-4CAD-9D3A-AE923D912DCE}" type="slidenum">
              <a:rPr lang="en-US" smtClean="0"/>
              <a:pPr/>
              <a:t>32</a:t>
            </a:fld>
            <a:r>
              <a:rPr lang="en-US"/>
              <a:t> / 40</a:t>
            </a:r>
            <a:endParaRPr lang="en-US" dirty="0"/>
          </a:p>
        </p:txBody>
      </p:sp>
      <p:pic>
        <p:nvPicPr>
          <p:cNvPr id="3" name="그림 2">
            <a:extLst>
              <a:ext uri="{FF2B5EF4-FFF2-40B4-BE49-F238E27FC236}">
                <a16:creationId xmlns:a16="http://schemas.microsoft.com/office/drawing/2014/main" id="{5B50BF54-471B-A06A-76E3-2BE6DF6651F2}"/>
              </a:ext>
            </a:extLst>
          </p:cNvPr>
          <p:cNvPicPr>
            <a:picLocks noChangeAspect="1"/>
          </p:cNvPicPr>
          <p:nvPr/>
        </p:nvPicPr>
        <p:blipFill>
          <a:blip r:embed="rId4"/>
          <a:stretch>
            <a:fillRect/>
          </a:stretch>
        </p:blipFill>
        <p:spPr>
          <a:xfrm>
            <a:off x="301791" y="3552131"/>
            <a:ext cx="8613610" cy="4674123"/>
          </a:xfrm>
          <a:prstGeom prst="rect">
            <a:avLst/>
          </a:prstGeom>
        </p:spPr>
      </p:pic>
      <p:sp>
        <p:nvSpPr>
          <p:cNvPr id="5" name="TextBox 4">
            <a:extLst>
              <a:ext uri="{FF2B5EF4-FFF2-40B4-BE49-F238E27FC236}">
                <a16:creationId xmlns:a16="http://schemas.microsoft.com/office/drawing/2014/main" id="{7E35DB92-04FE-D594-3525-47D69549A2A9}"/>
              </a:ext>
            </a:extLst>
          </p:cNvPr>
          <p:cNvSpPr txBox="1"/>
          <p:nvPr/>
        </p:nvSpPr>
        <p:spPr>
          <a:xfrm>
            <a:off x="9372600" y="2936184"/>
            <a:ext cx="8599321" cy="4893647"/>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Permutation Language Modeling</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Generalized </a:t>
            </a:r>
            <a:r>
              <a:rPr lang="en-US" altLang="ko-KR" sz="2400" dirty="0">
                <a:solidFill>
                  <a:srgbClr val="3B7DDD"/>
                </a:solidFill>
                <a:latin typeface="나눔스퀘어 Bold" panose="020B0600000101010101" pitchFamily="50" charset="-127"/>
                <a:ea typeface="나눔스퀘어 Bold" panose="020B0600000101010101" pitchFamily="50" charset="-127"/>
              </a:rPr>
              <a:t>autoregressive</a:t>
            </a:r>
            <a:r>
              <a:rPr lang="en-US" altLang="ko-KR" sz="2400" dirty="0">
                <a:latin typeface="나눔스퀘어 Bold" panose="020B0600000101010101" pitchFamily="50" charset="-127"/>
                <a:ea typeface="나눔스퀘어 Bold" panose="020B0600000101010101" pitchFamily="50" charset="-127"/>
              </a:rPr>
              <a:t> pretraining method</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solidFill>
                  <a:srgbClr val="3B7DDD"/>
                </a:solidFill>
                <a:latin typeface="나눔스퀘어 Bold" panose="020B0600000101010101" pitchFamily="50" charset="-127"/>
                <a:ea typeface="나눔스퀘어 Bold" panose="020B0600000101010101" pitchFamily="50" charset="-127"/>
              </a:rPr>
              <a:t>Use Two Way Self-Attention Stream (content, query)</a:t>
            </a:r>
          </a:p>
          <a:p>
            <a:pPr>
              <a:buClr>
                <a:srgbClr val="0F569B"/>
              </a:buClr>
            </a:pP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solidFill>
                  <a:srgbClr val="3B7DDD"/>
                </a:solidFill>
                <a:latin typeface="나눔스퀘어 Bold" panose="020B0600000101010101" pitchFamily="50" charset="-127"/>
                <a:ea typeface="나눔스퀘어 Bold" panose="020B0600000101010101" pitchFamily="50" charset="-127"/>
              </a:rPr>
              <a:t>Transformer </a:t>
            </a:r>
            <a:r>
              <a:rPr lang="ko-KR" altLang="en-US" sz="2400" dirty="0" err="1">
                <a:solidFill>
                  <a:srgbClr val="3B7DDD"/>
                </a:solidFill>
                <a:latin typeface="나눔스퀘어 Bold" panose="020B0600000101010101" pitchFamily="50" charset="-127"/>
                <a:ea typeface="나눔스퀘어 Bold" panose="020B0600000101010101" pitchFamily="50" charset="-127"/>
              </a:rPr>
              <a:t>디코더</a:t>
            </a:r>
            <a:r>
              <a:rPr lang="ko-KR" altLang="en-US" sz="2400" dirty="0">
                <a:solidFill>
                  <a:srgbClr val="3B7DDD"/>
                </a:solidFill>
                <a:latin typeface="나눔스퀘어 Bold" panose="020B0600000101010101" pitchFamily="50" charset="-127"/>
                <a:ea typeface="나눔스퀘어 Bold" panose="020B0600000101010101" pitchFamily="50" charset="-127"/>
              </a:rPr>
              <a:t> 아키텍처만 사용했으나 </a:t>
            </a:r>
            <a:r>
              <a:rPr lang="en-US" altLang="ko-KR" sz="2400" dirty="0">
                <a:solidFill>
                  <a:srgbClr val="3B7DDD"/>
                </a:solidFill>
                <a:latin typeface="나눔스퀘어 Bold" panose="020B0600000101010101" pitchFamily="50" charset="-127"/>
                <a:ea typeface="나눔스퀘어 Bold" panose="020B0600000101010101" pitchFamily="50" charset="-127"/>
              </a:rPr>
              <a:t>Sentence Permutation</a:t>
            </a:r>
            <a:r>
              <a:rPr lang="ko-KR" altLang="en-US" sz="2400" dirty="0">
                <a:solidFill>
                  <a:srgbClr val="3B7DDD"/>
                </a:solidFill>
                <a:latin typeface="나눔스퀘어 Bold" panose="020B0600000101010101" pitchFamily="50" charset="-127"/>
                <a:ea typeface="나눔스퀘어 Bold" panose="020B0600000101010101" pitchFamily="50" charset="-127"/>
              </a:rPr>
              <a:t>을 통해 </a:t>
            </a:r>
            <a:r>
              <a:rPr lang="en-US" altLang="ko-KR" sz="2400" dirty="0">
                <a:solidFill>
                  <a:srgbClr val="3B7DDD"/>
                </a:solidFill>
                <a:latin typeface="나눔스퀘어 Bold" panose="020B0600000101010101" pitchFamily="50" charset="-127"/>
                <a:ea typeface="나눔스퀘어 Bold" panose="020B0600000101010101" pitchFamily="50" charset="-127"/>
              </a:rPr>
              <a:t>Bidirectional</a:t>
            </a:r>
            <a:r>
              <a:rPr lang="ko-KR" altLang="en-US" sz="2400" dirty="0">
                <a:solidFill>
                  <a:srgbClr val="3B7DDD"/>
                </a:solidFill>
                <a:latin typeface="나눔스퀘어 Bold" panose="020B0600000101010101" pitchFamily="50" charset="-127"/>
                <a:ea typeface="나눔스퀘어 Bold" panose="020B0600000101010101" pitchFamily="50" charset="-127"/>
              </a:rPr>
              <a:t>한 문맥 학습</a:t>
            </a: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Sentence Permutation</a:t>
            </a:r>
            <a:r>
              <a:rPr lang="ko-KR" altLang="en-US" sz="2400" dirty="0">
                <a:latin typeface="나눔스퀘어 Bold" panose="020B0600000101010101" pitchFamily="50" charset="-127"/>
                <a:ea typeface="나눔스퀘어 Bold" panose="020B0600000101010101" pitchFamily="50" charset="-127"/>
              </a:rPr>
              <a:t>과 유사함</a:t>
            </a:r>
            <a:r>
              <a:rPr lang="en-US" altLang="ko-KR" sz="2400" dirty="0">
                <a:latin typeface="나눔스퀘어 Bold" panose="020B0600000101010101" pitchFamily="50" charset="-127"/>
                <a:ea typeface="나눔스퀘어 Bold" panose="020B0600000101010101" pitchFamily="50" charset="-127"/>
              </a:rPr>
              <a:t>.</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Transformer-XL</a:t>
            </a:r>
            <a:r>
              <a:rPr lang="ko-KR" altLang="en-US" sz="2400" dirty="0">
                <a:latin typeface="나눔스퀘어 Bold" panose="020B0600000101010101" pitchFamily="50" charset="-127"/>
                <a:ea typeface="나눔스퀘어 Bold" panose="020B0600000101010101" pitchFamily="50" charset="-127"/>
              </a:rPr>
              <a:t>을 베이스로 발전</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423259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DC0-235A-B6FC-3981-C3696F291B3F}"/>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D55F341-F3D6-9757-EA15-B477DCC1CB7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1607FAF8-C807-93E6-CE26-C93E70A1301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F3F1E032-B047-2953-4178-CE6855A494D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12356B1-16A7-3364-38C5-C7FC033B65D2}"/>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47B4D231-566D-7876-99B0-16F4B743E26A}"/>
              </a:ext>
            </a:extLst>
          </p:cNvPr>
          <p:cNvSpPr txBox="1"/>
          <p:nvPr/>
        </p:nvSpPr>
        <p:spPr>
          <a:xfrm>
            <a:off x="563716" y="15621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Dataset</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Example</a:t>
            </a:r>
          </a:p>
        </p:txBody>
      </p:sp>
      <p:sp>
        <p:nvSpPr>
          <p:cNvPr id="6" name="슬라이드 번호 개체 틀 5">
            <a:extLst>
              <a:ext uri="{FF2B5EF4-FFF2-40B4-BE49-F238E27FC236}">
                <a16:creationId xmlns:a16="http://schemas.microsoft.com/office/drawing/2014/main" id="{66D3134F-0C8F-CC1F-4F77-4317E482C6CD}"/>
              </a:ext>
            </a:extLst>
          </p:cNvPr>
          <p:cNvSpPr>
            <a:spLocks noGrp="1"/>
          </p:cNvSpPr>
          <p:nvPr>
            <p:ph type="sldNum" sz="quarter" idx="12"/>
          </p:nvPr>
        </p:nvSpPr>
        <p:spPr/>
        <p:txBody>
          <a:bodyPr/>
          <a:lstStyle/>
          <a:p>
            <a:fld id="{B1393E5F-521B-4CAD-9D3A-AE923D912DCE}" type="slidenum">
              <a:rPr lang="en-US" smtClean="0"/>
              <a:pPr/>
              <a:t>33</a:t>
            </a:fld>
            <a:r>
              <a:rPr lang="en-US"/>
              <a:t> / 40</a:t>
            </a:r>
            <a:endParaRPr lang="en-US" dirty="0"/>
          </a:p>
        </p:txBody>
      </p:sp>
      <p:sp>
        <p:nvSpPr>
          <p:cNvPr id="2" name="TextBox 1">
            <a:extLst>
              <a:ext uri="{FF2B5EF4-FFF2-40B4-BE49-F238E27FC236}">
                <a16:creationId xmlns:a16="http://schemas.microsoft.com/office/drawing/2014/main" id="{A80BC132-2DD0-06B3-3EC3-78BC9E3DFCDE}"/>
              </a:ext>
            </a:extLst>
          </p:cNvPr>
          <p:cNvSpPr txBox="1"/>
          <p:nvPr/>
        </p:nvSpPr>
        <p:spPr>
          <a:xfrm>
            <a:off x="582766" y="2614116"/>
            <a:ext cx="8561234" cy="3785652"/>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ELI5 (Explain Like I’m 5)</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How do muscles grow?</a:t>
            </a:r>
            <a:endParaRPr lang="en-US" altLang="ko-KR" sz="2400" i="1"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When you exercise, your muscles experience tiny tears. During recovery, the body repairs these tears by adding new muscle fibers, making your muscles larger and stronger over time</a:t>
            </a:r>
            <a:r>
              <a:rPr lang="en-US" altLang="ko-KR" sz="2400" dirty="0">
                <a:latin typeface="나눔스퀘어 Bold" panose="020B0600000101010101" pitchFamily="50" charset="-127"/>
                <a:ea typeface="나눔스퀘어 Bold" panose="020B0600000101010101" pitchFamily="50" charset="-127"/>
              </a:rPr>
              <a:t>.</a:t>
            </a: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3" name="TextBox 2">
            <a:extLst>
              <a:ext uri="{FF2B5EF4-FFF2-40B4-BE49-F238E27FC236}">
                <a16:creationId xmlns:a16="http://schemas.microsoft.com/office/drawing/2014/main" id="{A5808BEF-85DE-40E4-9DD5-D47FCAF8C5EE}"/>
              </a:ext>
            </a:extLst>
          </p:cNvPr>
          <p:cNvSpPr txBox="1"/>
          <p:nvPr/>
        </p:nvSpPr>
        <p:spPr>
          <a:xfrm>
            <a:off x="606578" y="5439080"/>
            <a:ext cx="8561234" cy="4524315"/>
          </a:xfrm>
          <a:prstGeom prst="rect">
            <a:avLst/>
          </a:prstGeom>
          <a:noFill/>
        </p:spPr>
        <p:txBody>
          <a:bodyPr wrap="square">
            <a:spAutoFit/>
          </a:bodyPr>
          <a:lstStyle/>
          <a:p>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(Extreme Summarization)]</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a:t>
            </a:r>
            <a:r>
              <a:rPr lang="en-US" altLang="ko-KR" sz="2400" i="1" dirty="0"/>
              <a:t>The city council has unveiled an ambitious plan to revitalize the downtown area by renovating old buildings, improving public transportation, and creating new public spaces. The initiative is expected to boost tourism and local economic growth amid rising unemployment.</a:t>
            </a: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City council announces downtown revitalization plan to boost tourism and economy.</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5" name="TextBox 4">
            <a:extLst>
              <a:ext uri="{FF2B5EF4-FFF2-40B4-BE49-F238E27FC236}">
                <a16:creationId xmlns:a16="http://schemas.microsoft.com/office/drawing/2014/main" id="{E1E0213D-7598-238E-542B-4B5D5E4BB7EE}"/>
              </a:ext>
            </a:extLst>
          </p:cNvPr>
          <p:cNvSpPr txBox="1"/>
          <p:nvPr/>
        </p:nvSpPr>
        <p:spPr>
          <a:xfrm>
            <a:off x="9721154" y="2542927"/>
            <a:ext cx="8561234" cy="3785652"/>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ConvAI2 (Conversation with AI)</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User: Hi, how are you doing today? </a:t>
            </a:r>
          </a:p>
          <a:p>
            <a:r>
              <a:rPr lang="en-US" altLang="ko-KR" sz="2400" i="1" dirty="0"/>
              <a:t>Bot: I'm doing well, thanks! What about you? </a:t>
            </a:r>
          </a:p>
          <a:p>
            <a:r>
              <a:rPr lang="en-US" altLang="ko-KR" sz="2400" i="1" dirty="0"/>
              <a:t>User: I'm a bit bored and looking for something fun to talk about.</a:t>
            </a:r>
            <a:endParaRPr lang="en-US" altLang="ko-KR" sz="2400" i="1"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Maybe we can chat about your hobbies. What do you usually enjoy doing in your free time?</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8" name="TextBox 7">
            <a:extLst>
              <a:ext uri="{FF2B5EF4-FFF2-40B4-BE49-F238E27FC236}">
                <a16:creationId xmlns:a16="http://schemas.microsoft.com/office/drawing/2014/main" id="{EAFEC5D0-CFF9-763E-17D5-2F117EB1DE3C}"/>
              </a:ext>
            </a:extLst>
          </p:cNvPr>
          <p:cNvSpPr txBox="1"/>
          <p:nvPr/>
        </p:nvSpPr>
        <p:spPr>
          <a:xfrm>
            <a:off x="2057400" y="9313007"/>
            <a:ext cx="9222580" cy="1200329"/>
          </a:xfrm>
          <a:prstGeom prst="rect">
            <a:avLst/>
          </a:prstGeom>
          <a:noFill/>
        </p:spPr>
        <p:txBody>
          <a:bodyPr wrap="square">
            <a:spAutoFit/>
          </a:bodyPr>
          <a:lstStyle/>
          <a:p>
            <a:r>
              <a:rPr lang="ko-KR" altLang="en-US" dirty="0">
                <a:hlinkClick r:id="rId4"/>
              </a:rPr>
              <a:t>https://huggingface.co/datasets/defunct-datasets/eli5</a:t>
            </a:r>
            <a:endParaRPr lang="en-US" altLang="ko-KR" dirty="0"/>
          </a:p>
          <a:p>
            <a:endParaRPr lang="en-US" altLang="ko-KR" dirty="0"/>
          </a:p>
          <a:p>
            <a:endParaRPr lang="en-US" altLang="ko-KR" dirty="0"/>
          </a:p>
          <a:p>
            <a:endParaRPr lang="ko-KR" altLang="en-US" dirty="0"/>
          </a:p>
        </p:txBody>
      </p:sp>
      <p:sp>
        <p:nvSpPr>
          <p:cNvPr id="10" name="TextBox 9">
            <a:extLst>
              <a:ext uri="{FF2B5EF4-FFF2-40B4-BE49-F238E27FC236}">
                <a16:creationId xmlns:a16="http://schemas.microsoft.com/office/drawing/2014/main" id="{3D1BEB64-110E-A1F8-2CD4-AA5EC38A8AA7}"/>
              </a:ext>
            </a:extLst>
          </p:cNvPr>
          <p:cNvSpPr txBox="1"/>
          <p:nvPr/>
        </p:nvSpPr>
        <p:spPr>
          <a:xfrm>
            <a:off x="2057400" y="9603407"/>
            <a:ext cx="9222580" cy="646331"/>
          </a:xfrm>
          <a:prstGeom prst="rect">
            <a:avLst/>
          </a:prstGeom>
          <a:noFill/>
        </p:spPr>
        <p:txBody>
          <a:bodyPr wrap="square">
            <a:spAutoFit/>
          </a:bodyPr>
          <a:lstStyle/>
          <a:p>
            <a:r>
              <a:rPr lang="ko-KR" altLang="en-US" dirty="0">
                <a:hlinkClick r:id="rId5"/>
              </a:rPr>
              <a:t>https://huggingface.co/datasets/EdinburghNLP/xsum?row=9</a:t>
            </a:r>
            <a:endParaRPr lang="en-US" altLang="ko-KR" dirty="0"/>
          </a:p>
          <a:p>
            <a:endParaRPr lang="ko-KR" altLang="en-US" dirty="0"/>
          </a:p>
        </p:txBody>
      </p:sp>
      <p:sp>
        <p:nvSpPr>
          <p:cNvPr id="12" name="TextBox 11">
            <a:extLst>
              <a:ext uri="{FF2B5EF4-FFF2-40B4-BE49-F238E27FC236}">
                <a16:creationId xmlns:a16="http://schemas.microsoft.com/office/drawing/2014/main" id="{F48535DF-C839-6414-38EA-002BDBC408FF}"/>
              </a:ext>
            </a:extLst>
          </p:cNvPr>
          <p:cNvSpPr txBox="1"/>
          <p:nvPr/>
        </p:nvSpPr>
        <p:spPr>
          <a:xfrm>
            <a:off x="8029586" y="9256820"/>
            <a:ext cx="9222580" cy="923330"/>
          </a:xfrm>
          <a:prstGeom prst="rect">
            <a:avLst/>
          </a:prstGeom>
          <a:noFill/>
        </p:spPr>
        <p:txBody>
          <a:bodyPr wrap="square">
            <a:spAutoFit/>
          </a:bodyPr>
          <a:lstStyle/>
          <a:p>
            <a:r>
              <a:rPr lang="ko-KR" altLang="en-US" dirty="0">
                <a:hlinkClick r:id="rId6"/>
              </a:rPr>
              <a:t>https://huggingface.co/datasets/convai-challenge/conv_ai_2</a:t>
            </a:r>
            <a:endParaRPr lang="en-US" altLang="ko-KR" dirty="0"/>
          </a:p>
          <a:p>
            <a:r>
              <a:rPr lang="en-US" altLang="ko-KR" dirty="0">
                <a:hlinkClick r:id="rId7"/>
              </a:rPr>
              <a:t>https://huggingface.co/datasets/abisee/cnn_dailymail?row=6</a:t>
            </a:r>
            <a:endParaRPr lang="en-US" altLang="ko-KR" dirty="0"/>
          </a:p>
          <a:p>
            <a:endParaRPr lang="ko-KR" altLang="en-US" dirty="0"/>
          </a:p>
        </p:txBody>
      </p:sp>
      <p:sp>
        <p:nvSpPr>
          <p:cNvPr id="13" name="TextBox 12">
            <a:extLst>
              <a:ext uri="{FF2B5EF4-FFF2-40B4-BE49-F238E27FC236}">
                <a16:creationId xmlns:a16="http://schemas.microsoft.com/office/drawing/2014/main" id="{DC005699-7FF2-E98D-EF23-51006244F76F}"/>
              </a:ext>
            </a:extLst>
          </p:cNvPr>
          <p:cNvSpPr txBox="1"/>
          <p:nvPr/>
        </p:nvSpPr>
        <p:spPr>
          <a:xfrm>
            <a:off x="9697342" y="5439080"/>
            <a:ext cx="8561234" cy="4524315"/>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CNN/DM (CNN/Daily Mail)</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News Article: powerful earthquake struck the coastal region early this morning, causing widespread damage to infrastructure and leaving hundreds injured. Emergency services have been mobilized, and residents are advised to stay alert as aftershocks are expected.</a:t>
            </a: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Earthquake hits coastal region; emergency crews rescue hundreds amid aftershock warnings.</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16839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989BC-86A6-6AE0-9898-0E5BA01959F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85B5AAE-3704-87B3-6A26-53B3C0FF367C}"/>
              </a:ext>
            </a:extLst>
          </p:cNvPr>
          <p:cNvSpPr txBox="1"/>
          <p:nvPr/>
        </p:nvSpPr>
        <p:spPr>
          <a:xfrm>
            <a:off x="10287000" y="2498587"/>
            <a:ext cx="6836861" cy="6124754"/>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BLEU</a:t>
            </a: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N = maximum n-gram size (</a:t>
            </a:r>
            <a:r>
              <a:rPr lang="ko-KR" altLang="en-US" sz="2800" dirty="0">
                <a:latin typeface="나눔스퀘어 Bold" panose="020B0600000101010101" pitchFamily="50" charset="-127"/>
                <a:ea typeface="나눔스퀘어 Bold" panose="020B0600000101010101" pitchFamily="50" charset="-127"/>
              </a:rPr>
              <a:t>보통 </a:t>
            </a:r>
            <a:r>
              <a:rPr lang="en-US" altLang="ko-KR" sz="2800" dirty="0">
                <a:latin typeface="나눔스퀘어 Bold" panose="020B0600000101010101" pitchFamily="50" charset="-127"/>
                <a:ea typeface="나눔스퀘어 Bold" panose="020B0600000101010101" pitchFamily="50" charset="-127"/>
              </a:rPr>
              <a:t>4) </a:t>
            </a:r>
          </a:p>
          <a:p>
            <a:r>
              <a:rPr lang="en-US" altLang="ko-KR" sz="2800" dirty="0" err="1">
                <a:latin typeface="나눔스퀘어 Bold" panose="020B0600000101010101" pitchFamily="50" charset="-127"/>
                <a:ea typeface="나눔스퀘어 Bold" panose="020B0600000101010101" pitchFamily="50" charset="-127"/>
              </a:rPr>
              <a:t>P_n</a:t>
            </a:r>
            <a:r>
              <a:rPr lang="en-US" altLang="ko-KR" sz="2800" dirty="0">
                <a:latin typeface="나눔스퀘어 Bold" panose="020B0600000101010101" pitchFamily="50" charset="-127"/>
                <a:ea typeface="나눔스퀘어 Bold" panose="020B0600000101010101" pitchFamily="50" charset="-127"/>
              </a:rPr>
              <a:t> = precision in n-gram</a:t>
            </a:r>
          </a:p>
          <a:p>
            <a:r>
              <a:rPr lang="en-US" altLang="ko-KR" sz="2800" dirty="0" err="1">
                <a:latin typeface="나눔스퀘어 Bold" panose="020B0600000101010101" pitchFamily="50" charset="-127"/>
                <a:ea typeface="나눔스퀘어 Bold" panose="020B0600000101010101" pitchFamily="50" charset="-127"/>
              </a:rPr>
              <a:t>w_n</a:t>
            </a:r>
            <a:r>
              <a:rPr lang="en-US" altLang="ko-KR" sz="2800" dirty="0">
                <a:latin typeface="나눔스퀘어 Bold" panose="020B0600000101010101" pitchFamily="50" charset="-127"/>
                <a:ea typeface="나눔스퀘어 Bold" panose="020B0600000101010101" pitchFamily="50" charset="-127"/>
              </a:rPr>
              <a:t> = weight for n-gram (</a:t>
            </a:r>
            <a:r>
              <a:rPr lang="ko-KR" altLang="en-US" sz="2800" dirty="0">
                <a:latin typeface="나눔스퀘어 Bold" panose="020B0600000101010101" pitchFamily="50" charset="-127"/>
                <a:ea typeface="나눔스퀘어 Bold" panose="020B0600000101010101" pitchFamily="50" charset="-127"/>
              </a:rPr>
              <a:t>보통 </a:t>
            </a:r>
            <a:r>
              <a:rPr lang="en-US" altLang="ko-KR" sz="2800" dirty="0">
                <a:latin typeface="나눔스퀘어 Bold" panose="020B0600000101010101" pitchFamily="50" charset="-127"/>
                <a:ea typeface="나눔스퀘어 Bold" panose="020B0600000101010101" pitchFamily="50" charset="-127"/>
              </a:rPr>
              <a:t>¼)</a:t>
            </a:r>
          </a:p>
          <a:p>
            <a:r>
              <a:rPr lang="en-US" altLang="ko-KR" sz="2800" dirty="0">
                <a:latin typeface="나눔스퀘어 Bold" panose="020B0600000101010101" pitchFamily="50" charset="-127"/>
                <a:ea typeface="나눔스퀘어 Bold" panose="020B0600000101010101" pitchFamily="50" charset="-127"/>
              </a:rPr>
              <a:t>C = </a:t>
            </a:r>
            <a:r>
              <a:rPr lang="ko-KR" altLang="en-US" sz="2800" dirty="0">
                <a:latin typeface="나눔스퀘어 Bold" panose="020B0600000101010101" pitchFamily="50" charset="-127"/>
                <a:ea typeface="나눔스퀘어 Bold" panose="020B0600000101010101" pitchFamily="50" charset="-127"/>
              </a:rPr>
              <a:t>출력 문장 길이</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R = </a:t>
            </a:r>
            <a:r>
              <a:rPr lang="ko-KR" altLang="en-US" sz="2800" dirty="0">
                <a:latin typeface="나눔스퀘어 Bold" panose="020B0600000101010101" pitchFamily="50" charset="-127"/>
                <a:ea typeface="나눔스퀘어 Bold" panose="020B0600000101010101" pitchFamily="50" charset="-127"/>
              </a:rPr>
              <a:t>정답 문장 길이</a:t>
            </a:r>
          </a:p>
        </p:txBody>
      </p:sp>
      <p:grpSp>
        <p:nvGrpSpPr>
          <p:cNvPr id="1006" name="그룹 1006">
            <a:extLst>
              <a:ext uri="{FF2B5EF4-FFF2-40B4-BE49-F238E27FC236}">
                <a16:creationId xmlns:a16="http://schemas.microsoft.com/office/drawing/2014/main" id="{5B5AE4EA-4245-D9DD-AF40-E99CE8ECF3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B9FA183-9BDA-D3CF-5725-F5E5C325B48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D02C78F3-3C42-EB30-2E2B-C49D6B6E983D}"/>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E92CF95-0FAD-C7F0-B6B5-CF5B816AFEF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DC7B71F-86C4-74C8-329E-1AE17A60E809}"/>
              </a:ext>
            </a:extLst>
          </p:cNvPr>
          <p:cNvSpPr txBox="1"/>
          <p:nvPr/>
        </p:nvSpPr>
        <p:spPr>
          <a:xfrm>
            <a:off x="549428" y="17907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Evaluation</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Matrix</a:t>
            </a:r>
          </a:p>
        </p:txBody>
      </p:sp>
      <p:sp>
        <p:nvSpPr>
          <p:cNvPr id="6" name="슬라이드 번호 개체 틀 5">
            <a:extLst>
              <a:ext uri="{FF2B5EF4-FFF2-40B4-BE49-F238E27FC236}">
                <a16:creationId xmlns:a16="http://schemas.microsoft.com/office/drawing/2014/main" id="{81C53C7D-BC8C-E197-2DB8-C419295AF257}"/>
              </a:ext>
            </a:extLst>
          </p:cNvPr>
          <p:cNvSpPr>
            <a:spLocks noGrp="1"/>
          </p:cNvSpPr>
          <p:nvPr>
            <p:ph type="sldNum" sz="quarter" idx="12"/>
          </p:nvPr>
        </p:nvSpPr>
        <p:spPr/>
        <p:txBody>
          <a:bodyPr/>
          <a:lstStyle/>
          <a:p>
            <a:fld id="{B1393E5F-521B-4CAD-9D3A-AE923D912DCE}" type="slidenum">
              <a:rPr lang="en-US" smtClean="0"/>
              <a:pPr/>
              <a:t>34</a:t>
            </a:fld>
            <a:r>
              <a:rPr lang="en-US"/>
              <a:t> / 40</a:t>
            </a:r>
            <a:endParaRPr lang="en-US" dirty="0"/>
          </a:p>
        </p:txBody>
      </p:sp>
      <p:sp>
        <p:nvSpPr>
          <p:cNvPr id="2" name="TextBox 1">
            <a:extLst>
              <a:ext uri="{FF2B5EF4-FFF2-40B4-BE49-F238E27FC236}">
                <a16:creationId xmlns:a16="http://schemas.microsoft.com/office/drawing/2014/main" id="{EC8F86E3-96F1-FEA9-78AB-36CBD49E1C88}"/>
              </a:ext>
            </a:extLst>
          </p:cNvPr>
          <p:cNvSpPr txBox="1"/>
          <p:nvPr/>
        </p:nvSpPr>
        <p:spPr>
          <a:xfrm>
            <a:off x="549428" y="2809067"/>
            <a:ext cx="8561234" cy="7848302"/>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Rouge(Recall-Oriented Understudy for </a:t>
            </a:r>
            <a:r>
              <a:rPr lang="en-US" altLang="ko-KR" sz="2800" dirty="0" err="1">
                <a:latin typeface="나눔스퀘어 Bold" panose="020B0600000101010101" pitchFamily="50" charset="-127"/>
                <a:ea typeface="나눔스퀘어 Bold" panose="020B0600000101010101" pitchFamily="50" charset="-127"/>
              </a:rPr>
              <a:t>Gisting</a:t>
            </a:r>
            <a:r>
              <a:rPr lang="en-US" altLang="ko-KR" sz="2800" dirty="0">
                <a:latin typeface="나눔스퀘어 Bold" panose="020B0600000101010101" pitchFamily="50" charset="-127"/>
                <a:ea typeface="나눔스퀘어 Bold" panose="020B0600000101010101" pitchFamily="50" charset="-127"/>
              </a:rPr>
              <a:t> Evaluation)</a:t>
            </a: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Precision</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a:t>
            </a:r>
            <a:r>
              <a:rPr lang="ko-KR" altLang="en-US" sz="2800" dirty="0">
                <a:latin typeface="나눔스퀘어 Bold" panose="020B0600000101010101" pitchFamily="50" charset="-127"/>
                <a:ea typeface="나눔스퀘어 Bold" panose="020B0600000101010101" pitchFamily="50" charset="-127"/>
              </a:rPr>
              <a:t> 정답 </a:t>
            </a:r>
            <a:r>
              <a:rPr lang="en-US" altLang="ko-KR" sz="2800" dirty="0">
                <a:latin typeface="나눔스퀘어 Bold" panose="020B0600000101010101" pitchFamily="50" charset="-127"/>
                <a:ea typeface="나눔스퀘어 Bold" panose="020B0600000101010101" pitchFamily="50" charset="-127"/>
              </a:rPr>
              <a:t>n-gram </a:t>
            </a:r>
            <a:r>
              <a:rPr lang="ko-KR" altLang="en-US" sz="2800" dirty="0">
                <a:latin typeface="나눔스퀘어 Bold" panose="020B0600000101010101" pitchFamily="50" charset="-127"/>
                <a:ea typeface="나눔스퀘어 Bold" panose="020B0600000101010101" pitchFamily="50" charset="-127"/>
              </a:rPr>
              <a:t>수 </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생성 문장 길이</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Recall = </a:t>
            </a:r>
            <a:r>
              <a:rPr lang="ko-KR" altLang="en-US" sz="2800" dirty="0">
                <a:latin typeface="나눔스퀘어 Bold" panose="020B0600000101010101" pitchFamily="50" charset="-127"/>
                <a:ea typeface="나눔스퀘어 Bold" panose="020B0600000101010101" pitchFamily="50" charset="-127"/>
              </a:rPr>
              <a:t>정답 </a:t>
            </a:r>
            <a:r>
              <a:rPr lang="en-US" altLang="ko-KR" sz="2800" dirty="0">
                <a:latin typeface="나눔스퀘어 Bold" panose="020B0600000101010101" pitchFamily="50" charset="-127"/>
                <a:ea typeface="나눔스퀘어 Bold" panose="020B0600000101010101" pitchFamily="50" charset="-127"/>
              </a:rPr>
              <a:t>n-gram </a:t>
            </a:r>
            <a:r>
              <a:rPr lang="ko-KR" altLang="en-US" sz="2800" dirty="0">
                <a:latin typeface="나눔스퀘어 Bold" panose="020B0600000101010101" pitchFamily="50" charset="-127"/>
                <a:ea typeface="나눔스퀘어 Bold" panose="020B0600000101010101" pitchFamily="50" charset="-127"/>
              </a:rPr>
              <a:t>수 </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정답 문장 길이</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Rouge-n = n-gram</a:t>
            </a:r>
            <a:r>
              <a:rPr lang="ko-KR" altLang="en-US" sz="2800" dirty="0">
                <a:latin typeface="나눔스퀘어 Bold" panose="020B0600000101010101" pitchFamily="50" charset="-127"/>
                <a:ea typeface="나눔스퀘어 Bold" panose="020B0600000101010101" pitchFamily="50" charset="-127"/>
              </a:rPr>
              <a:t> 기준 </a:t>
            </a:r>
            <a:r>
              <a:rPr lang="en-US" altLang="ko-KR" sz="2800" dirty="0">
                <a:latin typeface="나눔스퀘어 Bold" panose="020B0600000101010101" pitchFamily="50" charset="-127"/>
                <a:ea typeface="나눔스퀘어 Bold" panose="020B0600000101010101" pitchFamily="50" charset="-127"/>
              </a:rPr>
              <a:t>F1 score</a:t>
            </a:r>
          </a:p>
          <a:p>
            <a:r>
              <a:rPr lang="en-US" altLang="ko-KR" sz="2800" dirty="0">
                <a:latin typeface="나눔스퀘어 Bold" panose="020B0600000101010101" pitchFamily="50" charset="-127"/>
                <a:ea typeface="나눔스퀘어 Bold" panose="020B0600000101010101" pitchFamily="50" charset="-127"/>
              </a:rPr>
              <a:t>Rouge-L = n-gram </a:t>
            </a:r>
            <a:r>
              <a:rPr lang="ko-KR" altLang="en-US" sz="2800" dirty="0">
                <a:latin typeface="나눔스퀘어 Bold" panose="020B0600000101010101" pitchFamily="50" charset="-127"/>
                <a:ea typeface="나눔스퀘어 Bold" panose="020B0600000101010101" pitchFamily="50" charset="-127"/>
              </a:rPr>
              <a:t>대신 </a:t>
            </a:r>
            <a:r>
              <a:rPr lang="en-US" altLang="ko-KR" sz="2800" dirty="0">
                <a:latin typeface="나눔스퀘어 Bold" panose="020B0600000101010101" pitchFamily="50" charset="-127"/>
                <a:ea typeface="나눔스퀘어 Bold" panose="020B0600000101010101" pitchFamily="50" charset="-127"/>
              </a:rPr>
              <a:t>LCS</a:t>
            </a:r>
            <a:r>
              <a:rPr lang="en-US" altLang="ko-KR" sz="2800" i="1" dirty="0">
                <a:latin typeface="나눔스퀘어 Bold" panose="020B0600000101010101" pitchFamily="50" charset="-127"/>
                <a:ea typeface="나눔스퀘어 Bold" panose="020B0600000101010101" pitchFamily="50" charset="-127"/>
              </a:rPr>
              <a:t>, Longest Common Subsequence</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사용</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p:txBody>
      </p:sp>
      <p:sp>
        <p:nvSpPr>
          <p:cNvPr id="5" name="TextBox 4">
            <a:extLst>
              <a:ext uri="{FF2B5EF4-FFF2-40B4-BE49-F238E27FC236}">
                <a16:creationId xmlns:a16="http://schemas.microsoft.com/office/drawing/2014/main" id="{4F20188E-E564-344A-89F8-AAEEE77C36E7}"/>
              </a:ext>
            </a:extLst>
          </p:cNvPr>
          <p:cNvSpPr txBox="1"/>
          <p:nvPr/>
        </p:nvSpPr>
        <p:spPr>
          <a:xfrm>
            <a:off x="9124949" y="8881321"/>
            <a:ext cx="9158288" cy="923330"/>
          </a:xfrm>
          <a:prstGeom prst="rect">
            <a:avLst/>
          </a:prstGeom>
          <a:noFill/>
        </p:spPr>
        <p:txBody>
          <a:bodyPr wrap="square">
            <a:spAutoFit/>
          </a:bodyPr>
          <a:lstStyle/>
          <a:p>
            <a:r>
              <a:rPr lang="ko-KR" altLang="en-US" dirty="0">
                <a:hlinkClick r:id="rId4"/>
              </a:rPr>
              <a:t>https://towardsdatascience.com/foundations-of-nlp-explained-bleu-score-and-wer-metrics-1a5ba06d812b/</a:t>
            </a:r>
            <a:endParaRPr lang="en-US" altLang="ko-KR" dirty="0"/>
          </a:p>
          <a:p>
            <a:endParaRPr lang="ko-KR" altLang="en-US" dirty="0"/>
          </a:p>
        </p:txBody>
      </p:sp>
      <p:grpSp>
        <p:nvGrpSpPr>
          <p:cNvPr id="15" name="그룹 14">
            <a:extLst>
              <a:ext uri="{FF2B5EF4-FFF2-40B4-BE49-F238E27FC236}">
                <a16:creationId xmlns:a16="http://schemas.microsoft.com/office/drawing/2014/main" id="{1A015A53-7C44-C690-180B-53812D8606C2}"/>
              </a:ext>
            </a:extLst>
          </p:cNvPr>
          <p:cNvGrpSpPr/>
          <p:nvPr/>
        </p:nvGrpSpPr>
        <p:grpSpPr>
          <a:xfrm>
            <a:off x="10971755" y="3178357"/>
            <a:ext cx="5467350" cy="2369961"/>
            <a:chOff x="11268096" y="4063338"/>
            <a:chExt cx="5467350" cy="2369961"/>
          </a:xfrm>
        </p:grpSpPr>
        <p:pic>
          <p:nvPicPr>
            <p:cNvPr id="8" name="그림 7">
              <a:extLst>
                <a:ext uri="{FF2B5EF4-FFF2-40B4-BE49-F238E27FC236}">
                  <a16:creationId xmlns:a16="http://schemas.microsoft.com/office/drawing/2014/main" id="{C9C4D46E-FD61-FAFE-A690-D38FBE0ED9BC}"/>
                </a:ext>
              </a:extLst>
            </p:cNvPr>
            <p:cNvPicPr>
              <a:picLocks noChangeAspect="1"/>
            </p:cNvPicPr>
            <p:nvPr/>
          </p:nvPicPr>
          <p:blipFill>
            <a:blip r:embed="rId5"/>
            <a:stretch>
              <a:fillRect/>
            </a:stretch>
          </p:blipFill>
          <p:spPr>
            <a:xfrm>
              <a:off x="11430000" y="4063338"/>
              <a:ext cx="4598834" cy="1386725"/>
            </a:xfrm>
            <a:prstGeom prst="rect">
              <a:avLst/>
            </a:prstGeom>
          </p:spPr>
        </p:pic>
        <p:pic>
          <p:nvPicPr>
            <p:cNvPr id="10" name="그림 9">
              <a:extLst>
                <a:ext uri="{FF2B5EF4-FFF2-40B4-BE49-F238E27FC236}">
                  <a16:creationId xmlns:a16="http://schemas.microsoft.com/office/drawing/2014/main" id="{A7AF0F1C-E584-9BAF-C1D2-0721927CC507}"/>
                </a:ext>
              </a:extLst>
            </p:cNvPr>
            <p:cNvPicPr>
              <a:picLocks noChangeAspect="1"/>
            </p:cNvPicPr>
            <p:nvPr/>
          </p:nvPicPr>
          <p:blipFill>
            <a:blip r:embed="rId6"/>
            <a:stretch>
              <a:fillRect/>
            </a:stretch>
          </p:blipFill>
          <p:spPr>
            <a:xfrm>
              <a:off x="11268096" y="5324885"/>
              <a:ext cx="5467350" cy="1108414"/>
            </a:xfrm>
            <a:prstGeom prst="rect">
              <a:avLst/>
            </a:prstGeom>
          </p:spPr>
        </p:pic>
      </p:grpSp>
      <p:sp>
        <p:nvSpPr>
          <p:cNvPr id="14" name="TextBox 13">
            <a:extLst>
              <a:ext uri="{FF2B5EF4-FFF2-40B4-BE49-F238E27FC236}">
                <a16:creationId xmlns:a16="http://schemas.microsoft.com/office/drawing/2014/main" id="{21F87E85-1DDD-2884-2C1D-B16A62CEDD2B}"/>
              </a:ext>
            </a:extLst>
          </p:cNvPr>
          <p:cNvSpPr txBox="1"/>
          <p:nvPr/>
        </p:nvSpPr>
        <p:spPr>
          <a:xfrm>
            <a:off x="417254" y="8973654"/>
            <a:ext cx="9158288" cy="646331"/>
          </a:xfrm>
          <a:prstGeom prst="rect">
            <a:avLst/>
          </a:prstGeom>
          <a:noFill/>
        </p:spPr>
        <p:txBody>
          <a:bodyPr wrap="square">
            <a:spAutoFit/>
          </a:bodyPr>
          <a:lstStyle/>
          <a:p>
            <a:r>
              <a:rPr lang="ko-KR" altLang="en-US" dirty="0">
                <a:hlinkClick r:id="rId7"/>
              </a:rPr>
              <a:t>https://medium.com/@eren9677/text-summarization-387836c9e178</a:t>
            </a:r>
            <a:endParaRPr lang="en-US" altLang="ko-KR" dirty="0"/>
          </a:p>
          <a:p>
            <a:endParaRPr lang="ko-KR" altLang="en-US" dirty="0"/>
          </a:p>
        </p:txBody>
      </p:sp>
      <p:pic>
        <p:nvPicPr>
          <p:cNvPr id="1026" name="Picture 2">
            <a:extLst>
              <a:ext uri="{FF2B5EF4-FFF2-40B4-BE49-F238E27FC236}">
                <a16:creationId xmlns:a16="http://schemas.microsoft.com/office/drawing/2014/main" id="{B6AFA917-F536-4A21-2B5F-22509AD20C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6295" y="4060235"/>
            <a:ext cx="66675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1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FD64F-1BFA-1B5D-E94E-885B2FB5C43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425C8B9-89F1-CB97-E346-24F217D2DCD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06BBD8CD-EDE6-4B18-4DF9-BF0FE8AF53A7}"/>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8D8EF80-AD0E-5DBA-2374-EAACC6163D9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AF864E9-18F1-89C5-8A4C-15479EED7491}"/>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53A4A052-7BAE-F3CB-CE28-3C19BF1B1C3E}"/>
              </a:ext>
            </a:extLst>
          </p:cNvPr>
          <p:cNvSpPr txBox="1"/>
          <p:nvPr/>
        </p:nvSpPr>
        <p:spPr>
          <a:xfrm>
            <a:off x="582766" y="2095500"/>
            <a:ext cx="16181234" cy="6863417"/>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굳이 </a:t>
            </a:r>
            <a:r>
              <a:rPr lang="en-US" altLang="ko-KR" sz="2000" dirty="0">
                <a:latin typeface="나눔스퀘어 Bold" panose="020B0600000101010101" pitchFamily="50" charset="-127"/>
                <a:ea typeface="나눔스퀘어 Bold" panose="020B0600000101010101" pitchFamily="50" charset="-127"/>
              </a:rPr>
              <a:t>Comparing Pre-training Objectives</a:t>
            </a:r>
            <a:r>
              <a:rPr lang="ko-KR" altLang="en-US" sz="2000" dirty="0">
                <a:latin typeface="나눔스퀘어 Bold" panose="020B0600000101010101" pitchFamily="50" charset="-127"/>
                <a:ea typeface="나눔스퀘어 Bold" panose="020B0600000101010101" pitchFamily="50" charset="-127"/>
              </a:rPr>
              <a:t>를 하면서</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파인튜닝까지</a:t>
            </a:r>
            <a:r>
              <a:rPr lang="ko-KR" altLang="en-US" sz="2000" dirty="0">
                <a:latin typeface="나눔스퀘어 Bold" panose="020B0600000101010101" pitchFamily="50" charset="-127"/>
                <a:ea typeface="나눔스퀘어 Bold" panose="020B0600000101010101" pitchFamily="50" charset="-127"/>
              </a:rPr>
              <a:t> 진행한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Pre-training</a:t>
            </a:r>
            <a:r>
              <a:rPr lang="ko-KR" altLang="en-US" sz="2000" dirty="0">
                <a:latin typeface="나눔스퀘어 Bold" panose="020B0600000101010101" pitchFamily="50" charset="-127"/>
                <a:ea typeface="나눔스퀘어 Bold" panose="020B0600000101010101" pitchFamily="50" charset="-127"/>
              </a:rPr>
              <a:t>만 가지고는 각 </a:t>
            </a:r>
            <a:r>
              <a:rPr lang="en-US" altLang="ko-KR" sz="2000" dirty="0">
                <a:latin typeface="나눔스퀘어 Bold" panose="020B0600000101010101" pitchFamily="50" charset="-127"/>
                <a:ea typeface="나눔스퀘어 Bold" panose="020B0600000101010101" pitchFamily="50" charset="-127"/>
              </a:rPr>
              <a:t>Task</a:t>
            </a:r>
            <a:r>
              <a:rPr lang="ko-KR" altLang="en-US" sz="2000" dirty="0">
                <a:latin typeface="나눔스퀘어 Bold" panose="020B0600000101010101" pitchFamily="50" charset="-127"/>
                <a:ea typeface="나눔스퀘어 Bold" panose="020B0600000101010101" pitchFamily="50" charset="-127"/>
              </a:rPr>
              <a:t>에 적용된 실제 성능을 잘 보여주지 못함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같은 시기에 나왔던 논문들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특히 </a:t>
            </a:r>
            <a:r>
              <a:rPr lang="en-US" altLang="ko-KR" sz="2000" dirty="0" err="1">
                <a:latin typeface="나눔스퀘어 Bold" panose="020B0600000101010101" pitchFamily="50" charset="-127"/>
                <a:ea typeface="나눔스퀘어 Bold" panose="020B0600000101010101" pitchFamily="50" charset="-127"/>
              </a:rPr>
              <a:t>RoBERTa</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모두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성능을 비교하고 있지만</a:t>
            </a:r>
            <a:r>
              <a:rPr lang="en-US" altLang="ko-KR" sz="2000" dirty="0">
                <a:latin typeface="나눔스퀘어 Bold" panose="020B0600000101010101" pitchFamily="50" charset="-127"/>
                <a:ea typeface="나눔스퀘어 Bold" panose="020B0600000101010101" pitchFamily="50" charset="-127"/>
              </a:rPr>
              <a:t>, BART</a:t>
            </a:r>
            <a:r>
              <a:rPr lang="ko-KR" altLang="en-US" sz="2000" dirty="0">
                <a:latin typeface="나눔스퀘어 Bold" panose="020B0600000101010101" pitchFamily="50" charset="-127"/>
                <a:ea typeface="나눔스퀘어 Bold" panose="020B0600000101010101" pitchFamily="50" charset="-127"/>
              </a:rPr>
              <a:t>에서 강조하고 싶었던 것은 </a:t>
            </a:r>
            <a:r>
              <a:rPr lang="en-US" altLang="ko-KR" sz="2000" dirty="0">
                <a:latin typeface="나눔스퀘어 Bold" panose="020B0600000101010101" pitchFamily="50" charset="-127"/>
                <a:ea typeface="나눔스퀘어 Bold" panose="020B0600000101010101" pitchFamily="50" charset="-127"/>
              </a:rPr>
              <a:t>Pretrain </a:t>
            </a:r>
            <a:r>
              <a:rPr lang="ko-KR" altLang="en-US" sz="2000" dirty="0">
                <a:latin typeface="나눔스퀘어 Bold" panose="020B0600000101010101" pitchFamily="50" charset="-127"/>
                <a:ea typeface="나눔스퀘어 Bold" panose="020B0600000101010101" pitchFamily="50" charset="-127"/>
              </a:rPr>
              <a:t>과정이었기 때문에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주요 </a:t>
            </a:r>
            <a:r>
              <a:rPr lang="en-US" altLang="ko-KR" sz="2000" dirty="0">
                <a:latin typeface="나눔스퀘어 Bold" panose="020B0600000101010101" pitchFamily="50" charset="-127"/>
                <a:ea typeface="나눔스퀘어 Bold" panose="020B0600000101010101" pitchFamily="50" charset="-127"/>
              </a:rPr>
              <a:t>Contribution </a:t>
            </a:r>
            <a:r>
              <a:rPr lang="ko-KR" altLang="en-US" sz="2000" dirty="0">
                <a:latin typeface="나눔스퀘어 Bold" panose="020B0600000101010101" pitchFamily="50" charset="-127"/>
                <a:ea typeface="나눔스퀘어 Bold" panose="020B0600000101010101" pitchFamily="50" charset="-127"/>
              </a:rPr>
              <a:t>중 하나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제목은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을 포함시키고 결과는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결과를 채택한 것</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Bert base</a:t>
            </a:r>
            <a:r>
              <a:rPr lang="ko-KR" altLang="en-US" sz="2000" dirty="0">
                <a:latin typeface="나눔스퀘어 Bold" panose="020B0600000101010101" pitchFamily="50" charset="-127"/>
                <a:ea typeface="나눔스퀘어 Bold" panose="020B0600000101010101" pitchFamily="50" charset="-127"/>
              </a:rPr>
              <a:t>와 </a:t>
            </a:r>
            <a:r>
              <a:rPr lang="en-US" altLang="ko-KR" sz="2000" dirty="0">
                <a:latin typeface="나눔스퀘어 Bold" panose="020B0600000101010101" pitchFamily="50" charset="-127"/>
                <a:ea typeface="나눔스퀘어 Bold" panose="020B0600000101010101" pitchFamily="50" charset="-127"/>
              </a:rPr>
              <a:t>MLM</a:t>
            </a:r>
            <a:r>
              <a:rPr lang="ko-KR" altLang="en-US" sz="2000" dirty="0">
                <a:latin typeface="나눔스퀘어 Bold" panose="020B0600000101010101" pitchFamily="50" charset="-127"/>
                <a:ea typeface="나눔스퀘어 Bold" panose="020B0600000101010101" pitchFamily="50" charset="-127"/>
              </a:rPr>
              <a:t>의 성능 차이가 발생하는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본 논문에선 토큰의 </a:t>
            </a:r>
            <a:r>
              <a:rPr lang="en-US" altLang="ko-KR" sz="2000" dirty="0">
                <a:latin typeface="나눔스퀘어 Bold" panose="020B0600000101010101" pitchFamily="50" charset="-127"/>
                <a:ea typeface="나눔스퀘어 Bold" panose="020B0600000101010101" pitchFamily="50" charset="-127"/>
              </a:rPr>
              <a:t>15%</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MASK </a:t>
            </a:r>
            <a:r>
              <a:rPr lang="ko-KR" altLang="en-US" sz="2000" dirty="0">
                <a:latin typeface="나눔스퀘어 Bold" panose="020B0600000101010101" pitchFamily="50" charset="-127"/>
                <a:ea typeface="나눔스퀘어 Bold" panose="020B0600000101010101" pitchFamily="50" charset="-127"/>
              </a:rPr>
              <a:t>처리하고 이를 예측하는 방식으로 </a:t>
            </a:r>
            <a:r>
              <a:rPr lang="en-US" altLang="ko-KR" sz="2000" dirty="0">
                <a:latin typeface="나눔스퀘어 Bold" panose="020B0600000101010101" pitchFamily="50" charset="-127"/>
                <a:ea typeface="나눔스퀘어 Bold" panose="020B0600000101010101" pitchFamily="50" charset="-127"/>
              </a:rPr>
              <a:t>MLM </a:t>
            </a:r>
            <a:r>
              <a:rPr lang="ko-KR" altLang="en-US" sz="2000" dirty="0">
                <a:latin typeface="나눔스퀘어 Bold" panose="020B0600000101010101" pitchFamily="50" charset="-127"/>
                <a:ea typeface="나눔스퀘어 Bold" panose="020B0600000101010101" pitchFamily="50" charset="-127"/>
              </a:rPr>
              <a:t>모델 훈련을 진행했다고 언급함</a:t>
            </a:r>
            <a:r>
              <a:rPr lang="en-US" altLang="ko-KR" sz="2000" dirty="0">
                <a:latin typeface="나눔스퀘어 Bold" panose="020B0600000101010101" pitchFamily="50" charset="-127"/>
                <a:ea typeface="나눔스퀘어 Bold" panose="020B0600000101010101" pitchFamily="50" charset="-127"/>
              </a:rPr>
              <a:t>. (Original BERT</a:t>
            </a:r>
            <a:r>
              <a:rPr lang="ko-KR" altLang="en-US" sz="2000" dirty="0">
                <a:latin typeface="나눔스퀘어 Bold" panose="020B0600000101010101" pitchFamily="50" charset="-127"/>
                <a:ea typeface="나눔스퀘어 Bold" panose="020B0600000101010101" pitchFamily="50" charset="-127"/>
              </a:rPr>
              <a:t>는 전체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선택 후 </a:t>
            </a:r>
            <a:r>
              <a:rPr lang="en-US" altLang="ko-KR" sz="2000" dirty="0">
                <a:latin typeface="나눔스퀘어 Bold" panose="020B0600000101010101" pitchFamily="50" charset="-127"/>
                <a:ea typeface="나눔스퀘어 Bold" panose="020B0600000101010101" pitchFamily="50" charset="-127"/>
              </a:rPr>
              <a:t>80% MASK, 10% </a:t>
            </a:r>
            <a:r>
              <a:rPr lang="ko-KR" altLang="en-US" sz="2000" dirty="0">
                <a:latin typeface="나눔스퀘어 Bold" panose="020B0600000101010101" pitchFamily="50" charset="-127"/>
                <a:ea typeface="나눔스퀘어 Bold" panose="020B0600000101010101" pitchFamily="50" charset="-127"/>
              </a:rPr>
              <a:t>원래 토큰</a:t>
            </a:r>
            <a:r>
              <a:rPr lang="en-US" altLang="ko-KR" sz="2000" dirty="0">
                <a:latin typeface="나눔스퀘어 Bold" panose="020B0600000101010101" pitchFamily="50" charset="-127"/>
                <a:ea typeface="나눔스퀘어 Bold" panose="020B0600000101010101" pitchFamily="50" charset="-127"/>
              </a:rPr>
              <a:t>, 10% </a:t>
            </a:r>
            <a:r>
              <a:rPr lang="ko-KR" altLang="en-US" sz="2000" dirty="0">
                <a:latin typeface="나눔스퀘어 Bold" panose="020B0600000101010101" pitchFamily="50" charset="-127"/>
                <a:ea typeface="나눔스퀘어 Bold" panose="020B0600000101010101" pitchFamily="50" charset="-127"/>
              </a:rPr>
              <a:t>랜덤 토큰</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구체적인 구조나 훈련 방식을 언급하지 않아서 </a:t>
            </a:r>
            <a:r>
              <a:rPr lang="en-US" altLang="ko-KR" sz="2000" dirty="0">
                <a:latin typeface="나눔스퀘어 Bold" panose="020B0600000101010101" pitchFamily="50" charset="-127"/>
                <a:ea typeface="나눔스퀘어 Bold" panose="020B0600000101010101" pitchFamily="50" charset="-127"/>
              </a:rPr>
              <a:t>Original BERT</a:t>
            </a:r>
            <a:r>
              <a:rPr lang="ko-KR" altLang="en-US" sz="2000" dirty="0">
                <a:latin typeface="나눔스퀘어 Bold" panose="020B0600000101010101" pitchFamily="50" charset="-127"/>
                <a:ea typeface="나눔스퀘어 Bold" panose="020B0600000101010101" pitchFamily="50" charset="-127"/>
              </a:rPr>
              <a:t>와 어떤 차이가 있는지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성능 향상을 위해 </a:t>
            </a:r>
            <a:r>
              <a:rPr lang="ko-KR" altLang="en-US" sz="2000" dirty="0" err="1">
                <a:latin typeface="나눔스퀘어 Bold" panose="020B0600000101010101" pitchFamily="50" charset="-127"/>
                <a:ea typeface="나눔스퀘어 Bold" panose="020B0600000101010101" pitchFamily="50" charset="-127"/>
              </a:rPr>
              <a:t>학습률과</a:t>
            </a:r>
            <a:r>
              <a:rPr lang="ko-KR" altLang="en-US" sz="2000" dirty="0">
                <a:latin typeface="나눔스퀘어 Bold" panose="020B0600000101010101" pitchFamily="50" charset="-127"/>
                <a:ea typeface="나눔스퀘어 Bold" panose="020B0600000101010101" pitchFamily="50" charset="-127"/>
              </a:rPr>
              <a:t> 정규화 등을 일부 조정했다는 언급은 있음</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정확한 이유는 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수 없음</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Sequence Generation </a:t>
            </a:r>
            <a:r>
              <a:rPr lang="en-US" altLang="ko-KR" sz="2000" dirty="0" err="1">
                <a:latin typeface="나눔스퀘어 Bold" panose="020B0600000101010101" pitchFamily="50" charset="-127"/>
                <a:ea typeface="나눔스퀘어 Bold" panose="020B0600000101010101" pitchFamily="50" charset="-127"/>
              </a:rPr>
              <a:t>Finetunig</a:t>
            </a:r>
            <a:r>
              <a:rPr lang="ko-KR" altLang="en-US" sz="2000" dirty="0">
                <a:latin typeface="나눔스퀘어 Bold" panose="020B0600000101010101" pitchFamily="50" charset="-127"/>
                <a:ea typeface="나눔스퀘어 Bold" panose="020B0600000101010101" pitchFamily="50" charset="-127"/>
              </a:rPr>
              <a:t> 추가 설명</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Abstractive</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summarization</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QA</a:t>
            </a:r>
            <a:r>
              <a:rPr lang="ko-KR" altLang="en-US" sz="2000" dirty="0">
                <a:latin typeface="나눔스퀘어 Bold" panose="020B0600000101010101" pitchFamily="50" charset="-127"/>
                <a:ea typeface="나눔스퀘어 Bold" panose="020B0600000101010101" pitchFamily="50" charset="-127"/>
              </a:rPr>
              <a:t>에선 정답이 </a:t>
            </a:r>
            <a:r>
              <a:rPr lang="en-US" altLang="ko-KR" sz="2000" dirty="0">
                <a:latin typeface="나눔스퀘어 Bold" panose="020B0600000101010101" pitchFamily="50" charset="-127"/>
                <a:ea typeface="나눔스퀘어 Bold" panose="020B0600000101010101" pitchFamily="50" charset="-127"/>
              </a:rPr>
              <a:t>Encoder Input</a:t>
            </a:r>
            <a:r>
              <a:rPr lang="ko-KR" altLang="en-US" sz="2000" dirty="0">
                <a:latin typeface="나눔스퀘어 Bold" panose="020B0600000101010101" pitchFamily="50" charset="-127"/>
                <a:ea typeface="나눔스퀘어 Bold" panose="020B0600000101010101" pitchFamily="50" charset="-127"/>
              </a:rPr>
              <a:t>에 없기 때문에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조작해서 </a:t>
            </a:r>
            <a:r>
              <a:rPr lang="en-US" altLang="ko-KR" sz="2000" dirty="0">
                <a:latin typeface="나눔스퀘어 Bold" panose="020B0600000101010101" pitchFamily="50" charset="-127"/>
                <a:ea typeface="나눔스퀘어 Bold" panose="020B0600000101010101" pitchFamily="50" charset="-127"/>
              </a:rPr>
              <a:t>Decoder Output</a:t>
            </a:r>
            <a:r>
              <a:rPr lang="ko-KR" altLang="en-US" sz="2000" dirty="0">
                <a:latin typeface="나눔스퀘어 Bold" panose="020B0600000101010101" pitchFamily="50" charset="-127"/>
                <a:ea typeface="나눔스퀘어 Bold" panose="020B0600000101010101" pitchFamily="50" charset="-127"/>
              </a:rPr>
              <a:t>을 </a:t>
            </a:r>
            <a:r>
              <a:rPr lang="ko-KR" altLang="en-US" sz="2000" dirty="0" err="1">
                <a:latin typeface="나눔스퀘어 Bold" panose="020B0600000101010101" pitchFamily="50" charset="-127"/>
                <a:ea typeface="나눔스퀘어 Bold" panose="020B0600000101010101" pitchFamily="50" charset="-127"/>
              </a:rPr>
              <a:t>생성해야함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 과정은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에서 모델이 </a:t>
            </a:r>
            <a:r>
              <a:rPr lang="en-US" altLang="ko-KR" sz="2000" dirty="0">
                <a:latin typeface="나눔스퀘어 Bold" panose="020B0600000101010101" pitchFamily="50" charset="-127"/>
                <a:ea typeface="나눔스퀘어 Bold" panose="020B0600000101010101" pitchFamily="50" charset="-127"/>
              </a:rPr>
              <a:t>Noise</a:t>
            </a:r>
            <a:r>
              <a:rPr lang="ko-KR" altLang="en-US" sz="2000" dirty="0">
                <a:latin typeface="나눔스퀘어 Bold" panose="020B0600000101010101" pitchFamily="50" charset="-127"/>
                <a:ea typeface="나눔스퀘어 Bold" panose="020B0600000101010101" pitchFamily="50" charset="-127"/>
              </a:rPr>
              <a:t>된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a:t>
            </a:r>
            <a:r>
              <a:rPr lang="en-US" altLang="ko-KR" sz="2000" dirty="0">
                <a:latin typeface="나눔스퀘어 Bold" panose="020B0600000101010101" pitchFamily="50" charset="-127"/>
                <a:ea typeface="나눔스퀘어 Bold" panose="020B0600000101010101" pitchFamily="50" charset="-127"/>
              </a:rPr>
              <a:t>Denoising</a:t>
            </a:r>
            <a:r>
              <a:rPr lang="ko-KR" altLang="en-US" sz="2000" dirty="0">
                <a:latin typeface="나눔스퀘어 Bold" panose="020B0600000101010101" pitchFamily="50" charset="-127"/>
                <a:ea typeface="나눔스퀘어 Bold" panose="020B0600000101010101" pitchFamily="50" charset="-127"/>
              </a:rPr>
              <a:t>하면서 학습하는 과정과 매우 유사하기 때문에 </a:t>
            </a:r>
            <a:r>
              <a:rPr lang="en-US" altLang="ko-KR" sz="2000" dirty="0">
                <a:latin typeface="나눔스퀘어 Bold" panose="020B0600000101010101" pitchFamily="50" charset="-127"/>
                <a:ea typeface="나눔스퀘어 Bold" panose="020B0600000101010101" pitchFamily="50" charset="-127"/>
              </a:rPr>
              <a:t>Generation</a:t>
            </a:r>
            <a:r>
              <a:rPr lang="ko-KR" altLang="en-US" sz="2000" dirty="0">
                <a:latin typeface="나눔스퀘어 Bold" panose="020B0600000101010101" pitchFamily="50" charset="-127"/>
                <a:ea typeface="나눔스퀘어 Bold" panose="020B0600000101010101" pitchFamily="50" charset="-127"/>
              </a:rPr>
              <a:t>도 잘 수행할 수 있다고 논문에서 언급함</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a:t>
            </a:r>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9ADAB58C-1281-1BAD-9091-1AFFEEA76BAE}"/>
              </a:ext>
            </a:extLst>
          </p:cNvPr>
          <p:cNvSpPr>
            <a:spLocks noGrp="1"/>
          </p:cNvSpPr>
          <p:nvPr>
            <p:ph type="sldNum" sz="quarter" idx="12"/>
          </p:nvPr>
        </p:nvSpPr>
        <p:spPr/>
        <p:txBody>
          <a:bodyPr/>
          <a:lstStyle/>
          <a:p>
            <a:fld id="{B1393E5F-521B-4CAD-9D3A-AE923D912DCE}" type="slidenum">
              <a:rPr lang="en-US" smtClean="0"/>
              <a:pPr/>
              <a:t>35</a:t>
            </a:fld>
            <a:r>
              <a:rPr lang="en-US"/>
              <a:t> / 40</a:t>
            </a:r>
            <a:endParaRPr lang="en-US" dirty="0"/>
          </a:p>
        </p:txBody>
      </p:sp>
    </p:spTree>
    <p:extLst>
      <p:ext uri="{BB962C8B-B14F-4D97-AF65-F5344CB8AC3E}">
        <p14:creationId xmlns:p14="http://schemas.microsoft.com/office/powerpoint/2010/main" val="4085446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0959-FFA1-9CDB-CB68-466CB31514B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A699B14-DB8D-7624-6531-32C6730927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6FC790A-121E-8842-F1A7-602506D0343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0C8A015-A78F-0D5F-3BF5-5424B74095B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26F467C-332D-C76D-6AB7-2AA586EEDE6B}"/>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6E1EE2FC-2E28-77F2-8291-583EAA522379}"/>
              </a:ext>
            </a:extLst>
          </p:cNvPr>
          <p:cNvSpPr txBox="1"/>
          <p:nvPr/>
        </p:nvSpPr>
        <p:spPr>
          <a:xfrm>
            <a:off x="582766" y="2095500"/>
            <a:ext cx="16389846" cy="6863417"/>
          </a:xfrm>
          <a:prstGeom prst="rect">
            <a:avLst/>
          </a:prstGeom>
          <a:noFill/>
        </p:spPr>
        <p:txBody>
          <a:bodyPr wrap="square">
            <a:spAutoFit/>
          </a:bodyPr>
          <a:lstStyle/>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할 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Token Deletion</a:t>
            </a:r>
            <a:r>
              <a:rPr lang="ko-KR" altLang="en-US" sz="2000" dirty="0">
                <a:latin typeface="나눔스퀘어 Bold" panose="020B0600000101010101" pitchFamily="50" charset="-127"/>
                <a:ea typeface="나눔스퀘어 Bold" panose="020B0600000101010101" pitchFamily="50" charset="-127"/>
              </a:rPr>
              <a:t>의 비율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이 역시 논문에서 공개하질 않아서 정확한 수치는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하지만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의 경우 </a:t>
            </a:r>
            <a:r>
              <a:rPr lang="en-US" altLang="ko-KR" sz="2000" dirty="0">
                <a:latin typeface="나눔스퀘어 Bold" panose="020B0600000101010101" pitchFamily="50" charset="-127"/>
                <a:ea typeface="나눔스퀘어 Bold" panose="020B0600000101010101" pitchFamily="50" charset="-127"/>
              </a:rPr>
              <a:t>BERT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Follow</a:t>
            </a:r>
            <a:r>
              <a:rPr lang="ko-KR" altLang="en-US" sz="2000" dirty="0">
                <a:latin typeface="나눔스퀘어 Bold" panose="020B0600000101010101" pitchFamily="50" charset="-127"/>
                <a:ea typeface="나눔스퀘어 Bold" panose="020B0600000101010101" pitchFamily="50" charset="-127"/>
              </a:rPr>
              <a:t>했다는 언급으로 보아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했을 가능성이 있음</a:t>
            </a:r>
            <a:r>
              <a:rPr lang="en-US" altLang="ko-KR" sz="2000" dirty="0">
                <a:latin typeface="나눔스퀘어 Bold" panose="020B0600000101010101" pitchFamily="50" charset="-127"/>
                <a:ea typeface="나눔스퀘어 Bold" panose="020B0600000101010101" pitchFamily="50" charset="-127"/>
              </a:rPr>
              <a:t>. Token Deletion</a:t>
            </a:r>
            <a:r>
              <a:rPr lang="ko-KR" altLang="en-US" sz="2000" dirty="0">
                <a:latin typeface="나눔스퀘어 Bold" panose="020B0600000101010101" pitchFamily="50" charset="-127"/>
                <a:ea typeface="나눔스퀘어 Bold" panose="020B0600000101010101" pitchFamily="50" charset="-127"/>
              </a:rPr>
              <a:t>은 아예 언급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이외에 </a:t>
            </a:r>
            <a:r>
              <a:rPr lang="en-US" altLang="ko-KR" sz="2000" dirty="0">
                <a:latin typeface="나눔스퀘어 Bold" panose="020B0600000101010101" pitchFamily="50" charset="-127"/>
                <a:ea typeface="나눔스퀘어 Bold" panose="020B0600000101010101" pitchFamily="50" charset="-127"/>
              </a:rPr>
              <a:t>Text </a:t>
            </a:r>
            <a:r>
              <a:rPr lang="en-US" altLang="ko-KR" sz="2000" dirty="0" err="1">
                <a:latin typeface="나눔스퀘어 Bold" panose="020B0600000101010101" pitchFamily="50" charset="-127"/>
                <a:ea typeface="나눔스퀘어 Bold" panose="020B0600000101010101" pitchFamily="50" charset="-127"/>
              </a:rPr>
              <a:t>Infiliing</a:t>
            </a:r>
            <a:r>
              <a:rPr lang="en-US" altLang="ko-KR" sz="2000" dirty="0">
                <a:latin typeface="나눔스퀘어 Bold" panose="020B0600000101010101" pitchFamily="50" charset="-127"/>
                <a:ea typeface="나눔스퀘어 Bold" panose="020B0600000101010101" pitchFamily="50" charset="-127"/>
              </a:rPr>
              <a:t>, Sentence Permutation,</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Document</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Rotation</a:t>
            </a:r>
            <a:r>
              <a:rPr lang="ko-KR" altLang="en-US" sz="2000" dirty="0">
                <a:latin typeface="나눔스퀘어 Bold" panose="020B0600000101010101" pitchFamily="50" charset="-127"/>
                <a:ea typeface="나눔스퀘어 Bold" panose="020B0600000101010101" pitchFamily="50" charset="-127"/>
              </a:rPr>
              <a:t> 등은 모든 </a:t>
            </a:r>
            <a:r>
              <a:rPr lang="en-US" altLang="ko-KR" sz="2000" dirty="0">
                <a:latin typeface="나눔스퀘어 Bold" panose="020B0600000101010101" pitchFamily="50" charset="-127"/>
                <a:ea typeface="나눔스퀘어 Bold" panose="020B0600000101010101" pitchFamily="50" charset="-127"/>
              </a:rPr>
              <a:t>Sequence</a:t>
            </a:r>
            <a:r>
              <a:rPr lang="ko-KR" altLang="en-US" sz="2000" dirty="0">
                <a:latin typeface="나눔스퀘어 Bold" panose="020B0600000101010101" pitchFamily="50" charset="-127"/>
                <a:ea typeface="나눔스퀘어 Bold" panose="020B0600000101010101" pitchFamily="50" charset="-127"/>
              </a:rPr>
              <a:t>에 대해서 진행한 것으로 보임</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BERT base</a:t>
            </a:r>
            <a:r>
              <a:rPr lang="ko-KR" altLang="en-US" sz="2000" dirty="0">
                <a:latin typeface="나눔스퀘어 Bold" panose="020B0600000101010101" pitchFamily="50" charset="-127"/>
                <a:ea typeface="나눔스퀘어 Bold" panose="020B0600000101010101" pitchFamily="50" charset="-127"/>
              </a:rPr>
              <a:t>와 비슷하게 맞춘 </a:t>
            </a:r>
            <a:r>
              <a:rPr lang="en-US" altLang="ko-KR" sz="2000" dirty="0">
                <a:latin typeface="나눔스퀘어 Bold" panose="020B0600000101010101" pitchFamily="50" charset="-127"/>
                <a:ea typeface="나눔스퀘어 Bold" panose="020B0600000101010101" pitchFamily="50" charset="-127"/>
              </a:rPr>
              <a:t>BART base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하이퍼파라미터로부터</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r>
              <a:rPr lang="ko-KR" altLang="en-US" sz="2000" dirty="0">
                <a:latin typeface="나눔스퀘어 Bold" panose="020B0600000101010101" pitchFamily="50" charset="-127"/>
                <a:ea typeface="나눔스퀘어 Bold" panose="020B0600000101010101" pitchFamily="50" charset="-127"/>
              </a:rPr>
              <a:t> 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비슷할 것이라고 추론할 수 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논문에선 총 </a:t>
            </a:r>
            <a:r>
              <a:rPr lang="en-US" altLang="ko-KR" sz="2000" dirty="0">
                <a:latin typeface="나눔스퀘어 Bold" panose="020B0600000101010101" pitchFamily="50" charset="-127"/>
                <a:ea typeface="나눔스퀘어 Bold" panose="020B0600000101010101" pitchFamily="50" charset="-127"/>
              </a:rPr>
              <a:t>24</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(12 + 12)</a:t>
            </a:r>
            <a:r>
              <a:rPr lang="ko-KR" altLang="en-US" sz="2000" dirty="0">
                <a:latin typeface="나눔스퀘어 Bold" panose="020B0600000101010101" pitchFamily="50" charset="-127"/>
                <a:ea typeface="나눔스퀘어 Bold" panose="020B0600000101010101" pitchFamily="50" charset="-127"/>
              </a:rPr>
              <a:t>의 레이어</a:t>
            </a:r>
            <a:r>
              <a:rPr lang="en-US" altLang="ko-KR" sz="2000" dirty="0">
                <a:latin typeface="나눔스퀘어 Bold" panose="020B0600000101010101" pitchFamily="50" charset="-127"/>
                <a:ea typeface="나눔스퀘어 Bold" panose="020B0600000101010101" pitchFamily="50" charset="-127"/>
              </a:rPr>
              <a:t>, 1024</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hidden size</a:t>
            </a:r>
            <a:r>
              <a:rPr lang="ko-KR" altLang="en-US" sz="2000" dirty="0">
                <a:latin typeface="나눔스퀘어 Bold" panose="020B0600000101010101" pitchFamily="50" charset="-127"/>
                <a:ea typeface="나눔스퀘어 Bold" panose="020B0600000101010101" pitchFamily="50" charset="-127"/>
              </a:rPr>
              <a:t>만 언급했음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이는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ko-KR" altLang="en-US" sz="2000" dirty="0" err="1">
                <a:latin typeface="나눔스퀘어 Bold" panose="020B0600000101010101" pitchFamily="50" charset="-127"/>
                <a:ea typeface="나눔스퀘어 Bold" panose="020B0600000101010101" pitchFamily="50" charset="-127"/>
              </a:rPr>
              <a:t>어텐션</a:t>
            </a:r>
            <a:r>
              <a:rPr lang="ko-KR" altLang="en-US" sz="2000" dirty="0">
                <a:latin typeface="나눔스퀘어 Bold" panose="020B0600000101010101" pitchFamily="50" charset="-127"/>
                <a:ea typeface="나눔스퀘어 Bold" panose="020B0600000101010101" pitchFamily="50" charset="-127"/>
              </a:rPr>
              <a:t> 헤드와 </a:t>
            </a:r>
            <a:r>
              <a:rPr lang="en-US" altLang="ko-KR" sz="2000" dirty="0" err="1">
                <a:latin typeface="나눔스퀘어 Bold" panose="020B0600000101010101" pitchFamily="50" charset="-127"/>
                <a:ea typeface="나눔스퀘어 Bold" panose="020B0600000101010101" pitchFamily="50" charset="-127"/>
              </a:rPr>
              <a:t>d_ff</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동일하게 </a:t>
            </a:r>
            <a:r>
              <a:rPr lang="en-US" altLang="ko-KR" sz="2000" dirty="0">
                <a:latin typeface="나눔스퀘어 Bold" panose="020B0600000101010101" pitchFamily="50" charset="-127"/>
                <a:ea typeface="나눔스퀘어 Bold" panose="020B0600000101010101" pitchFamily="50" charset="-127"/>
              </a:rPr>
              <a:t>16</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 4096</a:t>
            </a:r>
            <a:r>
              <a:rPr lang="ko-KR" altLang="en-US" sz="2000" dirty="0">
                <a:latin typeface="나눔스퀘어 Bold" panose="020B0600000101010101" pitchFamily="50" charset="-127"/>
                <a:ea typeface="나눔스퀘어 Bold" panose="020B0600000101010101" pitchFamily="50" charset="-127"/>
              </a:rPr>
              <a:t>이라고 </a:t>
            </a:r>
            <a:r>
              <a:rPr lang="ko-KR" altLang="en-US" sz="2000" dirty="0" err="1">
                <a:latin typeface="나눔스퀘어 Bold" panose="020B0600000101010101" pitchFamily="50" charset="-127"/>
                <a:ea typeface="나눔스퀘어 Bold" panose="020B0600000101010101" pitchFamily="50" charset="-127"/>
              </a:rPr>
              <a:t>추측가능함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절과 </a:t>
            </a: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평가 지표가 다른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에게 좋은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기법을 찾는 느낌이 강하고</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절을 토대로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의 진짜 성능을 확인하는 느낌이 강함</a:t>
            </a:r>
            <a:r>
              <a:rPr lang="en-US" altLang="ko-KR" sz="2000" dirty="0">
                <a:latin typeface="나눔스퀘어 Bold" panose="020B0600000101010101" pitchFamily="50" charset="-127"/>
                <a:ea typeface="나눔스퀘어 Bold" panose="020B0600000101010101" pitchFamily="50" charset="-127"/>
              </a:rPr>
              <a:t>.</a:t>
            </a: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저자들은 </a:t>
            </a:r>
            <a:r>
              <a:rPr lang="en-US" altLang="ko-KR" sz="2000" dirty="0">
                <a:latin typeface="나눔스퀘어 Bold" panose="020B0600000101010101" pitchFamily="50" charset="-127"/>
                <a:ea typeface="나눔스퀘어 Bold" panose="020B0600000101010101" pitchFamily="50" charset="-127"/>
              </a:rPr>
              <a:t>To most directly compare our models on their ability to model their fine-tuning objective </a:t>
            </a:r>
            <a:r>
              <a:rPr lang="ko-KR" altLang="en-US" sz="2000" dirty="0">
                <a:latin typeface="나눔스퀘어 Bold" panose="020B0600000101010101" pitchFamily="50" charset="-127"/>
                <a:ea typeface="나눔스퀘어 Bold" panose="020B0600000101010101" pitchFamily="50" charset="-127"/>
              </a:rPr>
              <a:t>라며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절의 평가지표로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 사용한 이유를 설명함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fine-tuning objective</a:t>
            </a:r>
            <a:r>
              <a:rPr lang="ko-KR" altLang="en-US" sz="2000" dirty="0">
                <a:latin typeface="나눔스퀘어 Bold" panose="020B0600000101010101" pitchFamily="50" charset="-127"/>
                <a:ea typeface="나눔스퀘어 Bold" panose="020B0600000101010101" pitchFamily="50" charset="-127"/>
              </a:rPr>
              <a:t>를 잘 학습시킬 수 있는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기법을 찾기 위해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잘 훈련된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가 </a:t>
            </a:r>
            <a:r>
              <a:rPr lang="en-US" altLang="ko-KR" sz="2000" dirty="0">
                <a:latin typeface="나눔스퀘어 Bold" panose="020B0600000101010101" pitchFamily="50" charset="-127"/>
                <a:ea typeface="나눔스퀘어 Bold" panose="020B0600000101010101" pitchFamily="50" charset="-127"/>
              </a:rPr>
              <a:t>SOTA</a:t>
            </a:r>
            <a:r>
              <a:rPr lang="ko-KR" altLang="en-US" sz="2000" dirty="0">
                <a:latin typeface="나눔스퀘어 Bold" panose="020B0600000101010101" pitchFamily="50" charset="-127"/>
                <a:ea typeface="나눔스퀘어 Bold" panose="020B0600000101010101" pitchFamily="50" charset="-127"/>
              </a:rPr>
              <a:t>급 성능을 보이는 성과를 달성했음을 보이기 위해 </a:t>
            </a:r>
            <a:r>
              <a:rPr lang="en-US" altLang="ko-KR" sz="2000" dirty="0">
                <a:latin typeface="나눔스퀘어 Bold" panose="020B0600000101010101" pitchFamily="50" charset="-127"/>
                <a:ea typeface="나눔스퀘어 Bold" panose="020B0600000101010101" pitchFamily="50" charset="-127"/>
              </a:rPr>
              <a:t>ACC </a:t>
            </a:r>
            <a:r>
              <a:rPr lang="ko-KR" altLang="en-US" sz="2000" dirty="0">
                <a:latin typeface="나눔스퀘어 Bold" panose="020B0600000101010101" pitchFamily="50" charset="-127"/>
                <a:ea typeface="나눔스퀘어 Bold" panose="020B0600000101010101" pitchFamily="50" charset="-127"/>
              </a:rPr>
              <a:t>등의 지표를 선택한 것으로 보임</a:t>
            </a:r>
            <a:r>
              <a:rPr lang="en-US" altLang="ko-KR" sz="2000" dirty="0">
                <a:latin typeface="나눔스퀘어 Bold" panose="020B0600000101010101" pitchFamily="50" charset="-127"/>
                <a:ea typeface="나눔스퀘어 Bold" panose="020B0600000101010101" pitchFamily="50" charset="-127"/>
              </a:rPr>
              <a:t>.</a:t>
            </a:r>
          </a:p>
        </p:txBody>
      </p:sp>
      <p:sp>
        <p:nvSpPr>
          <p:cNvPr id="6" name="슬라이드 번호 개체 틀 5">
            <a:extLst>
              <a:ext uri="{FF2B5EF4-FFF2-40B4-BE49-F238E27FC236}">
                <a16:creationId xmlns:a16="http://schemas.microsoft.com/office/drawing/2014/main" id="{5A87E610-7D0F-9D36-7420-F5259416804B}"/>
              </a:ext>
            </a:extLst>
          </p:cNvPr>
          <p:cNvSpPr>
            <a:spLocks noGrp="1"/>
          </p:cNvSpPr>
          <p:nvPr>
            <p:ph type="sldNum" sz="quarter" idx="12"/>
          </p:nvPr>
        </p:nvSpPr>
        <p:spPr/>
        <p:txBody>
          <a:bodyPr/>
          <a:lstStyle/>
          <a:p>
            <a:fld id="{B1393E5F-521B-4CAD-9D3A-AE923D912DCE}" type="slidenum">
              <a:rPr lang="en-US" smtClean="0"/>
              <a:pPr/>
              <a:t>36</a:t>
            </a:fld>
            <a:r>
              <a:rPr lang="en-US"/>
              <a:t> / 40</a:t>
            </a:r>
            <a:endParaRPr lang="en-US" dirty="0"/>
          </a:p>
        </p:txBody>
      </p:sp>
    </p:spTree>
    <p:extLst>
      <p:ext uri="{BB962C8B-B14F-4D97-AF65-F5344CB8AC3E}">
        <p14:creationId xmlns:p14="http://schemas.microsoft.com/office/powerpoint/2010/main" val="1154711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56AE7-AC3B-1F7A-FB20-AB7B6773297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62A91E0-5090-A0ED-0E8F-58B8A186B3A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162A0E9-D09D-D7AC-276F-7194CE5688A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DE9A2B8-8185-35FF-242D-B6BAC6B5B20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00FFC76-8C6F-578E-9EA3-EF75933677D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DB40B0A-3013-A559-ADF8-5980D1605B8B}"/>
              </a:ext>
            </a:extLst>
          </p:cNvPr>
          <p:cNvSpPr>
            <a:spLocks noGrp="1"/>
          </p:cNvSpPr>
          <p:nvPr>
            <p:ph type="sldNum" sz="quarter" idx="12"/>
          </p:nvPr>
        </p:nvSpPr>
        <p:spPr/>
        <p:txBody>
          <a:bodyPr/>
          <a:lstStyle/>
          <a:p>
            <a:fld id="{B1393E5F-521B-4CAD-9D3A-AE923D912DCE}" type="slidenum">
              <a:rPr lang="en-US" smtClean="0"/>
              <a:pPr/>
              <a:t>37</a:t>
            </a:fld>
            <a:r>
              <a:rPr lang="en-US"/>
              <a:t> / 40</a:t>
            </a:r>
            <a:endParaRPr lang="en-US" dirty="0"/>
          </a:p>
        </p:txBody>
      </p:sp>
      <p:sp>
        <p:nvSpPr>
          <p:cNvPr id="2" name="TextBox 1">
            <a:extLst>
              <a:ext uri="{FF2B5EF4-FFF2-40B4-BE49-F238E27FC236}">
                <a16:creationId xmlns:a16="http://schemas.microsoft.com/office/drawing/2014/main" id="{5E3DC2EB-49D3-F79A-0254-2B96982A7AA3}"/>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4</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
        <p:nvSpPr>
          <p:cNvPr id="4" name="TextBox 3">
            <a:extLst>
              <a:ext uri="{FF2B5EF4-FFF2-40B4-BE49-F238E27FC236}">
                <a16:creationId xmlns:a16="http://schemas.microsoft.com/office/drawing/2014/main" id="{0292D030-2856-C39F-3687-F88E22EE546C}"/>
              </a:ext>
            </a:extLst>
          </p:cNvPr>
          <p:cNvSpPr txBox="1"/>
          <p:nvPr/>
        </p:nvSpPr>
        <p:spPr>
          <a:xfrm>
            <a:off x="578002" y="3848100"/>
            <a:ext cx="16109797" cy="5016758"/>
          </a:xfrm>
          <a:prstGeom prst="rect">
            <a:avLst/>
          </a:prstGeom>
          <a:noFill/>
        </p:spPr>
        <p:txBody>
          <a:bodyPr wrap="square">
            <a:spAutoFit/>
          </a:bodyPr>
          <a:lstStyle/>
          <a:p>
            <a:r>
              <a:rPr lang="en-US" altLang="ko-KR" sz="3200" i="1" dirty="0"/>
              <a:t>For the Permuted LM, Masked LM and Multitask Masked LM, we </a:t>
            </a:r>
            <a:r>
              <a:rPr lang="en-US" altLang="ko-KR" sz="3200" i="1" dirty="0">
                <a:solidFill>
                  <a:srgbClr val="3B7DDD"/>
                </a:solidFill>
              </a:rPr>
              <a:t>use two-stream attention </a:t>
            </a:r>
            <a:r>
              <a:rPr lang="en-US" altLang="ko-KR" sz="3200" i="1" dirty="0"/>
              <a:t>(Yang et al., 2019) to efficiently compute likelihoods of the output part of the sequence (using a diagonal self-attention mask on the output to predict words left-to-right).</a:t>
            </a:r>
          </a:p>
          <a:p>
            <a:endParaRPr lang="ko-KR" altLang="en-US" sz="3200" i="1" dirty="0"/>
          </a:p>
          <a:p>
            <a:r>
              <a:rPr lang="en-US" altLang="ko-KR" sz="3200" i="1" dirty="0"/>
              <a:t>We experiment with (1</a:t>
            </a:r>
            <a:r>
              <a:rPr lang="en-US" altLang="ko-KR" sz="3200" i="1" dirty="0">
                <a:solidFill>
                  <a:srgbClr val="3B7DDD"/>
                </a:solidFill>
              </a:rPr>
              <a:t>) treating the task as a standard sequence-to-sequence problem</a:t>
            </a:r>
            <a:r>
              <a:rPr lang="en-US" altLang="ko-KR" sz="3200" i="1" dirty="0"/>
              <a:t>, where the source input to the encoder and the target is the decoder output, or (2) adding the source as prefix to the target in the decoder, with a loss only on the target part of the sequence. We find the former works better for BART models, and the latter for other models. </a:t>
            </a:r>
            <a:r>
              <a:rPr lang="en-US" altLang="ko-KR" sz="3200" i="1" dirty="0">
                <a:solidFill>
                  <a:srgbClr val="3B7DDD"/>
                </a:solidFill>
              </a:rPr>
              <a:t>To most directly compare our models on their ability to model their fine-tuning objective (the log likelihood of the human text)</a:t>
            </a:r>
            <a:r>
              <a:rPr lang="en-US" altLang="ko-KR" sz="3200" i="1" dirty="0"/>
              <a:t>, we report perplexity in Table 1.</a:t>
            </a:r>
            <a:endParaRPr lang="ko-KR" altLang="en-US" sz="3200" i="1" dirty="0"/>
          </a:p>
        </p:txBody>
      </p:sp>
    </p:spTree>
    <p:extLst>
      <p:ext uri="{BB962C8B-B14F-4D97-AF65-F5344CB8AC3E}">
        <p14:creationId xmlns:p14="http://schemas.microsoft.com/office/powerpoint/2010/main" val="66085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23BF-708F-EF93-03A7-BA7303BB608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C6CDB0-F7B3-3481-EDD9-E8C89509C39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219A5-0109-748E-90A6-B16DAEC590E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88CCF24-CB58-D99C-5506-3814D3053891}"/>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161A6B3-0030-6FF0-0C50-11C7F7BE5C5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73D18F76-3217-5D2A-8719-82617E1D7BCA}"/>
              </a:ext>
            </a:extLst>
          </p:cNvPr>
          <p:cNvSpPr txBox="1"/>
          <p:nvPr/>
        </p:nvSpPr>
        <p:spPr>
          <a:xfrm>
            <a:off x="867846" y="3234071"/>
            <a:ext cx="15286554" cy="3046988"/>
          </a:xfrm>
          <a:prstGeom prst="rect">
            <a:avLst/>
          </a:prstGeom>
          <a:noFill/>
        </p:spPr>
        <p:txBody>
          <a:bodyPr wrap="square">
            <a:spAutoFit/>
          </a:bodyPr>
          <a:lstStyle/>
          <a:p>
            <a:r>
              <a:rPr lang="en-US" altLang="ko-KR" sz="3200" i="1" dirty="0"/>
              <a:t>We also experiment with several text generation tasks. </a:t>
            </a:r>
            <a:r>
              <a:rPr lang="en-US" altLang="ko-KR" sz="3200" i="1" dirty="0">
                <a:solidFill>
                  <a:srgbClr val="3B7DDD"/>
                </a:solidFill>
              </a:rPr>
              <a:t>BART is fine-tuned as a standard sequence-to-sequence </a:t>
            </a:r>
            <a:r>
              <a:rPr lang="en-US" altLang="ko-KR" sz="3200" i="1" dirty="0"/>
              <a:t>model from the input to the output text. During finetuning we use a label smoothed cross entropy loss (Pereyra et al., 2017), with the smoothing parameter set to 0.1. During generation, </a:t>
            </a:r>
            <a:r>
              <a:rPr lang="en-US" altLang="ko-KR" sz="3200" i="1" dirty="0">
                <a:solidFill>
                  <a:srgbClr val="3B7DDD"/>
                </a:solidFill>
              </a:rPr>
              <a:t>we set beam size as 5</a:t>
            </a:r>
            <a:r>
              <a:rPr lang="en-US" altLang="ko-KR" sz="3200" i="1" dirty="0"/>
              <a:t>, remove duplicated trigrams in beam search, and tuned the model with min-</a:t>
            </a:r>
            <a:r>
              <a:rPr lang="en-US" altLang="ko-KR" sz="3200" i="1" dirty="0" err="1"/>
              <a:t>len</a:t>
            </a:r>
            <a:r>
              <a:rPr lang="en-US" altLang="ko-KR" sz="3200" i="1" dirty="0"/>
              <a:t>, max-</a:t>
            </a:r>
            <a:r>
              <a:rPr lang="en-US" altLang="ko-KR" sz="3200" i="1" dirty="0" err="1"/>
              <a:t>len</a:t>
            </a:r>
            <a:r>
              <a:rPr lang="en-US" altLang="ko-KR" sz="3200" i="1" dirty="0"/>
              <a:t>, length penalty on the validation set (Fan et al., 2017).</a:t>
            </a:r>
            <a:endParaRPr lang="ko-KR" altLang="en-US" sz="3200" i="1" dirty="0"/>
          </a:p>
        </p:txBody>
      </p:sp>
      <p:sp>
        <p:nvSpPr>
          <p:cNvPr id="6" name="슬라이드 번호 개체 틀 5">
            <a:extLst>
              <a:ext uri="{FF2B5EF4-FFF2-40B4-BE49-F238E27FC236}">
                <a16:creationId xmlns:a16="http://schemas.microsoft.com/office/drawing/2014/main" id="{D71B9395-6E63-0BF2-BF97-7F028D302A7B}"/>
              </a:ext>
            </a:extLst>
          </p:cNvPr>
          <p:cNvSpPr>
            <a:spLocks noGrp="1"/>
          </p:cNvSpPr>
          <p:nvPr>
            <p:ph type="sldNum" sz="quarter" idx="12"/>
          </p:nvPr>
        </p:nvSpPr>
        <p:spPr/>
        <p:txBody>
          <a:bodyPr/>
          <a:lstStyle/>
          <a:p>
            <a:fld id="{B1393E5F-521B-4CAD-9D3A-AE923D912DCE}" type="slidenum">
              <a:rPr lang="en-US" smtClean="0"/>
              <a:pPr/>
              <a:t>38</a:t>
            </a:fld>
            <a:r>
              <a:rPr lang="en-US"/>
              <a:t> / 40</a:t>
            </a:r>
            <a:endParaRPr lang="en-US" dirty="0"/>
          </a:p>
        </p:txBody>
      </p:sp>
      <p:sp>
        <p:nvSpPr>
          <p:cNvPr id="2" name="TextBox 1">
            <a:extLst>
              <a:ext uri="{FF2B5EF4-FFF2-40B4-BE49-F238E27FC236}">
                <a16:creationId xmlns:a16="http://schemas.microsoft.com/office/drawing/2014/main" id="{6DA5D007-2D9F-A9AC-98E4-95F17E419C8D}"/>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5</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06526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BEB64-8FA3-F237-F866-5AC2C3BF1FF3}"/>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1F7C0EF-BC00-2974-FDCC-F21F836E51E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6D03904-74CB-9552-66F1-A8B8FCDE7DE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C1C585-89BB-FF87-42C9-429D00BEEB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7D77ADEE-51E1-2363-9B63-3F9C10294F5F}"/>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84A4E62-38CA-2A26-279F-0F3CBE6B497D}"/>
              </a:ext>
            </a:extLst>
          </p:cNvPr>
          <p:cNvSpPr>
            <a:spLocks noGrp="1"/>
          </p:cNvSpPr>
          <p:nvPr>
            <p:ph type="sldNum" sz="quarter" idx="12"/>
          </p:nvPr>
        </p:nvSpPr>
        <p:spPr/>
        <p:txBody>
          <a:bodyPr/>
          <a:lstStyle/>
          <a:p>
            <a:fld id="{B1393E5F-521B-4CAD-9D3A-AE923D912DCE}" type="slidenum">
              <a:rPr lang="en-US" smtClean="0"/>
              <a:pPr/>
              <a:t>39</a:t>
            </a:fld>
            <a:r>
              <a:rPr lang="en-US"/>
              <a:t> / 40</a:t>
            </a:r>
            <a:endParaRPr lang="en-US" dirty="0"/>
          </a:p>
        </p:txBody>
      </p:sp>
      <p:sp>
        <p:nvSpPr>
          <p:cNvPr id="2" name="TextBox 1">
            <a:extLst>
              <a:ext uri="{FF2B5EF4-FFF2-40B4-BE49-F238E27FC236}">
                <a16:creationId xmlns:a16="http://schemas.microsoft.com/office/drawing/2014/main" id="{5171FF52-3557-B4C6-82EA-5A249FCC14C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Beam</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vs</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Greedy</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p>
        </p:txBody>
      </p:sp>
      <p:pic>
        <p:nvPicPr>
          <p:cNvPr id="3074" name="Picture 2" descr="Decoding Methods for Generative AI | Niklas Heidloff">
            <a:extLst>
              <a:ext uri="{FF2B5EF4-FFF2-40B4-BE49-F238E27FC236}">
                <a16:creationId xmlns:a16="http://schemas.microsoft.com/office/drawing/2014/main" id="{0F05FE8C-1EEF-11EF-C36C-BE1BD0DCD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71" y="3095387"/>
            <a:ext cx="10744200" cy="56548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EBB81-5D1F-ECD0-5E85-D67C8DF40612}"/>
              </a:ext>
            </a:extLst>
          </p:cNvPr>
          <p:cNvSpPr txBox="1"/>
          <p:nvPr/>
        </p:nvSpPr>
        <p:spPr>
          <a:xfrm>
            <a:off x="582766" y="8893342"/>
            <a:ext cx="9158288" cy="646331"/>
          </a:xfrm>
          <a:prstGeom prst="rect">
            <a:avLst/>
          </a:prstGeom>
          <a:noFill/>
        </p:spPr>
        <p:txBody>
          <a:bodyPr wrap="square">
            <a:spAutoFit/>
          </a:bodyPr>
          <a:lstStyle/>
          <a:p>
            <a:r>
              <a:rPr lang="ko-KR" altLang="en-US" dirty="0">
                <a:hlinkClick r:id="rId5"/>
              </a:rPr>
              <a:t>https://heidloff.net/article/greedy-beam-sampling/</a:t>
            </a:r>
            <a:endParaRPr lang="en-US" altLang="ko-KR" dirty="0"/>
          </a:p>
          <a:p>
            <a:endParaRPr lang="ko-KR" altLang="en-US" dirty="0"/>
          </a:p>
        </p:txBody>
      </p:sp>
    </p:spTree>
    <p:extLst>
      <p:ext uri="{BB962C8B-B14F-4D97-AF65-F5344CB8AC3E}">
        <p14:creationId xmlns:p14="http://schemas.microsoft.com/office/powerpoint/2010/main" val="187957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E069-3901-E328-258A-92E6FAC787E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4439AD7-A6FB-28A0-544E-AED48D1DF4D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4B9EBE41-2D82-5D5F-C2B9-3A92FE8CDE5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4DB6E8D-2937-6C42-F038-2B3ECCEFA33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B5C1343-F671-D74C-FB5B-A37F50F820A3}"/>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grpSp>
        <p:nvGrpSpPr>
          <p:cNvPr id="23" name="그룹 22">
            <a:extLst>
              <a:ext uri="{FF2B5EF4-FFF2-40B4-BE49-F238E27FC236}">
                <a16:creationId xmlns:a16="http://schemas.microsoft.com/office/drawing/2014/main" id="{76100C95-A710-B922-84B4-E242439C1F46}"/>
              </a:ext>
            </a:extLst>
          </p:cNvPr>
          <p:cNvGrpSpPr/>
          <p:nvPr/>
        </p:nvGrpSpPr>
        <p:grpSpPr>
          <a:xfrm>
            <a:off x="323325" y="3796395"/>
            <a:ext cx="3380331" cy="3408674"/>
            <a:chOff x="323325" y="3796395"/>
            <a:chExt cx="3380331" cy="3408674"/>
          </a:xfrm>
        </p:grpSpPr>
        <p:pic>
          <p:nvPicPr>
            <p:cNvPr id="12" name="그림 11">
              <a:extLst>
                <a:ext uri="{FF2B5EF4-FFF2-40B4-BE49-F238E27FC236}">
                  <a16:creationId xmlns:a16="http://schemas.microsoft.com/office/drawing/2014/main" id="{14939C0F-A5AD-D0E3-3285-DD8C8B409448}"/>
                </a:ext>
              </a:extLst>
            </p:cNvPr>
            <p:cNvPicPr>
              <a:picLocks noChangeAspect="1"/>
            </p:cNvPicPr>
            <p:nvPr/>
          </p:nvPicPr>
          <p:blipFill>
            <a:blip r:embed="rId4"/>
            <a:stretch>
              <a:fillRect/>
            </a:stretch>
          </p:blipFill>
          <p:spPr>
            <a:xfrm>
              <a:off x="323325" y="3796395"/>
              <a:ext cx="3380331" cy="2551438"/>
            </a:xfrm>
            <a:prstGeom prst="rect">
              <a:avLst/>
            </a:prstGeom>
          </p:spPr>
        </p:pic>
        <p:sp>
          <p:nvSpPr>
            <p:cNvPr id="16" name="TextBox 15">
              <a:extLst>
                <a:ext uri="{FF2B5EF4-FFF2-40B4-BE49-F238E27FC236}">
                  <a16:creationId xmlns:a16="http://schemas.microsoft.com/office/drawing/2014/main" id="{5A90B0FF-A8EE-420B-D8C3-EBEC2658EE17}"/>
                </a:ext>
              </a:extLst>
            </p:cNvPr>
            <p:cNvSpPr txBox="1"/>
            <p:nvPr/>
          </p:nvSpPr>
          <p:spPr>
            <a:xfrm>
              <a:off x="1495216" y="6558738"/>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BERT</a:t>
              </a:r>
              <a:endParaRPr lang="ko-KR" altLang="en-US" sz="3600" dirty="0"/>
            </a:p>
          </p:txBody>
        </p:sp>
      </p:grpSp>
      <p:grpSp>
        <p:nvGrpSpPr>
          <p:cNvPr id="24" name="그룹 23">
            <a:extLst>
              <a:ext uri="{FF2B5EF4-FFF2-40B4-BE49-F238E27FC236}">
                <a16:creationId xmlns:a16="http://schemas.microsoft.com/office/drawing/2014/main" id="{35FB8DAA-D0DF-971B-615B-0E8AB374BD84}"/>
              </a:ext>
            </a:extLst>
          </p:cNvPr>
          <p:cNvGrpSpPr/>
          <p:nvPr/>
        </p:nvGrpSpPr>
        <p:grpSpPr>
          <a:xfrm>
            <a:off x="3966799" y="3839258"/>
            <a:ext cx="4223496" cy="3439846"/>
            <a:chOff x="3966799" y="3839258"/>
            <a:chExt cx="4223496" cy="3439846"/>
          </a:xfrm>
        </p:grpSpPr>
        <p:pic>
          <p:nvPicPr>
            <p:cNvPr id="7" name="그림 6">
              <a:extLst>
                <a:ext uri="{FF2B5EF4-FFF2-40B4-BE49-F238E27FC236}">
                  <a16:creationId xmlns:a16="http://schemas.microsoft.com/office/drawing/2014/main" id="{C463A688-E703-932B-C2F2-ED4D4F9357C8}"/>
                </a:ext>
              </a:extLst>
            </p:cNvPr>
            <p:cNvPicPr>
              <a:picLocks noChangeAspect="1"/>
            </p:cNvPicPr>
            <p:nvPr/>
          </p:nvPicPr>
          <p:blipFill>
            <a:blip r:embed="rId5"/>
            <a:stretch>
              <a:fillRect/>
            </a:stretch>
          </p:blipFill>
          <p:spPr>
            <a:xfrm>
              <a:off x="3966799" y="3839258"/>
              <a:ext cx="4223496" cy="2551438"/>
            </a:xfrm>
            <a:prstGeom prst="rect">
              <a:avLst/>
            </a:prstGeom>
          </p:spPr>
        </p:pic>
        <p:sp>
          <p:nvSpPr>
            <p:cNvPr id="19" name="TextBox 18">
              <a:extLst>
                <a:ext uri="{FF2B5EF4-FFF2-40B4-BE49-F238E27FC236}">
                  <a16:creationId xmlns:a16="http://schemas.microsoft.com/office/drawing/2014/main" id="{1148D393-9DAB-6223-6872-8286A9D58268}"/>
                </a:ext>
              </a:extLst>
            </p:cNvPr>
            <p:cNvSpPr txBox="1"/>
            <p:nvPr/>
          </p:nvSpPr>
          <p:spPr>
            <a:xfrm>
              <a:off x="5705476" y="6632773"/>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GPT</a:t>
              </a:r>
              <a:endParaRPr lang="ko-KR" altLang="en-US" sz="3600" dirty="0"/>
            </a:p>
          </p:txBody>
        </p:sp>
      </p:grpSp>
      <p:grpSp>
        <p:nvGrpSpPr>
          <p:cNvPr id="25" name="그룹 24">
            <a:extLst>
              <a:ext uri="{FF2B5EF4-FFF2-40B4-BE49-F238E27FC236}">
                <a16:creationId xmlns:a16="http://schemas.microsoft.com/office/drawing/2014/main" id="{24A5C40C-26E4-875F-32EC-AB863ED1D88D}"/>
              </a:ext>
            </a:extLst>
          </p:cNvPr>
          <p:cNvGrpSpPr/>
          <p:nvPr/>
        </p:nvGrpSpPr>
        <p:grpSpPr>
          <a:xfrm>
            <a:off x="8458200" y="3238500"/>
            <a:ext cx="9175341" cy="4686935"/>
            <a:chOff x="8458200" y="3238500"/>
            <a:chExt cx="9175341" cy="4686935"/>
          </a:xfrm>
        </p:grpSpPr>
        <p:pic>
          <p:nvPicPr>
            <p:cNvPr id="14" name="그림 13">
              <a:extLst>
                <a:ext uri="{FF2B5EF4-FFF2-40B4-BE49-F238E27FC236}">
                  <a16:creationId xmlns:a16="http://schemas.microsoft.com/office/drawing/2014/main" id="{4A901550-7A98-2053-327A-89088F10DFBD}"/>
                </a:ext>
              </a:extLst>
            </p:cNvPr>
            <p:cNvPicPr>
              <a:picLocks noChangeAspect="1"/>
            </p:cNvPicPr>
            <p:nvPr/>
          </p:nvPicPr>
          <p:blipFill>
            <a:blip r:embed="rId6"/>
            <a:stretch>
              <a:fillRect/>
            </a:stretch>
          </p:blipFill>
          <p:spPr>
            <a:xfrm>
              <a:off x="8458200" y="3238500"/>
              <a:ext cx="9175341" cy="3216853"/>
            </a:xfrm>
            <a:prstGeom prst="rect">
              <a:avLst/>
            </a:prstGeom>
          </p:spPr>
        </p:pic>
        <p:sp>
          <p:nvSpPr>
            <p:cNvPr id="17" name="TextBox 16">
              <a:extLst>
                <a:ext uri="{FF2B5EF4-FFF2-40B4-BE49-F238E27FC236}">
                  <a16:creationId xmlns:a16="http://schemas.microsoft.com/office/drawing/2014/main" id="{AE197373-5503-B783-44C2-86A4081CCCFB}"/>
                </a:ext>
              </a:extLst>
            </p:cNvPr>
            <p:cNvSpPr txBox="1"/>
            <p:nvPr/>
          </p:nvSpPr>
          <p:spPr>
            <a:xfrm>
              <a:off x="11734800" y="7279104"/>
              <a:ext cx="285654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(BERT + GPT)</a:t>
              </a:r>
              <a:endParaRPr lang="ko-KR" altLang="en-US" sz="3600" dirty="0"/>
            </a:p>
          </p:txBody>
        </p:sp>
        <p:sp>
          <p:nvSpPr>
            <p:cNvPr id="20" name="TextBox 19">
              <a:extLst>
                <a:ext uri="{FF2B5EF4-FFF2-40B4-BE49-F238E27FC236}">
                  <a16:creationId xmlns:a16="http://schemas.microsoft.com/office/drawing/2014/main" id="{6B6948C4-4BD6-18F0-58B1-1823E06FC258}"/>
                </a:ext>
              </a:extLst>
            </p:cNvPr>
            <p:cNvSpPr txBox="1"/>
            <p:nvPr/>
          </p:nvSpPr>
          <p:spPr>
            <a:xfrm>
              <a:off x="12573000" y="6635641"/>
              <a:ext cx="1552996"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BART</a:t>
              </a:r>
              <a:endParaRPr lang="ko-KR" altLang="en-US" sz="3600" dirty="0"/>
            </a:p>
          </p:txBody>
        </p:sp>
      </p:grpSp>
      <p:sp>
        <p:nvSpPr>
          <p:cNvPr id="5" name="슬라이드 번호 개체 틀 4">
            <a:extLst>
              <a:ext uri="{FF2B5EF4-FFF2-40B4-BE49-F238E27FC236}">
                <a16:creationId xmlns:a16="http://schemas.microsoft.com/office/drawing/2014/main" id="{5994F2FA-267B-46F3-3444-C4AFB7F80C7F}"/>
              </a:ext>
            </a:extLst>
          </p:cNvPr>
          <p:cNvSpPr>
            <a:spLocks noGrp="1"/>
          </p:cNvSpPr>
          <p:nvPr>
            <p:ph type="sldNum" sz="quarter" idx="12"/>
          </p:nvPr>
        </p:nvSpPr>
        <p:spPr/>
        <p:txBody>
          <a:bodyPr/>
          <a:lstStyle/>
          <a:p>
            <a:fld id="{B1393E5F-521B-4CAD-9D3A-AE923D912DCE}" type="slidenum">
              <a:rPr lang="en-US" smtClean="0"/>
              <a:pPr/>
              <a:t>4</a:t>
            </a:fld>
            <a:r>
              <a:rPr lang="en-US"/>
              <a:t> / 40</a:t>
            </a:r>
            <a:endParaRPr lang="en-US" dirty="0"/>
          </a:p>
        </p:txBody>
      </p:sp>
    </p:spTree>
    <p:extLst>
      <p:ext uri="{BB962C8B-B14F-4D97-AF65-F5344CB8AC3E}">
        <p14:creationId xmlns:p14="http://schemas.microsoft.com/office/powerpoint/2010/main" val="16044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8FCE2-7F7F-FFFE-9AB7-158AD9B7C7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B732ED3-7516-7615-63AC-E05BAF4F080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5545C1-0EFC-7BCB-679B-333E79FFAA4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DBE66BC-1C39-7A9A-64B6-FE06BF72BA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6E4D9F4-A5F1-3ED0-ABA3-CBC07A4441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27332B5F-F902-1134-6912-F54222083F0B}"/>
              </a:ext>
            </a:extLst>
          </p:cNvPr>
          <p:cNvSpPr>
            <a:spLocks noGrp="1"/>
          </p:cNvSpPr>
          <p:nvPr>
            <p:ph type="sldNum" sz="quarter" idx="12"/>
          </p:nvPr>
        </p:nvSpPr>
        <p:spPr/>
        <p:txBody>
          <a:bodyPr/>
          <a:lstStyle/>
          <a:p>
            <a:fld id="{B1393E5F-521B-4CAD-9D3A-AE923D912DCE}" type="slidenum">
              <a:rPr lang="en-US" smtClean="0"/>
              <a:pPr/>
              <a:t>40</a:t>
            </a:fld>
            <a:r>
              <a:rPr lang="en-US"/>
              <a:t> / 40</a:t>
            </a:r>
            <a:endParaRPr lang="en-US" dirty="0"/>
          </a:p>
        </p:txBody>
      </p:sp>
      <p:sp>
        <p:nvSpPr>
          <p:cNvPr id="2" name="TextBox 1">
            <a:extLst>
              <a:ext uri="{FF2B5EF4-FFF2-40B4-BE49-F238E27FC236}">
                <a16:creationId xmlns:a16="http://schemas.microsoft.com/office/drawing/2014/main" id="{C1CF08B0-4A3A-E087-26C3-0FB3A869309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BERT vs GPT1 vs BART</a:t>
            </a:r>
          </a:p>
        </p:txBody>
      </p:sp>
    </p:spTree>
    <p:extLst>
      <p:ext uri="{BB962C8B-B14F-4D97-AF65-F5344CB8AC3E}">
        <p14:creationId xmlns:p14="http://schemas.microsoft.com/office/powerpoint/2010/main" val="247108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EF921-A86E-C9A5-8DC2-92CC014B416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9F2C29-7BB2-E966-9830-F81CA2CB317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CE0264C-3B08-938C-AE0E-B11AFFF07D3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C1EEDC7-DD9F-B839-233A-16A75E20BF84}"/>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BDF30247-ADD6-5BD4-362B-6695B7B2A341}"/>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Model</a:t>
            </a:r>
          </a:p>
        </p:txBody>
      </p:sp>
      <p:grpSp>
        <p:nvGrpSpPr>
          <p:cNvPr id="5" name="그룹 4">
            <a:extLst>
              <a:ext uri="{FF2B5EF4-FFF2-40B4-BE49-F238E27FC236}">
                <a16:creationId xmlns:a16="http://schemas.microsoft.com/office/drawing/2014/main" id="{98281B1C-A022-F409-4E89-602B90BDDC3D}"/>
              </a:ext>
            </a:extLst>
          </p:cNvPr>
          <p:cNvGrpSpPr/>
          <p:nvPr/>
        </p:nvGrpSpPr>
        <p:grpSpPr>
          <a:xfrm>
            <a:off x="8801501" y="1976583"/>
            <a:ext cx="4823401" cy="6839155"/>
            <a:chOff x="10287000" y="2486273"/>
            <a:chExt cx="4823401" cy="6839155"/>
          </a:xfrm>
        </p:grpSpPr>
        <p:pic>
          <p:nvPicPr>
            <p:cNvPr id="1026" name="Picture 2" descr="Transformer Architecture Part -1. In recent years, transformers have… | by  Sachinsoni | Towards AI">
              <a:extLst>
                <a:ext uri="{FF2B5EF4-FFF2-40B4-BE49-F238E27FC236}">
                  <a16:creationId xmlns:a16="http://schemas.microsoft.com/office/drawing/2014/main" id="{8F8E8D50-2404-0181-D21C-D3F01BF24D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000" y="2486273"/>
              <a:ext cx="4823401"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92F0D-FF0E-CBAD-B698-567325275413}"/>
                </a:ext>
              </a:extLst>
            </p:cNvPr>
            <p:cNvSpPr txBox="1"/>
            <p:nvPr/>
          </p:nvSpPr>
          <p:spPr>
            <a:xfrm>
              <a:off x="11936700" y="8617542"/>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BART</a:t>
              </a:r>
              <a:endParaRPr lang="ko-KR" altLang="en-US" sz="4000" dirty="0"/>
            </a:p>
          </p:txBody>
        </p:sp>
      </p:grpSp>
      <p:grpSp>
        <p:nvGrpSpPr>
          <p:cNvPr id="9" name="그룹 8">
            <a:extLst>
              <a:ext uri="{FF2B5EF4-FFF2-40B4-BE49-F238E27FC236}">
                <a16:creationId xmlns:a16="http://schemas.microsoft.com/office/drawing/2014/main" id="{28AE5809-4DD1-E0FD-D8E5-2BB908D32597}"/>
              </a:ext>
            </a:extLst>
          </p:cNvPr>
          <p:cNvGrpSpPr/>
          <p:nvPr/>
        </p:nvGrpSpPr>
        <p:grpSpPr>
          <a:xfrm>
            <a:off x="990600" y="1781131"/>
            <a:ext cx="5486400" cy="7127624"/>
            <a:chOff x="990600" y="1781131"/>
            <a:chExt cx="5486400" cy="7127624"/>
          </a:xfrm>
        </p:grpSpPr>
        <p:pic>
          <p:nvPicPr>
            <p:cNvPr id="7" name="그림 6" descr="텍스트, 도표, 스크린샷, 평면도이(가) 표시된 사진&#10;&#10;AI가 생성한 콘텐츠는 부정확할 수 있습니다.">
              <a:extLst>
                <a:ext uri="{FF2B5EF4-FFF2-40B4-BE49-F238E27FC236}">
                  <a16:creationId xmlns:a16="http://schemas.microsoft.com/office/drawing/2014/main" id="{50BA805A-D473-2342-1D5F-5E249C4E2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781131"/>
              <a:ext cx="5486400" cy="6724737"/>
            </a:xfrm>
            <a:prstGeom prst="rect">
              <a:avLst/>
            </a:prstGeom>
          </p:spPr>
        </p:pic>
        <p:sp>
          <p:nvSpPr>
            <p:cNvPr id="8" name="TextBox 7">
              <a:extLst>
                <a:ext uri="{FF2B5EF4-FFF2-40B4-BE49-F238E27FC236}">
                  <a16:creationId xmlns:a16="http://schemas.microsoft.com/office/drawing/2014/main" id="{47DA3FB7-0371-8390-2B8F-30165FBA21BF}"/>
                </a:ext>
              </a:extLst>
            </p:cNvPr>
            <p:cNvSpPr txBox="1"/>
            <p:nvPr/>
          </p:nvSpPr>
          <p:spPr>
            <a:xfrm>
              <a:off x="2209800" y="8200869"/>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BERT</a:t>
              </a:r>
            </a:p>
          </p:txBody>
        </p:sp>
      </p:grpSp>
      <p:sp>
        <p:nvSpPr>
          <p:cNvPr id="11" name="TextBox 10">
            <a:extLst>
              <a:ext uri="{FF2B5EF4-FFF2-40B4-BE49-F238E27FC236}">
                <a16:creationId xmlns:a16="http://schemas.microsoft.com/office/drawing/2014/main" id="{FCA30836-3678-AAE5-A1ED-1D179571E78D}"/>
              </a:ext>
            </a:extLst>
          </p:cNvPr>
          <p:cNvSpPr txBox="1"/>
          <p:nvPr/>
        </p:nvSpPr>
        <p:spPr>
          <a:xfrm>
            <a:off x="582766" y="1483496"/>
            <a:ext cx="1855634" cy="461665"/>
          </a:xfrm>
          <a:prstGeom prst="rect">
            <a:avLst/>
          </a:prstGeom>
          <a:noFill/>
        </p:spPr>
        <p:txBody>
          <a:bodyPr wrap="square">
            <a:spAutoFit/>
          </a:bodyPr>
          <a:lstStyle/>
          <a:p>
            <a:r>
              <a:rPr lang="en-US" altLang="ko-KR" sz="2400" dirty="0"/>
              <a:t>Base </a:t>
            </a:r>
            <a:r>
              <a:rPr lang="ko-KR" altLang="en-US" sz="2400" dirty="0"/>
              <a:t>기준</a:t>
            </a:r>
            <a:endParaRPr lang="en-US" altLang="ko-KR" sz="2400" dirty="0"/>
          </a:p>
        </p:txBody>
      </p:sp>
      <p:sp>
        <p:nvSpPr>
          <p:cNvPr id="13" name="TextBox 12">
            <a:extLst>
              <a:ext uri="{FF2B5EF4-FFF2-40B4-BE49-F238E27FC236}">
                <a16:creationId xmlns:a16="http://schemas.microsoft.com/office/drawing/2014/main" id="{30701DA4-489A-B444-C43B-7306FC85C579}"/>
              </a:ext>
            </a:extLst>
          </p:cNvPr>
          <p:cNvSpPr txBox="1"/>
          <p:nvPr/>
        </p:nvSpPr>
        <p:spPr>
          <a:xfrm>
            <a:off x="4271962" y="2739827"/>
            <a:ext cx="3805238"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a:p>
            <a:endParaRPr lang="ko-KR" altLang="en-US" sz="2800" dirty="0"/>
          </a:p>
        </p:txBody>
      </p:sp>
      <p:sp>
        <p:nvSpPr>
          <p:cNvPr id="14" name="TextBox 13">
            <a:extLst>
              <a:ext uri="{FF2B5EF4-FFF2-40B4-BE49-F238E27FC236}">
                <a16:creationId xmlns:a16="http://schemas.microsoft.com/office/drawing/2014/main" id="{144BDFE3-11C5-C132-E22E-3F64A9773F73}"/>
              </a:ext>
            </a:extLst>
          </p:cNvPr>
          <p:cNvSpPr txBox="1"/>
          <p:nvPr/>
        </p:nvSpPr>
        <p:spPr>
          <a:xfrm>
            <a:off x="14232752" y="2739827"/>
            <a:ext cx="3579019" cy="523220"/>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p:txBody>
      </p:sp>
      <p:sp>
        <p:nvSpPr>
          <p:cNvPr id="15" name="TextBox 14">
            <a:extLst>
              <a:ext uri="{FF2B5EF4-FFF2-40B4-BE49-F238E27FC236}">
                <a16:creationId xmlns:a16="http://schemas.microsoft.com/office/drawing/2014/main" id="{0FF6C202-1E55-8D16-ABFB-3F58A450D152}"/>
              </a:ext>
            </a:extLst>
          </p:cNvPr>
          <p:cNvSpPr txBox="1"/>
          <p:nvPr/>
        </p:nvSpPr>
        <p:spPr>
          <a:xfrm>
            <a:off x="4300537" y="412073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30522 </a:t>
            </a:r>
            <a:endParaRPr lang="ko-KR" altLang="en-US" sz="2400" dirty="0"/>
          </a:p>
        </p:txBody>
      </p:sp>
      <p:sp>
        <p:nvSpPr>
          <p:cNvPr id="16" name="TextBox 15">
            <a:extLst>
              <a:ext uri="{FF2B5EF4-FFF2-40B4-BE49-F238E27FC236}">
                <a16:creationId xmlns:a16="http://schemas.microsoft.com/office/drawing/2014/main" id="{EDE12FE2-2C05-1196-32D9-7B3701C4C042}"/>
              </a:ext>
            </a:extLst>
          </p:cNvPr>
          <p:cNvSpPr txBox="1"/>
          <p:nvPr/>
        </p:nvSpPr>
        <p:spPr>
          <a:xfrm>
            <a:off x="14232752" y="412057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:6 + 6</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50257 (GPT2)</a:t>
            </a:r>
            <a:endParaRPr lang="ko-KR" altLang="en-US" sz="2400" dirty="0"/>
          </a:p>
        </p:txBody>
      </p:sp>
      <p:sp>
        <p:nvSpPr>
          <p:cNvPr id="17" name="TextBox 16">
            <a:extLst>
              <a:ext uri="{FF2B5EF4-FFF2-40B4-BE49-F238E27FC236}">
                <a16:creationId xmlns:a16="http://schemas.microsoft.com/office/drawing/2014/main" id="{DF1B11CC-C329-0C6C-17DB-954E73C5D848}"/>
              </a:ext>
            </a:extLst>
          </p:cNvPr>
          <p:cNvSpPr txBox="1"/>
          <p:nvPr/>
        </p:nvSpPr>
        <p:spPr>
          <a:xfrm>
            <a:off x="1447799" y="9156316"/>
            <a:ext cx="9003401" cy="646331"/>
          </a:xfrm>
          <a:prstGeom prst="rect">
            <a:avLst/>
          </a:prstGeom>
          <a:noFill/>
        </p:spPr>
        <p:txBody>
          <a:bodyPr wrap="square" rtlCol="0">
            <a:spAutoFit/>
          </a:bodyPr>
          <a:lstStyle/>
          <a:p>
            <a:r>
              <a:rPr lang="ko-KR" altLang="en-US" sz="1200" dirty="0">
                <a:solidFill>
                  <a:srgbClr val="FF0000"/>
                </a:solidFill>
              </a:rPr>
              <a:t>그림 해석 주의</a:t>
            </a:r>
            <a:endParaRPr lang="en-US" altLang="ko-KR" sz="1200" dirty="0">
              <a:solidFill>
                <a:srgbClr val="FF0000"/>
              </a:solidFill>
            </a:endParaRPr>
          </a:p>
          <a:p>
            <a:r>
              <a:rPr lang="en-US" altLang="ko-KR" sz="1200" dirty="0"/>
              <a:t>BERT</a:t>
            </a:r>
            <a:r>
              <a:rPr lang="ko-KR" altLang="en-US" sz="1200" dirty="0"/>
              <a:t>와 </a:t>
            </a:r>
            <a:r>
              <a:rPr lang="en-US" altLang="ko-KR" sz="1200" dirty="0"/>
              <a:t>BART</a:t>
            </a:r>
            <a:r>
              <a:rPr lang="ko-KR" altLang="en-US" sz="1200" dirty="0"/>
              <a:t>는 모두 </a:t>
            </a:r>
            <a:r>
              <a:rPr lang="en-US" altLang="ko-KR" sz="1200" dirty="0"/>
              <a:t>Transformer</a:t>
            </a:r>
            <a:r>
              <a:rPr lang="ko-KR" altLang="en-US" sz="1200" dirty="0"/>
              <a:t>의 </a:t>
            </a:r>
            <a:r>
              <a:rPr lang="en-US" altLang="ko-KR" sz="1200" dirty="0" err="1"/>
              <a:t>Positinoal</a:t>
            </a:r>
            <a:r>
              <a:rPr lang="en-US" altLang="ko-KR" sz="1200" dirty="0"/>
              <a:t> Encoding</a:t>
            </a:r>
            <a:r>
              <a:rPr lang="ko-KR" altLang="en-US" sz="1200" dirty="0"/>
              <a:t>이 아닌 </a:t>
            </a:r>
            <a:r>
              <a:rPr lang="en-US" altLang="ko-KR" sz="1200" dirty="0"/>
              <a:t>Learnable Parameter</a:t>
            </a:r>
            <a:r>
              <a:rPr lang="ko-KR" altLang="en-US" sz="1200" dirty="0"/>
              <a:t>를 사용한 </a:t>
            </a:r>
            <a:r>
              <a:rPr lang="en-US" altLang="ko-KR" sz="1200" dirty="0"/>
              <a:t>Absolute Positional Embedding</a:t>
            </a:r>
            <a:r>
              <a:rPr lang="ko-KR" altLang="en-US" sz="1200" dirty="0"/>
              <a:t>을</a:t>
            </a:r>
            <a:r>
              <a:rPr lang="en-US" altLang="ko-KR" sz="1200" dirty="0"/>
              <a:t> </a:t>
            </a:r>
            <a:r>
              <a:rPr lang="ko-KR" altLang="en-US" sz="1200" dirty="0"/>
              <a:t>사용함</a:t>
            </a:r>
            <a:r>
              <a:rPr lang="en-US" altLang="ko-KR" sz="1200" dirty="0"/>
              <a:t>.</a:t>
            </a:r>
          </a:p>
          <a:p>
            <a:r>
              <a:rPr lang="ko-KR" altLang="en-US" sz="1200" dirty="0"/>
              <a:t>또한 출력층은 </a:t>
            </a:r>
            <a:r>
              <a:rPr lang="en-US" altLang="ko-KR" sz="1200" dirty="0"/>
              <a:t>Task</a:t>
            </a:r>
            <a:r>
              <a:rPr lang="ko-KR" altLang="en-US" sz="1200" dirty="0"/>
              <a:t>에 따라 변할 수 있음</a:t>
            </a:r>
            <a:r>
              <a:rPr lang="en-US" altLang="ko-KR" sz="1200" dirty="0"/>
              <a:t>.</a:t>
            </a:r>
            <a:endParaRPr lang="ko-KR" altLang="en-US" sz="1200" dirty="0"/>
          </a:p>
        </p:txBody>
      </p:sp>
      <p:sp>
        <p:nvSpPr>
          <p:cNvPr id="10" name="슬라이드 번호 개체 틀 9">
            <a:extLst>
              <a:ext uri="{FF2B5EF4-FFF2-40B4-BE49-F238E27FC236}">
                <a16:creationId xmlns:a16="http://schemas.microsoft.com/office/drawing/2014/main" id="{E4843586-54C2-B781-D399-BB052E99D823}"/>
              </a:ext>
            </a:extLst>
          </p:cNvPr>
          <p:cNvSpPr>
            <a:spLocks noGrp="1"/>
          </p:cNvSpPr>
          <p:nvPr>
            <p:ph type="sldNum" sz="quarter" idx="12"/>
          </p:nvPr>
        </p:nvSpPr>
        <p:spPr/>
        <p:txBody>
          <a:bodyPr/>
          <a:lstStyle/>
          <a:p>
            <a:fld id="{B1393E5F-521B-4CAD-9D3A-AE923D912DCE}" type="slidenum">
              <a:rPr lang="en-US" smtClean="0"/>
              <a:pPr/>
              <a:t>5</a:t>
            </a:fld>
            <a:r>
              <a:rPr lang="en-US"/>
              <a:t> / 40</a:t>
            </a:r>
            <a:endParaRPr lang="en-US" dirty="0"/>
          </a:p>
        </p:txBody>
      </p:sp>
    </p:spTree>
    <p:extLst>
      <p:ext uri="{BB962C8B-B14F-4D97-AF65-F5344CB8AC3E}">
        <p14:creationId xmlns:p14="http://schemas.microsoft.com/office/powerpoint/2010/main" val="11686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7E786-8BB8-FDC0-0986-E0FDCC449BC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FDC1061-09B8-5447-197B-A684C8CCD5B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3D6F1EA-80E1-5D77-D566-438C566EC0F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A5C4C77-2657-2AC6-0974-CC8CB364B2F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485655A-9E52-E482-D522-53952A64A762}"/>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pic>
        <p:nvPicPr>
          <p:cNvPr id="4" name="그림 3">
            <a:extLst>
              <a:ext uri="{FF2B5EF4-FFF2-40B4-BE49-F238E27FC236}">
                <a16:creationId xmlns:a16="http://schemas.microsoft.com/office/drawing/2014/main" id="{841C4699-7A4E-9036-0A3C-6EA100EC4883}"/>
              </a:ext>
            </a:extLst>
          </p:cNvPr>
          <p:cNvPicPr>
            <a:picLocks noChangeAspect="1"/>
          </p:cNvPicPr>
          <p:nvPr/>
        </p:nvPicPr>
        <p:blipFill>
          <a:blip r:embed="rId4"/>
          <a:stretch>
            <a:fillRect/>
          </a:stretch>
        </p:blipFill>
        <p:spPr>
          <a:xfrm>
            <a:off x="3129446" y="2909187"/>
            <a:ext cx="11296486" cy="3474576"/>
          </a:xfrm>
          <a:prstGeom prst="rect">
            <a:avLst/>
          </a:prstGeom>
        </p:spPr>
      </p:pic>
      <p:sp>
        <p:nvSpPr>
          <p:cNvPr id="6" name="TextBox 5">
            <a:extLst>
              <a:ext uri="{FF2B5EF4-FFF2-40B4-BE49-F238E27FC236}">
                <a16:creationId xmlns:a16="http://schemas.microsoft.com/office/drawing/2014/main" id="{7D72632B-F2AC-0334-1F52-1E2A0C22EE9B}"/>
              </a:ext>
            </a:extLst>
          </p:cNvPr>
          <p:cNvSpPr txBox="1"/>
          <p:nvPr/>
        </p:nvSpPr>
        <p:spPr>
          <a:xfrm>
            <a:off x="1104900" y="6977433"/>
            <a:ext cx="16078200" cy="267765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is trained by corrupting documents and then optimizing a reconstruction loss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Pre-training Objective</a:t>
            </a:r>
            <a:r>
              <a:rPr lang="ko-KR" altLang="en-US" sz="2800" dirty="0">
                <a:latin typeface="나눔스퀘어 Bold" panose="020B0600000101010101" pitchFamily="50" charset="-127"/>
                <a:ea typeface="나눔스퀘어 Bold" panose="020B0600000101010101" pitchFamily="50" charset="-127"/>
              </a:rPr>
              <a:t>에 따라서 모델의 성능이 많이 달라진다는 사실이 최근 연구에서 보고됨 </a:t>
            </a:r>
            <a:r>
              <a:rPr lang="en-US" altLang="ko-KR" sz="2800" dirty="0">
                <a:latin typeface="나눔스퀘어 Bold" panose="020B0600000101010101" pitchFamily="50" charset="-127"/>
                <a:ea typeface="나눔스퀘어 Bold" panose="020B0600000101010101" pitchFamily="50" charset="-127"/>
              </a:rPr>
              <a:t>(</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총 </a:t>
            </a:r>
            <a:r>
              <a:rPr lang="en-US" altLang="ko-KR" sz="2800" dirty="0">
                <a:latin typeface="나눔스퀘어 Bold" panose="020B0600000101010101" pitchFamily="50" charset="-127"/>
                <a:ea typeface="나눔스퀘어 Bold" panose="020B0600000101010101" pitchFamily="50" charset="-127"/>
              </a:rPr>
              <a:t>5</a:t>
            </a:r>
            <a:r>
              <a:rPr lang="ko-KR" altLang="en-US" sz="2800" dirty="0">
                <a:latin typeface="나눔스퀘어 Bold" panose="020B0600000101010101" pitchFamily="50" charset="-127"/>
                <a:ea typeface="나눔스퀘어 Bold" panose="020B0600000101010101" pitchFamily="50" charset="-127"/>
              </a:rPr>
              <a:t>가지의 </a:t>
            </a:r>
            <a:r>
              <a:rPr lang="en-US" altLang="ko-KR" sz="2800" dirty="0">
                <a:latin typeface="나눔스퀘어 Bold" panose="020B0600000101010101" pitchFamily="50" charset="-127"/>
                <a:ea typeface="나눔스퀘어 Bold" panose="020B0600000101010101" pitchFamily="50" charset="-127"/>
              </a:rPr>
              <a:t>Noising </a:t>
            </a:r>
            <a:r>
              <a:rPr lang="ko-KR" altLang="en-US" sz="2800" dirty="0">
                <a:latin typeface="나눔스퀘어 Bold" panose="020B0600000101010101" pitchFamily="50" charset="-127"/>
                <a:ea typeface="나눔스퀘어 Bold" panose="020B0600000101010101" pitchFamily="50" charset="-127"/>
              </a:rPr>
              <a:t>기법 사용</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성능 비교</a:t>
            </a:r>
          </a:p>
        </p:txBody>
      </p:sp>
      <p:sp>
        <p:nvSpPr>
          <p:cNvPr id="9" name="TextBox 8">
            <a:extLst>
              <a:ext uri="{FF2B5EF4-FFF2-40B4-BE49-F238E27FC236}">
                <a16:creationId xmlns:a16="http://schemas.microsoft.com/office/drawing/2014/main" id="{DC4861DE-AE53-1005-EE63-1BC1DAD45369}"/>
              </a:ext>
            </a:extLst>
          </p:cNvPr>
          <p:cNvSpPr txBox="1"/>
          <p:nvPr/>
        </p:nvSpPr>
        <p:spPr>
          <a:xfrm>
            <a:off x="616102" y="1620532"/>
            <a:ext cx="5251297"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Pretraining Objectives</a:t>
            </a:r>
          </a:p>
        </p:txBody>
      </p:sp>
      <p:sp>
        <p:nvSpPr>
          <p:cNvPr id="7" name="슬라이드 번호 개체 틀 6">
            <a:extLst>
              <a:ext uri="{FF2B5EF4-FFF2-40B4-BE49-F238E27FC236}">
                <a16:creationId xmlns:a16="http://schemas.microsoft.com/office/drawing/2014/main" id="{71663F0B-53F9-0BC7-2FF8-1E7835802AA8}"/>
              </a:ext>
            </a:extLst>
          </p:cNvPr>
          <p:cNvSpPr>
            <a:spLocks noGrp="1"/>
          </p:cNvSpPr>
          <p:nvPr>
            <p:ph type="sldNum" sz="quarter" idx="12"/>
          </p:nvPr>
        </p:nvSpPr>
        <p:spPr/>
        <p:txBody>
          <a:bodyPr/>
          <a:lstStyle/>
          <a:p>
            <a:fld id="{B1393E5F-521B-4CAD-9D3A-AE923D912DCE}" type="slidenum">
              <a:rPr lang="en-US" smtClean="0"/>
              <a:pPr/>
              <a:t>6</a:t>
            </a:fld>
            <a:r>
              <a:rPr lang="en-US"/>
              <a:t> / 40</a:t>
            </a:r>
            <a:endParaRPr lang="en-US" dirty="0"/>
          </a:p>
        </p:txBody>
      </p:sp>
    </p:spTree>
    <p:extLst>
      <p:ext uri="{BB962C8B-B14F-4D97-AF65-F5344CB8AC3E}">
        <p14:creationId xmlns:p14="http://schemas.microsoft.com/office/powerpoint/2010/main" val="36227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902-1408-A6B7-D900-670CD31B22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602DD-2C6A-B397-4174-BEC6693FB1C0}"/>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Masking</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Following BERT, random tokens are sampled and replaced with [MASK] elements</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a:t>
            </a:r>
            <a:r>
              <a:rPr lang="ko-KR" altLang="en-US" sz="3200" dirty="0" err="1">
                <a:latin typeface="나눔스퀘어 Bold" panose="020B0600000101010101" pitchFamily="50" charset="-127"/>
                <a:ea typeface="나눔스퀘어 Bold" panose="020B0600000101010101" pitchFamily="50" charset="-127"/>
              </a:rPr>
              <a:t>마스킹</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lvl="1"/>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Token Deletion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Random tokens are deleted from the input</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삭제</a:t>
            </a:r>
            <a:endParaRPr lang="en-US" altLang="ko-KR" sz="3200" dirty="0">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006" name="그룹 1006">
            <a:extLst>
              <a:ext uri="{FF2B5EF4-FFF2-40B4-BE49-F238E27FC236}">
                <a16:creationId xmlns:a16="http://schemas.microsoft.com/office/drawing/2014/main" id="{6142C27E-B073-B506-99D8-9D3C8768AD0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4BD8061-2254-A6FA-D5DC-8D1CE584A72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4E6EE3-3BF9-7DEC-32A8-8C521EBE928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86904C4-AA89-3983-D274-F5046B0BE02D}"/>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grpSp>
        <p:nvGrpSpPr>
          <p:cNvPr id="14" name="그룹 13">
            <a:extLst>
              <a:ext uri="{FF2B5EF4-FFF2-40B4-BE49-F238E27FC236}">
                <a16:creationId xmlns:a16="http://schemas.microsoft.com/office/drawing/2014/main" id="{22051EA4-4C11-BCD9-287E-252B105EA16C}"/>
              </a:ext>
            </a:extLst>
          </p:cNvPr>
          <p:cNvGrpSpPr/>
          <p:nvPr/>
        </p:nvGrpSpPr>
        <p:grpSpPr>
          <a:xfrm>
            <a:off x="8792021" y="4180477"/>
            <a:ext cx="7069291" cy="1762125"/>
            <a:chOff x="6856259" y="2463529"/>
            <a:chExt cx="7069291" cy="1762125"/>
          </a:xfrm>
        </p:grpSpPr>
        <p:pic>
          <p:nvPicPr>
            <p:cNvPr id="8" name="그림 7">
              <a:extLst>
                <a:ext uri="{FF2B5EF4-FFF2-40B4-BE49-F238E27FC236}">
                  <a16:creationId xmlns:a16="http://schemas.microsoft.com/office/drawing/2014/main" id="{32E0A8AE-2727-4C66-59B1-535B11D54BFC}"/>
                </a:ext>
              </a:extLst>
            </p:cNvPr>
            <p:cNvPicPr>
              <a:picLocks noChangeAspect="1"/>
            </p:cNvPicPr>
            <p:nvPr/>
          </p:nvPicPr>
          <p:blipFill>
            <a:blip r:embed="rId4"/>
            <a:stretch>
              <a:fillRect/>
            </a:stretch>
          </p:blipFill>
          <p:spPr>
            <a:xfrm>
              <a:off x="11049000" y="2463529"/>
              <a:ext cx="2876550" cy="1762125"/>
            </a:xfrm>
            <a:prstGeom prst="rect">
              <a:avLst/>
            </a:prstGeom>
          </p:spPr>
        </p:pic>
        <p:pic>
          <p:nvPicPr>
            <p:cNvPr id="12" name="그림 11">
              <a:extLst>
                <a:ext uri="{FF2B5EF4-FFF2-40B4-BE49-F238E27FC236}">
                  <a16:creationId xmlns:a16="http://schemas.microsoft.com/office/drawing/2014/main" id="{898EEAA9-CC29-9722-5173-198D6213199C}"/>
                </a:ext>
              </a:extLst>
            </p:cNvPr>
            <p:cNvPicPr>
              <a:picLocks noChangeAspect="1"/>
            </p:cNvPicPr>
            <p:nvPr/>
          </p:nvPicPr>
          <p:blipFill>
            <a:blip r:embed="rId5"/>
            <a:stretch>
              <a:fillRect/>
            </a:stretch>
          </p:blipFill>
          <p:spPr>
            <a:xfrm>
              <a:off x="6856259" y="3023881"/>
              <a:ext cx="2914650" cy="952500"/>
            </a:xfrm>
            <a:prstGeom prst="rect">
              <a:avLst/>
            </a:prstGeom>
          </p:spPr>
        </p:pic>
        <p:sp>
          <p:nvSpPr>
            <p:cNvPr id="13" name="화살표: 오른쪽 12">
              <a:extLst>
                <a:ext uri="{FF2B5EF4-FFF2-40B4-BE49-F238E27FC236}">
                  <a16:creationId xmlns:a16="http://schemas.microsoft.com/office/drawing/2014/main" id="{EEC56788-F79B-8B8C-C6CE-829A21E245CA}"/>
                </a:ext>
              </a:extLst>
            </p:cNvPr>
            <p:cNvSpPr/>
            <p:nvPr/>
          </p:nvSpPr>
          <p:spPr>
            <a:xfrm>
              <a:off x="9982200" y="3023881"/>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a:extLst>
              <a:ext uri="{FF2B5EF4-FFF2-40B4-BE49-F238E27FC236}">
                <a16:creationId xmlns:a16="http://schemas.microsoft.com/office/drawing/2014/main" id="{FB46AB67-8FE3-B4FC-70DE-EAA9E8F7175B}"/>
              </a:ext>
            </a:extLst>
          </p:cNvPr>
          <p:cNvGrpSpPr/>
          <p:nvPr/>
        </p:nvGrpSpPr>
        <p:grpSpPr>
          <a:xfrm>
            <a:off x="8792021" y="7888478"/>
            <a:ext cx="7069291" cy="1390650"/>
            <a:chOff x="4572000" y="7487471"/>
            <a:chExt cx="7069291" cy="1390650"/>
          </a:xfrm>
        </p:grpSpPr>
        <p:pic>
          <p:nvPicPr>
            <p:cNvPr id="16" name="그림 15">
              <a:extLst>
                <a:ext uri="{FF2B5EF4-FFF2-40B4-BE49-F238E27FC236}">
                  <a16:creationId xmlns:a16="http://schemas.microsoft.com/office/drawing/2014/main" id="{4448907E-9AB6-F70C-5640-48D368711A30}"/>
                </a:ext>
              </a:extLst>
            </p:cNvPr>
            <p:cNvPicPr>
              <a:picLocks noChangeAspect="1"/>
            </p:cNvPicPr>
            <p:nvPr/>
          </p:nvPicPr>
          <p:blipFill>
            <a:blip r:embed="rId5"/>
            <a:stretch>
              <a:fillRect/>
            </a:stretch>
          </p:blipFill>
          <p:spPr>
            <a:xfrm>
              <a:off x="4572000" y="7683794"/>
              <a:ext cx="2914650" cy="952500"/>
            </a:xfrm>
            <a:prstGeom prst="rect">
              <a:avLst/>
            </a:prstGeom>
          </p:spPr>
        </p:pic>
        <p:sp>
          <p:nvSpPr>
            <p:cNvPr id="17" name="화살표: 오른쪽 16">
              <a:extLst>
                <a:ext uri="{FF2B5EF4-FFF2-40B4-BE49-F238E27FC236}">
                  <a16:creationId xmlns:a16="http://schemas.microsoft.com/office/drawing/2014/main" id="{BF63E53A-7558-4B8B-4136-2A909C63DA19}"/>
                </a:ext>
              </a:extLst>
            </p:cNvPr>
            <p:cNvSpPr/>
            <p:nvPr/>
          </p:nvSpPr>
          <p:spPr>
            <a:xfrm>
              <a:off x="7697941" y="7726268"/>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EFA0C915-E845-18AE-F2F6-DE5BD1CF6E64}"/>
                </a:ext>
              </a:extLst>
            </p:cNvPr>
            <p:cNvPicPr>
              <a:picLocks noChangeAspect="1"/>
            </p:cNvPicPr>
            <p:nvPr/>
          </p:nvPicPr>
          <p:blipFill>
            <a:blip r:embed="rId6"/>
            <a:stretch>
              <a:fillRect/>
            </a:stretch>
          </p:blipFill>
          <p:spPr>
            <a:xfrm>
              <a:off x="8898091" y="7487471"/>
              <a:ext cx="2743200" cy="1390650"/>
            </a:xfrm>
            <a:prstGeom prst="rect">
              <a:avLst/>
            </a:prstGeom>
          </p:spPr>
        </p:pic>
      </p:grpSp>
      <p:sp>
        <p:nvSpPr>
          <p:cNvPr id="6" name="슬라이드 번호 개체 틀 5">
            <a:extLst>
              <a:ext uri="{FF2B5EF4-FFF2-40B4-BE49-F238E27FC236}">
                <a16:creationId xmlns:a16="http://schemas.microsoft.com/office/drawing/2014/main" id="{09A2B220-C403-D007-ECBC-37154B7A71F1}"/>
              </a:ext>
            </a:extLst>
          </p:cNvPr>
          <p:cNvSpPr>
            <a:spLocks noGrp="1"/>
          </p:cNvSpPr>
          <p:nvPr>
            <p:ph type="sldNum" sz="quarter" idx="12"/>
          </p:nvPr>
        </p:nvSpPr>
        <p:spPr/>
        <p:txBody>
          <a:bodyPr/>
          <a:lstStyle/>
          <a:p>
            <a:fld id="{B1393E5F-521B-4CAD-9D3A-AE923D912DCE}" type="slidenum">
              <a:rPr lang="en-US" smtClean="0"/>
              <a:pPr/>
              <a:t>7</a:t>
            </a:fld>
            <a:r>
              <a:rPr lang="en-US"/>
              <a:t> / 40</a:t>
            </a:r>
            <a:endParaRPr lang="en-US" dirty="0"/>
          </a:p>
        </p:txBody>
      </p:sp>
    </p:spTree>
    <p:extLst>
      <p:ext uri="{BB962C8B-B14F-4D97-AF65-F5344CB8AC3E}">
        <p14:creationId xmlns:p14="http://schemas.microsoft.com/office/powerpoint/2010/main" val="145524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F51-FA02-0D1F-76D2-DB53E9B03B5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C5118B0-59E5-3164-A385-C2F9C5CB4C2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CDE468-DAD2-FC3F-9A5F-49C5EB4D6C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54F384F-15E6-9075-BDDE-1C6F7429A4B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7DCD7D7-85A6-D6B3-7861-0EAB91F77CE4}"/>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4" name="TextBox 3">
            <a:extLst>
              <a:ext uri="{FF2B5EF4-FFF2-40B4-BE49-F238E27FC236}">
                <a16:creationId xmlns:a16="http://schemas.microsoft.com/office/drawing/2014/main" id="{E98B00A2-C1BA-9F2F-CCDC-2F41DC91AFFD}"/>
              </a:ext>
            </a:extLst>
          </p:cNvPr>
          <p:cNvSpPr txBox="1"/>
          <p:nvPr/>
        </p:nvSpPr>
        <p:spPr>
          <a:xfrm>
            <a:off x="844032" y="2247900"/>
            <a:ext cx="9823967" cy="5509200"/>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Text Infilling</a:t>
            </a: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Text infilling is inspired by </a:t>
            </a:r>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A number of text spans are sampled, with span lengths drawn from a Poisson distribution (λ = 3)</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Each span is replaced with a single [MASK] token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연속 토큰 여러 개</a:t>
            </a:r>
            <a:r>
              <a:rPr lang="en-US" altLang="ko-KR" sz="2800" dirty="0">
                <a:latin typeface="나눔스퀘어 Bold" panose="020B0600000101010101" pitchFamily="50" charset="-127"/>
                <a:ea typeface="나눔스퀘어 Bold" panose="020B0600000101010101" pitchFamily="50" charset="-127"/>
              </a:rPr>
              <a:t>(Span) -&gt; Mask </a:t>
            </a:r>
            <a:r>
              <a:rPr lang="ko-KR" altLang="en-US" sz="2800" dirty="0">
                <a:latin typeface="나눔스퀘어 Bold" panose="020B0600000101010101" pitchFamily="50" charset="-127"/>
                <a:ea typeface="나눔스퀘어 Bold" panose="020B0600000101010101" pitchFamily="50" charset="-127"/>
              </a:rPr>
              <a:t>하나</a:t>
            </a:r>
            <a:endParaRPr lang="en-US" altLang="ko-KR" sz="2800" dirty="0">
              <a:latin typeface="나눔스퀘어 Bold" panose="020B0600000101010101" pitchFamily="50" charset="-127"/>
              <a:ea typeface="나눔스퀘어 Bold" panose="020B0600000101010101" pitchFamily="50" charset="-127"/>
            </a:endParaRP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09EAC424-3A5E-FFBA-0629-2032F2F5EA7C}"/>
              </a:ext>
            </a:extLst>
          </p:cNvPr>
          <p:cNvPicPr>
            <a:picLocks noChangeAspect="1"/>
          </p:cNvPicPr>
          <p:nvPr/>
        </p:nvPicPr>
        <p:blipFill>
          <a:blip r:embed="rId4"/>
          <a:stretch>
            <a:fillRect/>
          </a:stretch>
        </p:blipFill>
        <p:spPr>
          <a:xfrm>
            <a:off x="12493702" y="1859733"/>
            <a:ext cx="4478910" cy="3359183"/>
          </a:xfrm>
          <a:prstGeom prst="rect">
            <a:avLst/>
          </a:prstGeom>
        </p:spPr>
      </p:pic>
      <p:grpSp>
        <p:nvGrpSpPr>
          <p:cNvPr id="14" name="그룹 13">
            <a:extLst>
              <a:ext uri="{FF2B5EF4-FFF2-40B4-BE49-F238E27FC236}">
                <a16:creationId xmlns:a16="http://schemas.microsoft.com/office/drawing/2014/main" id="{70FF9E48-EAC4-9381-7100-02EA25B6B281}"/>
              </a:ext>
            </a:extLst>
          </p:cNvPr>
          <p:cNvGrpSpPr/>
          <p:nvPr/>
        </p:nvGrpSpPr>
        <p:grpSpPr>
          <a:xfrm>
            <a:off x="10007084" y="7325417"/>
            <a:ext cx="7310437" cy="1428750"/>
            <a:chOff x="7681913" y="7390968"/>
            <a:chExt cx="7310437" cy="1428750"/>
          </a:xfrm>
        </p:grpSpPr>
        <p:pic>
          <p:nvPicPr>
            <p:cNvPr id="9" name="그림 8">
              <a:extLst>
                <a:ext uri="{FF2B5EF4-FFF2-40B4-BE49-F238E27FC236}">
                  <a16:creationId xmlns:a16="http://schemas.microsoft.com/office/drawing/2014/main" id="{15E42CCA-5D8A-F0B2-E18F-8AED5605D2BF}"/>
                </a:ext>
              </a:extLst>
            </p:cNvPr>
            <p:cNvPicPr>
              <a:picLocks noChangeAspect="1"/>
            </p:cNvPicPr>
            <p:nvPr/>
          </p:nvPicPr>
          <p:blipFill>
            <a:blip r:embed="rId5"/>
            <a:stretch>
              <a:fillRect/>
            </a:stretch>
          </p:blipFill>
          <p:spPr>
            <a:xfrm>
              <a:off x="12192000" y="7390968"/>
              <a:ext cx="2800350" cy="1428750"/>
            </a:xfrm>
            <a:prstGeom prst="rect">
              <a:avLst/>
            </a:prstGeom>
          </p:spPr>
        </p:pic>
        <p:pic>
          <p:nvPicPr>
            <p:cNvPr id="11" name="그림 10">
              <a:extLst>
                <a:ext uri="{FF2B5EF4-FFF2-40B4-BE49-F238E27FC236}">
                  <a16:creationId xmlns:a16="http://schemas.microsoft.com/office/drawing/2014/main" id="{A8E4C234-FE05-4D01-B146-5B851BF1B67F}"/>
                </a:ext>
              </a:extLst>
            </p:cNvPr>
            <p:cNvPicPr>
              <a:picLocks noChangeAspect="1"/>
            </p:cNvPicPr>
            <p:nvPr/>
          </p:nvPicPr>
          <p:blipFill>
            <a:blip r:embed="rId6"/>
            <a:stretch>
              <a:fillRect/>
            </a:stretch>
          </p:blipFill>
          <p:spPr>
            <a:xfrm>
              <a:off x="7681913" y="7591900"/>
              <a:ext cx="2914650" cy="952500"/>
            </a:xfrm>
            <a:prstGeom prst="rect">
              <a:avLst/>
            </a:prstGeom>
          </p:spPr>
        </p:pic>
        <p:sp>
          <p:nvSpPr>
            <p:cNvPr id="12" name="화살표: 오른쪽 11">
              <a:extLst>
                <a:ext uri="{FF2B5EF4-FFF2-40B4-BE49-F238E27FC236}">
                  <a16:creationId xmlns:a16="http://schemas.microsoft.com/office/drawing/2014/main" id="{2FF8C306-50FD-8CCC-96C5-628FF2C2D893}"/>
                </a:ext>
              </a:extLst>
            </p:cNvPr>
            <p:cNvSpPr/>
            <p:nvPr/>
          </p:nvSpPr>
          <p:spPr>
            <a:xfrm>
              <a:off x="10772775" y="7611093"/>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3074" name="Picture 2" descr="논문리뷰] SpanBERT: Improving Pre-training by Representing and Predicting Spans  | Deep Learner">
            <a:extLst>
              <a:ext uri="{FF2B5EF4-FFF2-40B4-BE49-F238E27FC236}">
                <a16:creationId xmlns:a16="http://schemas.microsoft.com/office/drawing/2014/main" id="{9EEAD8DF-AC10-D310-735F-33CD33270C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20" b="21032"/>
          <a:stretch/>
        </p:blipFill>
        <p:spPr bwMode="auto">
          <a:xfrm>
            <a:off x="2141280" y="7139593"/>
            <a:ext cx="6457949" cy="21875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1F504F-0993-027B-C922-7D91DFC94790}"/>
              </a:ext>
            </a:extLst>
          </p:cNvPr>
          <p:cNvSpPr txBox="1"/>
          <p:nvPr/>
        </p:nvSpPr>
        <p:spPr>
          <a:xfrm>
            <a:off x="4191000" y="9155272"/>
            <a:ext cx="1956318" cy="523220"/>
          </a:xfrm>
          <a:prstGeom prst="rect">
            <a:avLst/>
          </a:prstGeom>
          <a:noFill/>
        </p:spPr>
        <p:txBody>
          <a:bodyPr wrap="square">
            <a:spAutoFit/>
          </a:bodyPr>
          <a:lstStyle/>
          <a:p>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34B2EBA2-D285-746F-9D39-3A92C830B998}"/>
              </a:ext>
            </a:extLst>
          </p:cNvPr>
          <p:cNvSpPr>
            <a:spLocks noGrp="1"/>
          </p:cNvSpPr>
          <p:nvPr>
            <p:ph type="sldNum" sz="quarter" idx="12"/>
          </p:nvPr>
        </p:nvSpPr>
        <p:spPr/>
        <p:txBody>
          <a:bodyPr/>
          <a:lstStyle/>
          <a:p>
            <a:fld id="{B1393E5F-521B-4CAD-9D3A-AE923D912DCE}" type="slidenum">
              <a:rPr lang="en-US" smtClean="0"/>
              <a:pPr/>
              <a:t>8</a:t>
            </a:fld>
            <a:r>
              <a:rPr lang="en-US"/>
              <a:t> / 40</a:t>
            </a:r>
            <a:endParaRPr lang="en-US" dirty="0"/>
          </a:p>
        </p:txBody>
      </p:sp>
    </p:spTree>
    <p:extLst>
      <p:ext uri="{BB962C8B-B14F-4D97-AF65-F5344CB8AC3E}">
        <p14:creationId xmlns:p14="http://schemas.microsoft.com/office/powerpoint/2010/main" val="47296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2867-AB71-D7B0-A525-38C715D53C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654BE3C-05C7-260C-C1D6-1183441948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9CB37F-25A5-B964-33CF-26371A156FC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CCD790D-B061-7663-6090-FB0456DEB23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730B76-4D8C-A90F-28DD-F91DF318F07A}"/>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3" name="TextBox 2">
            <a:extLst>
              <a:ext uri="{FF2B5EF4-FFF2-40B4-BE49-F238E27FC236}">
                <a16:creationId xmlns:a16="http://schemas.microsoft.com/office/drawing/2014/main" id="{F0834A57-2A7E-F8DE-309C-38E728F3197F}"/>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Sentence Permutation</a:t>
            </a:r>
          </a:p>
          <a:p>
            <a:pPr marL="914400" lvl="1" indent="-457200">
              <a:buFontTx/>
              <a:buChar char="-"/>
            </a:pPr>
            <a:endParaRPr lang="en-US" altLang="ko-KR" sz="3200" dirty="0"/>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Sentences are shuffled in a random order.</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문장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p>
          <a:p>
            <a:pPr lvl="1"/>
            <a:endParaRPr lang="en-US" altLang="ko-KR" sz="3200" dirty="0"/>
          </a:p>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Document Rotation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 token is chosen uniformly at random.</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The document is rotated so that it begins with that token.</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특정 토큰 기준으로 잘라서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7" name="그룹 16">
            <a:extLst>
              <a:ext uri="{FF2B5EF4-FFF2-40B4-BE49-F238E27FC236}">
                <a16:creationId xmlns:a16="http://schemas.microsoft.com/office/drawing/2014/main" id="{37097D0B-7667-E166-8285-812B680BCC7D}"/>
              </a:ext>
            </a:extLst>
          </p:cNvPr>
          <p:cNvGrpSpPr/>
          <p:nvPr/>
        </p:nvGrpSpPr>
        <p:grpSpPr>
          <a:xfrm>
            <a:off x="9836642" y="8030266"/>
            <a:ext cx="7848984" cy="1438275"/>
            <a:chOff x="9767523" y="7567116"/>
            <a:chExt cx="7848984" cy="1438275"/>
          </a:xfrm>
        </p:grpSpPr>
        <p:pic>
          <p:nvPicPr>
            <p:cNvPr id="7" name="그림 6">
              <a:extLst>
                <a:ext uri="{FF2B5EF4-FFF2-40B4-BE49-F238E27FC236}">
                  <a16:creationId xmlns:a16="http://schemas.microsoft.com/office/drawing/2014/main" id="{BF9190EA-E389-A43F-4929-7F4223A49316}"/>
                </a:ext>
              </a:extLst>
            </p:cNvPr>
            <p:cNvPicPr>
              <a:picLocks noChangeAspect="1"/>
            </p:cNvPicPr>
            <p:nvPr/>
          </p:nvPicPr>
          <p:blipFill>
            <a:blip r:embed="rId4"/>
            <a:stretch>
              <a:fillRect/>
            </a:stretch>
          </p:blipFill>
          <p:spPr>
            <a:xfrm>
              <a:off x="9767523" y="7906055"/>
              <a:ext cx="2914650" cy="952500"/>
            </a:xfrm>
            <a:prstGeom prst="rect">
              <a:avLst/>
            </a:prstGeom>
          </p:spPr>
        </p:pic>
        <p:sp>
          <p:nvSpPr>
            <p:cNvPr id="8" name="화살표: 오른쪽 7">
              <a:extLst>
                <a:ext uri="{FF2B5EF4-FFF2-40B4-BE49-F238E27FC236}">
                  <a16:creationId xmlns:a16="http://schemas.microsoft.com/office/drawing/2014/main" id="{FA8FAFE5-43C7-0A8A-563B-AB81696F8B7A}"/>
                </a:ext>
              </a:extLst>
            </p:cNvPr>
            <p:cNvSpPr/>
            <p:nvPr/>
          </p:nvSpPr>
          <p:spPr>
            <a:xfrm>
              <a:off x="12862763" y="788209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0E0DBC4-A4A6-5103-E7A2-2C04F46FB54D}"/>
                </a:ext>
              </a:extLst>
            </p:cNvPr>
            <p:cNvPicPr>
              <a:picLocks noChangeAspect="1"/>
            </p:cNvPicPr>
            <p:nvPr/>
          </p:nvPicPr>
          <p:blipFill>
            <a:blip r:embed="rId5"/>
            <a:stretch>
              <a:fillRect/>
            </a:stretch>
          </p:blipFill>
          <p:spPr>
            <a:xfrm>
              <a:off x="14349432" y="7567116"/>
              <a:ext cx="3267075" cy="1438275"/>
            </a:xfrm>
            <a:prstGeom prst="rect">
              <a:avLst/>
            </a:prstGeom>
          </p:spPr>
        </p:pic>
      </p:grpSp>
      <p:grpSp>
        <p:nvGrpSpPr>
          <p:cNvPr id="16" name="그룹 15">
            <a:extLst>
              <a:ext uri="{FF2B5EF4-FFF2-40B4-BE49-F238E27FC236}">
                <a16:creationId xmlns:a16="http://schemas.microsoft.com/office/drawing/2014/main" id="{26EA6C07-4C57-08D7-BFC0-C9DD880C5E87}"/>
              </a:ext>
            </a:extLst>
          </p:cNvPr>
          <p:cNvGrpSpPr/>
          <p:nvPr/>
        </p:nvGrpSpPr>
        <p:grpSpPr>
          <a:xfrm>
            <a:off x="9705736" y="3695700"/>
            <a:ext cx="8110797" cy="1181100"/>
            <a:chOff x="9705736" y="3695700"/>
            <a:chExt cx="8110797" cy="1181100"/>
          </a:xfrm>
        </p:grpSpPr>
        <p:pic>
          <p:nvPicPr>
            <p:cNvPr id="5" name="그림 4">
              <a:extLst>
                <a:ext uri="{FF2B5EF4-FFF2-40B4-BE49-F238E27FC236}">
                  <a16:creationId xmlns:a16="http://schemas.microsoft.com/office/drawing/2014/main" id="{85029083-3F73-EBB6-1305-87C729DF8B07}"/>
                </a:ext>
              </a:extLst>
            </p:cNvPr>
            <p:cNvPicPr>
              <a:picLocks noChangeAspect="1"/>
            </p:cNvPicPr>
            <p:nvPr/>
          </p:nvPicPr>
          <p:blipFill>
            <a:blip r:embed="rId4"/>
            <a:stretch>
              <a:fillRect/>
            </a:stretch>
          </p:blipFill>
          <p:spPr>
            <a:xfrm>
              <a:off x="9705736" y="3924300"/>
              <a:ext cx="2914650" cy="952500"/>
            </a:xfrm>
            <a:prstGeom prst="rect">
              <a:avLst/>
            </a:prstGeom>
          </p:spPr>
        </p:pic>
        <p:sp>
          <p:nvSpPr>
            <p:cNvPr id="9" name="화살표: 오른쪽 8">
              <a:extLst>
                <a:ext uri="{FF2B5EF4-FFF2-40B4-BE49-F238E27FC236}">
                  <a16:creationId xmlns:a16="http://schemas.microsoft.com/office/drawing/2014/main" id="{A2C24FDA-5E1B-75FD-BFFF-78451B3F1CBE}"/>
                </a:ext>
              </a:extLst>
            </p:cNvPr>
            <p:cNvSpPr/>
            <p:nvPr/>
          </p:nvSpPr>
          <p:spPr>
            <a:xfrm>
              <a:off x="12851497" y="392430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BF3BCE7D-3064-D3CE-C988-B56B5AE417D5}"/>
                </a:ext>
              </a:extLst>
            </p:cNvPr>
            <p:cNvPicPr>
              <a:picLocks noChangeAspect="1"/>
            </p:cNvPicPr>
            <p:nvPr/>
          </p:nvPicPr>
          <p:blipFill>
            <a:blip r:embed="rId6"/>
            <a:stretch>
              <a:fillRect/>
            </a:stretch>
          </p:blipFill>
          <p:spPr>
            <a:xfrm>
              <a:off x="14149408" y="3695700"/>
              <a:ext cx="3667125" cy="1181100"/>
            </a:xfrm>
            <a:prstGeom prst="rect">
              <a:avLst/>
            </a:prstGeom>
          </p:spPr>
        </p:pic>
      </p:grpSp>
      <p:sp>
        <p:nvSpPr>
          <p:cNvPr id="10" name="슬라이드 번호 개체 틀 9">
            <a:extLst>
              <a:ext uri="{FF2B5EF4-FFF2-40B4-BE49-F238E27FC236}">
                <a16:creationId xmlns:a16="http://schemas.microsoft.com/office/drawing/2014/main" id="{A1911B27-EEF0-0F1D-14C1-3914764FA22F}"/>
              </a:ext>
            </a:extLst>
          </p:cNvPr>
          <p:cNvSpPr>
            <a:spLocks noGrp="1"/>
          </p:cNvSpPr>
          <p:nvPr>
            <p:ph type="sldNum" sz="quarter" idx="12"/>
          </p:nvPr>
        </p:nvSpPr>
        <p:spPr/>
        <p:txBody>
          <a:bodyPr/>
          <a:lstStyle/>
          <a:p>
            <a:fld id="{B1393E5F-521B-4CAD-9D3A-AE923D912DCE}" type="slidenum">
              <a:rPr lang="en-US" smtClean="0"/>
              <a:pPr/>
              <a:t>9</a:t>
            </a:fld>
            <a:r>
              <a:rPr lang="en-US"/>
              <a:t> / 40</a:t>
            </a:r>
            <a:endParaRPr lang="en-US" dirty="0"/>
          </a:p>
        </p:txBody>
      </p:sp>
    </p:spTree>
    <p:extLst>
      <p:ext uri="{BB962C8B-B14F-4D97-AF65-F5344CB8AC3E}">
        <p14:creationId xmlns:p14="http://schemas.microsoft.com/office/powerpoint/2010/main" val="251321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11712</TotalTime>
  <Words>3054</Words>
  <Application>Microsoft Office PowerPoint</Application>
  <PresentationFormat>사용자 지정</PresentationFormat>
  <Paragraphs>572</Paragraphs>
  <Slides>40</Slides>
  <Notes>40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40</vt:i4>
      </vt:variant>
    </vt:vector>
  </HeadingPairs>
  <TitlesOfParts>
    <vt:vector size="49" baseType="lpstr">
      <vt:lpstr>나눔스퀘어</vt:lpstr>
      <vt:lpstr>Arial</vt:lpstr>
      <vt:lpstr>맑은 고딕</vt:lpstr>
      <vt:lpstr>나눔스퀘어 ExtraBold</vt:lpstr>
      <vt:lpstr>나눔스퀘어 Light</vt:lpstr>
      <vt:lpstr>나눔스퀘어_ac ExtraBold</vt:lpstr>
      <vt:lpstr>Calibri</vt:lpstr>
      <vt:lpstr>나눔스퀘어 Bold</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김정현</cp:lastModifiedBy>
  <cp:revision>387</cp:revision>
  <dcterms:created xsi:type="dcterms:W3CDTF">2023-05-02T14:03:53Z</dcterms:created>
  <dcterms:modified xsi:type="dcterms:W3CDTF">2025-02-28T07:49:10Z</dcterms:modified>
</cp:coreProperties>
</file>