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42"/>
  </p:notesMasterIdLst>
  <p:handoutMasterIdLst>
    <p:handoutMasterId r:id="rId43"/>
  </p:handoutMasterIdLst>
  <p:sldIdLst>
    <p:sldId id="256" r:id="rId2"/>
    <p:sldId id="257" r:id="rId3"/>
    <p:sldId id="354" r:id="rId4"/>
    <p:sldId id="374" r:id="rId5"/>
    <p:sldId id="371" r:id="rId6"/>
    <p:sldId id="356" r:id="rId7"/>
    <p:sldId id="372" r:id="rId8"/>
    <p:sldId id="373" r:id="rId9"/>
    <p:sldId id="375" r:id="rId10"/>
    <p:sldId id="388" r:id="rId11"/>
    <p:sldId id="392" r:id="rId12"/>
    <p:sldId id="393" r:id="rId13"/>
    <p:sldId id="357" r:id="rId14"/>
    <p:sldId id="378" r:id="rId15"/>
    <p:sldId id="379" r:id="rId16"/>
    <p:sldId id="381" r:id="rId17"/>
    <p:sldId id="380" r:id="rId18"/>
    <p:sldId id="358" r:id="rId19"/>
    <p:sldId id="394" r:id="rId20"/>
    <p:sldId id="395" r:id="rId21"/>
    <p:sldId id="389" r:id="rId22"/>
    <p:sldId id="396" r:id="rId23"/>
    <p:sldId id="390" r:id="rId24"/>
    <p:sldId id="370" r:id="rId25"/>
    <p:sldId id="365" r:id="rId26"/>
    <p:sldId id="369" r:id="rId27"/>
    <p:sldId id="364" r:id="rId28"/>
    <p:sldId id="278" r:id="rId29"/>
    <p:sldId id="377" r:id="rId30"/>
    <p:sldId id="368" r:id="rId31"/>
    <p:sldId id="366" r:id="rId32"/>
    <p:sldId id="367" r:id="rId33"/>
    <p:sldId id="397" r:id="rId34"/>
    <p:sldId id="400" r:id="rId35"/>
    <p:sldId id="398" r:id="rId36"/>
    <p:sldId id="382" r:id="rId37"/>
    <p:sldId id="383" r:id="rId38"/>
    <p:sldId id="399" r:id="rId39"/>
    <p:sldId id="384" r:id="rId40"/>
    <p:sldId id="385" r:id="rId41"/>
  </p:sldIdLst>
  <p:sldSz cx="18288000" cy="10287000"/>
  <p:notesSz cx="10287000" cy="18288000"/>
  <p:embeddedFontLst>
    <p:embeddedFont>
      <p:font typeface="나눔스퀘어" panose="020B0600000101010101" pitchFamily="50" charset="-127"/>
      <p:regular r:id="rId44"/>
    </p:embeddedFont>
    <p:embeddedFont>
      <p:font typeface="나눔스퀘어 Bold" panose="020B0600000101010101" pitchFamily="50" charset="-127"/>
      <p:bold r:id="rId45"/>
    </p:embeddedFont>
    <p:embeddedFont>
      <p:font typeface="나눔스퀘어 ExtraBold" panose="020B0600000101010101" pitchFamily="50" charset="-127"/>
      <p:bold r:id="rId46"/>
    </p:embeddedFont>
    <p:embeddedFont>
      <p:font typeface="나눔스퀘어 Light" panose="020B0600000101010101" pitchFamily="50" charset="-127"/>
      <p:regular r:id="rId47"/>
    </p:embeddedFont>
    <p:embeddedFont>
      <p:font typeface="나눔스퀘어_ac ExtraBold" panose="020B0600000101010101" pitchFamily="50" charset="-127"/>
      <p:bold r:id="rId48"/>
    </p:embeddedFont>
    <p:embeddedFont>
      <p:font typeface="맑은 고딕" panose="020B0503020000020004" pitchFamily="50" charset="-127"/>
      <p:regular r:id="rId49"/>
      <p:bold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userDrawn="1">
          <p15:clr>
            <a:srgbClr val="A4A3A4"/>
          </p15:clr>
        </p15:guide>
        <p15:guide id="2" pos="57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569B"/>
    <a:srgbClr val="3B7DDD"/>
    <a:srgbClr val="89AAD3"/>
    <a:srgbClr val="EEEEEE"/>
    <a:srgbClr val="595959"/>
    <a:srgbClr val="DC9230"/>
    <a:srgbClr val="97B5F1"/>
    <a:srgbClr val="DAE5FA"/>
    <a:srgbClr val="CE4824"/>
    <a:srgbClr val="C3AD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89947" autoAdjust="0"/>
  </p:normalViewPr>
  <p:slideViewPr>
    <p:cSldViewPr>
      <p:cViewPr varScale="1">
        <p:scale>
          <a:sx n="67" d="100"/>
          <a:sy n="67" d="100"/>
        </p:scale>
        <p:origin x="678" y="90"/>
      </p:cViewPr>
      <p:guideLst>
        <p:guide orient="horz" pos="3240"/>
        <p:guide pos="5760"/>
      </p:guideLst>
    </p:cSldViewPr>
  </p:slideViewPr>
  <p:notesTextViewPr>
    <p:cViewPr>
      <p:scale>
        <a:sx n="3" d="2"/>
        <a:sy n="3" d="2"/>
      </p:scale>
      <p:origin x="0" y="0"/>
    </p:cViewPr>
  </p:notesTextViewPr>
  <p:notesViewPr>
    <p:cSldViewPr>
      <p:cViewPr varScale="1">
        <p:scale>
          <a:sx n="43" d="100"/>
          <a:sy n="43" d="100"/>
        </p:scale>
        <p:origin x="4326"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4.fntdata"/><Relationship Id="rId50"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81CD2BE4-A6F3-41F7-7C28-8C33E064248D}"/>
              </a:ext>
            </a:extLst>
          </p:cNvPr>
          <p:cNvSpPr>
            <a:spLocks noGrp="1"/>
          </p:cNvSpPr>
          <p:nvPr>
            <p:ph type="hdr" sz="quarter"/>
          </p:nvPr>
        </p:nvSpPr>
        <p:spPr>
          <a:xfrm>
            <a:off x="0" y="0"/>
            <a:ext cx="4457700" cy="917575"/>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B7F192FB-79ED-C233-E045-BA332A4CAB28}"/>
              </a:ext>
            </a:extLst>
          </p:cNvPr>
          <p:cNvSpPr>
            <a:spLocks noGrp="1"/>
          </p:cNvSpPr>
          <p:nvPr>
            <p:ph type="dt" sz="quarter" idx="1"/>
          </p:nvPr>
        </p:nvSpPr>
        <p:spPr>
          <a:xfrm>
            <a:off x="5827713" y="0"/>
            <a:ext cx="4457700" cy="917575"/>
          </a:xfrm>
          <a:prstGeom prst="rect">
            <a:avLst/>
          </a:prstGeom>
        </p:spPr>
        <p:txBody>
          <a:bodyPr vert="horz" lIns="91440" tIns="45720" rIns="91440" bIns="45720" rtlCol="0"/>
          <a:lstStyle>
            <a:lvl1pPr algn="r">
              <a:defRPr sz="1200"/>
            </a:lvl1pPr>
          </a:lstStyle>
          <a:p>
            <a:fld id="{0CE04193-3A20-41BD-ABE6-6B3D68754BCC}" type="datetimeFigureOut">
              <a:rPr lang="ko-KR" altLang="en-US" smtClean="0"/>
              <a:t>2025-03-04</a:t>
            </a:fld>
            <a:endParaRPr lang="ko-KR" altLang="en-US"/>
          </a:p>
        </p:txBody>
      </p:sp>
      <p:sp>
        <p:nvSpPr>
          <p:cNvPr id="4" name="바닥글 개체 틀 3">
            <a:extLst>
              <a:ext uri="{FF2B5EF4-FFF2-40B4-BE49-F238E27FC236}">
                <a16:creationId xmlns:a16="http://schemas.microsoft.com/office/drawing/2014/main" id="{C224ECA4-739D-1B6C-E298-3E7E603A9E52}"/>
              </a:ext>
            </a:extLst>
          </p:cNvPr>
          <p:cNvSpPr>
            <a:spLocks noGrp="1"/>
          </p:cNvSpPr>
          <p:nvPr>
            <p:ph type="ftr" sz="quarter" idx="2"/>
          </p:nvPr>
        </p:nvSpPr>
        <p:spPr>
          <a:xfrm>
            <a:off x="0" y="17372013"/>
            <a:ext cx="4457700" cy="9159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C30CE202-C236-500A-4237-5F23472AE4A0}"/>
              </a:ext>
            </a:extLst>
          </p:cNvPr>
          <p:cNvSpPr>
            <a:spLocks noGrp="1"/>
          </p:cNvSpPr>
          <p:nvPr>
            <p:ph type="sldNum" sz="quarter" idx="3"/>
          </p:nvPr>
        </p:nvSpPr>
        <p:spPr>
          <a:xfrm>
            <a:off x="5827713" y="17372013"/>
            <a:ext cx="4457700" cy="915987"/>
          </a:xfrm>
          <a:prstGeom prst="rect">
            <a:avLst/>
          </a:prstGeom>
        </p:spPr>
        <p:txBody>
          <a:bodyPr vert="horz" lIns="91440" tIns="45720" rIns="91440" bIns="45720" rtlCol="0" anchor="b"/>
          <a:lstStyle>
            <a:lvl1pPr algn="r">
              <a:defRPr sz="1200"/>
            </a:lvl1pPr>
          </a:lstStyle>
          <a:p>
            <a:fld id="{00CA3CED-C72D-4903-A954-CDC7D460C5AA}" type="slidenum">
              <a:rPr lang="ko-KR" altLang="en-US" smtClean="0"/>
              <a:t>‹#›</a:t>
            </a:fld>
            <a:endParaRPr lang="ko-KR" altLang="en-US"/>
          </a:p>
        </p:txBody>
      </p:sp>
    </p:spTree>
    <p:extLst>
      <p:ext uri="{BB962C8B-B14F-4D97-AF65-F5344CB8AC3E}">
        <p14:creationId xmlns:p14="http://schemas.microsoft.com/office/powerpoint/2010/main" val="4198190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4457700" cy="917575"/>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5827713" y="0"/>
            <a:ext cx="4457700" cy="917575"/>
          </a:xfrm>
          <a:prstGeom prst="rect">
            <a:avLst/>
          </a:prstGeom>
        </p:spPr>
        <p:txBody>
          <a:bodyPr vert="horz" lIns="91440" tIns="45720" rIns="91440" bIns="45720" rtlCol="0"/>
          <a:lstStyle>
            <a:lvl1pPr algn="r">
              <a:defRPr sz="1200"/>
            </a:lvl1pPr>
          </a:lstStyle>
          <a:p>
            <a:fld id="{6CDB6226-F7BF-4BA1-8AB4-AEEB733C2994}" type="datetimeFigureOut">
              <a:rPr lang="ko-KR" altLang="en-US" smtClean="0"/>
              <a:t>2025-03-04</a:t>
            </a:fld>
            <a:endParaRPr lang="ko-KR" altLang="en-US"/>
          </a:p>
        </p:txBody>
      </p:sp>
      <p:sp>
        <p:nvSpPr>
          <p:cNvPr id="4" name="슬라이드 이미지 개체 틀 3"/>
          <p:cNvSpPr>
            <a:spLocks noGrp="1" noRot="1" noChangeAspect="1"/>
          </p:cNvSpPr>
          <p:nvPr>
            <p:ph type="sldImg" idx="2"/>
          </p:nvPr>
        </p:nvSpPr>
        <p:spPr>
          <a:xfrm>
            <a:off x="-342900" y="2286000"/>
            <a:ext cx="10972800" cy="61722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1028700" y="8801100"/>
            <a:ext cx="8229600" cy="720090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17372013"/>
            <a:ext cx="4457700" cy="9159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5827713" y="17372013"/>
            <a:ext cx="4457700" cy="915987"/>
          </a:xfrm>
          <a:prstGeom prst="rect">
            <a:avLst/>
          </a:prstGeom>
        </p:spPr>
        <p:txBody>
          <a:bodyPr vert="horz" lIns="91440" tIns="45720" rIns="91440" bIns="45720" rtlCol="0" anchor="b"/>
          <a:lstStyle>
            <a:lvl1pPr algn="r">
              <a:defRPr sz="1200"/>
            </a:lvl1pPr>
          </a:lstStyle>
          <a:p>
            <a:fld id="{124CBDA0-B7ED-471A-BA54-9427DBBEFC42}" type="slidenum">
              <a:rPr lang="ko-KR" altLang="en-US" smtClean="0"/>
              <a:t>‹#›</a:t>
            </a:fld>
            <a:endParaRPr lang="ko-KR" altLang="en-US"/>
          </a:p>
        </p:txBody>
      </p:sp>
    </p:spTree>
    <p:extLst>
      <p:ext uri="{BB962C8B-B14F-4D97-AF65-F5344CB8AC3E}">
        <p14:creationId xmlns:p14="http://schemas.microsoft.com/office/powerpoint/2010/main" val="4191563285"/>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BD0B9C68-76E2-B8DB-AE13-942928A8A06D}"/>
              </a:ext>
            </a:extLst>
          </p:cNvPr>
          <p:cNvSpPr>
            <a:spLocks noGrp="1"/>
          </p:cNvSpPr>
          <p:nvPr>
            <p:ph type="sldNum" sz="quarter" idx="5"/>
          </p:nvPr>
        </p:nvSpPr>
        <p:spPr/>
        <p:txBody>
          <a:bodyPr/>
          <a:lstStyle/>
          <a:p>
            <a:fld id="{124CBDA0-B7ED-471A-BA54-9427DBBEFC42}" type="slidenum">
              <a:rPr lang="ko-KR" altLang="en-US" smtClean="0"/>
              <a:t>1</a:t>
            </a:fld>
            <a:endParaRPr lang="ko-KR" altLang="en-US"/>
          </a:p>
        </p:txBody>
      </p:sp>
    </p:spTree>
    <p:extLst>
      <p:ext uri="{BB962C8B-B14F-4D97-AF65-F5344CB8AC3E}">
        <p14:creationId xmlns:p14="http://schemas.microsoft.com/office/powerpoint/2010/main" val="670991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600044-4AE9-96A7-6128-327A6AB7478B}"/>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BA1D4F1B-04DC-297C-86C0-57C66C836226}"/>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509A9FBA-EBE2-9BB7-9867-7D5781842A7C}"/>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D9DBD007-F8F9-FB14-E940-BD75101B0A86}"/>
              </a:ext>
            </a:extLst>
          </p:cNvPr>
          <p:cNvSpPr>
            <a:spLocks noGrp="1"/>
          </p:cNvSpPr>
          <p:nvPr>
            <p:ph type="sldNum" sz="quarter" idx="5"/>
          </p:nvPr>
        </p:nvSpPr>
        <p:spPr/>
        <p:txBody>
          <a:bodyPr/>
          <a:lstStyle/>
          <a:p>
            <a:fld id="{124CBDA0-B7ED-471A-BA54-9427DBBEFC42}" type="slidenum">
              <a:rPr lang="ko-KR" altLang="en-US" smtClean="0"/>
              <a:t>10</a:t>
            </a:fld>
            <a:endParaRPr lang="ko-KR" altLang="en-US"/>
          </a:p>
        </p:txBody>
      </p:sp>
    </p:spTree>
    <p:extLst>
      <p:ext uri="{BB962C8B-B14F-4D97-AF65-F5344CB8AC3E}">
        <p14:creationId xmlns:p14="http://schemas.microsoft.com/office/powerpoint/2010/main" val="1141576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B5D8D1-4681-60A4-317A-89A2A2D5447F}"/>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26A81AF7-8889-08D3-E438-1A6862130A2E}"/>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B2E82322-A811-AF93-A9AD-9446975707F7}"/>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DEA9920D-00F1-B295-A249-594223689FB2}"/>
              </a:ext>
            </a:extLst>
          </p:cNvPr>
          <p:cNvSpPr>
            <a:spLocks noGrp="1"/>
          </p:cNvSpPr>
          <p:nvPr>
            <p:ph type="sldNum" sz="quarter" idx="5"/>
          </p:nvPr>
        </p:nvSpPr>
        <p:spPr/>
        <p:txBody>
          <a:bodyPr/>
          <a:lstStyle/>
          <a:p>
            <a:fld id="{124CBDA0-B7ED-471A-BA54-9427DBBEFC42}" type="slidenum">
              <a:rPr lang="ko-KR" altLang="en-US" smtClean="0"/>
              <a:t>11</a:t>
            </a:fld>
            <a:endParaRPr lang="ko-KR" altLang="en-US"/>
          </a:p>
        </p:txBody>
      </p:sp>
    </p:spTree>
    <p:extLst>
      <p:ext uri="{BB962C8B-B14F-4D97-AF65-F5344CB8AC3E}">
        <p14:creationId xmlns:p14="http://schemas.microsoft.com/office/powerpoint/2010/main" val="2825465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36893C-0DA3-FB20-BCA1-28D97958EA35}"/>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49DC6221-1750-5BD2-21D0-45FF0BD65BC1}"/>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1F7D3C1C-B1AE-5129-4899-78A497535BD3}"/>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1126E327-589A-66FF-1265-A0FB932DA6E4}"/>
              </a:ext>
            </a:extLst>
          </p:cNvPr>
          <p:cNvSpPr>
            <a:spLocks noGrp="1"/>
          </p:cNvSpPr>
          <p:nvPr>
            <p:ph type="sldNum" sz="quarter" idx="5"/>
          </p:nvPr>
        </p:nvSpPr>
        <p:spPr/>
        <p:txBody>
          <a:bodyPr/>
          <a:lstStyle/>
          <a:p>
            <a:fld id="{124CBDA0-B7ED-471A-BA54-9427DBBEFC42}" type="slidenum">
              <a:rPr lang="ko-KR" altLang="en-US" smtClean="0"/>
              <a:t>12</a:t>
            </a:fld>
            <a:endParaRPr lang="ko-KR" altLang="en-US"/>
          </a:p>
        </p:txBody>
      </p:sp>
    </p:spTree>
    <p:extLst>
      <p:ext uri="{BB962C8B-B14F-4D97-AF65-F5344CB8AC3E}">
        <p14:creationId xmlns:p14="http://schemas.microsoft.com/office/powerpoint/2010/main" val="3418323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1448AA-35AE-5519-7712-B47F37C62965}"/>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68358573-69A8-6E7D-460E-DC3A4EA05511}"/>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F7CE43F2-5D48-9950-7F3B-DEB1888E8BFD}"/>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D290E43D-31E8-24C3-23C5-4A1C8453A31E}"/>
              </a:ext>
            </a:extLst>
          </p:cNvPr>
          <p:cNvSpPr>
            <a:spLocks noGrp="1"/>
          </p:cNvSpPr>
          <p:nvPr>
            <p:ph type="sldNum" sz="quarter" idx="5"/>
          </p:nvPr>
        </p:nvSpPr>
        <p:spPr/>
        <p:txBody>
          <a:bodyPr/>
          <a:lstStyle/>
          <a:p>
            <a:fld id="{124CBDA0-B7ED-471A-BA54-9427DBBEFC42}" type="slidenum">
              <a:rPr lang="ko-KR" altLang="en-US" smtClean="0"/>
              <a:t>13</a:t>
            </a:fld>
            <a:endParaRPr lang="ko-KR" altLang="en-US"/>
          </a:p>
        </p:txBody>
      </p:sp>
    </p:spTree>
    <p:extLst>
      <p:ext uri="{BB962C8B-B14F-4D97-AF65-F5344CB8AC3E}">
        <p14:creationId xmlns:p14="http://schemas.microsoft.com/office/powerpoint/2010/main" val="3183962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C7F282-1DA6-007E-0035-427CFC52A271}"/>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97B9C656-F4F8-AB8C-9759-25EB392A54FB}"/>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71987F6E-A575-ABE6-A8E4-F31E0E0E0660}"/>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7A260598-6F84-C41B-2DB5-468303792F3F}"/>
              </a:ext>
            </a:extLst>
          </p:cNvPr>
          <p:cNvSpPr>
            <a:spLocks noGrp="1"/>
          </p:cNvSpPr>
          <p:nvPr>
            <p:ph type="sldNum" sz="quarter" idx="5"/>
          </p:nvPr>
        </p:nvSpPr>
        <p:spPr/>
        <p:txBody>
          <a:bodyPr/>
          <a:lstStyle/>
          <a:p>
            <a:fld id="{124CBDA0-B7ED-471A-BA54-9427DBBEFC42}" type="slidenum">
              <a:rPr lang="ko-KR" altLang="en-US" smtClean="0"/>
              <a:t>14</a:t>
            </a:fld>
            <a:endParaRPr lang="ko-KR" altLang="en-US"/>
          </a:p>
        </p:txBody>
      </p:sp>
    </p:spTree>
    <p:extLst>
      <p:ext uri="{BB962C8B-B14F-4D97-AF65-F5344CB8AC3E}">
        <p14:creationId xmlns:p14="http://schemas.microsoft.com/office/powerpoint/2010/main" val="1286738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B9CC0-E2C6-5CCD-9394-07436D8F226B}"/>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1E37EFFF-98E6-1A6E-83DE-49AD12795935}"/>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67D7CA33-99C7-89A6-8212-602574D9C11C}"/>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90633F6E-60E4-C9A6-20D4-BFA56A3D3835}"/>
              </a:ext>
            </a:extLst>
          </p:cNvPr>
          <p:cNvSpPr>
            <a:spLocks noGrp="1"/>
          </p:cNvSpPr>
          <p:nvPr>
            <p:ph type="sldNum" sz="quarter" idx="5"/>
          </p:nvPr>
        </p:nvSpPr>
        <p:spPr/>
        <p:txBody>
          <a:bodyPr/>
          <a:lstStyle/>
          <a:p>
            <a:fld id="{124CBDA0-B7ED-471A-BA54-9427DBBEFC42}" type="slidenum">
              <a:rPr lang="ko-KR" altLang="en-US" smtClean="0"/>
              <a:t>15</a:t>
            </a:fld>
            <a:endParaRPr lang="ko-KR" altLang="en-US"/>
          </a:p>
        </p:txBody>
      </p:sp>
    </p:spTree>
    <p:extLst>
      <p:ext uri="{BB962C8B-B14F-4D97-AF65-F5344CB8AC3E}">
        <p14:creationId xmlns:p14="http://schemas.microsoft.com/office/powerpoint/2010/main" val="2126032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95F572-CE1D-0030-5501-2DF17EAB3D4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141F4DCC-A7D8-008D-BD3B-9F6384DDEE41}"/>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3DE0CFED-852C-F4B8-2BAB-9301C1565254}"/>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8359C4ED-F464-CE2C-618C-6D3040F2FF92}"/>
              </a:ext>
            </a:extLst>
          </p:cNvPr>
          <p:cNvSpPr>
            <a:spLocks noGrp="1"/>
          </p:cNvSpPr>
          <p:nvPr>
            <p:ph type="sldNum" sz="quarter" idx="5"/>
          </p:nvPr>
        </p:nvSpPr>
        <p:spPr/>
        <p:txBody>
          <a:bodyPr/>
          <a:lstStyle/>
          <a:p>
            <a:fld id="{124CBDA0-B7ED-471A-BA54-9427DBBEFC42}" type="slidenum">
              <a:rPr lang="ko-KR" altLang="en-US" smtClean="0"/>
              <a:t>16</a:t>
            </a:fld>
            <a:endParaRPr lang="ko-KR" altLang="en-US"/>
          </a:p>
        </p:txBody>
      </p:sp>
    </p:spTree>
    <p:extLst>
      <p:ext uri="{BB962C8B-B14F-4D97-AF65-F5344CB8AC3E}">
        <p14:creationId xmlns:p14="http://schemas.microsoft.com/office/powerpoint/2010/main" val="1859033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D65940-846A-922A-6586-D4ECF503D8B4}"/>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E3BC47F1-476C-E67A-BE43-6DA3A955A169}"/>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862BFF1D-7260-E9D3-316B-7A5EE2169E1F}"/>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6934D861-C40C-1A26-0816-7DD656DE8E61}"/>
              </a:ext>
            </a:extLst>
          </p:cNvPr>
          <p:cNvSpPr>
            <a:spLocks noGrp="1"/>
          </p:cNvSpPr>
          <p:nvPr>
            <p:ph type="sldNum" sz="quarter" idx="5"/>
          </p:nvPr>
        </p:nvSpPr>
        <p:spPr/>
        <p:txBody>
          <a:bodyPr/>
          <a:lstStyle/>
          <a:p>
            <a:fld id="{124CBDA0-B7ED-471A-BA54-9427DBBEFC42}" type="slidenum">
              <a:rPr lang="ko-KR" altLang="en-US" smtClean="0"/>
              <a:t>17</a:t>
            </a:fld>
            <a:endParaRPr lang="ko-KR" altLang="en-US"/>
          </a:p>
        </p:txBody>
      </p:sp>
    </p:spTree>
    <p:extLst>
      <p:ext uri="{BB962C8B-B14F-4D97-AF65-F5344CB8AC3E}">
        <p14:creationId xmlns:p14="http://schemas.microsoft.com/office/powerpoint/2010/main" val="29141019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5EF3A-18F4-40ED-053B-EFF2A758B981}"/>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F1A12FB-F965-FDE0-CF5B-2A5624C0605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6ADB167-1B97-CC09-BBE4-EC48683A37B2}"/>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970ECE56-FC88-EE51-6E94-ED9921A7A5F0}"/>
              </a:ext>
            </a:extLst>
          </p:cNvPr>
          <p:cNvSpPr>
            <a:spLocks noGrp="1"/>
          </p:cNvSpPr>
          <p:nvPr>
            <p:ph type="sldNum" sz="quarter" idx="5"/>
          </p:nvPr>
        </p:nvSpPr>
        <p:spPr/>
        <p:txBody>
          <a:bodyPr/>
          <a:lstStyle/>
          <a:p>
            <a:fld id="{124CBDA0-B7ED-471A-BA54-9427DBBEFC42}" type="slidenum">
              <a:rPr lang="ko-KR" altLang="en-US" smtClean="0"/>
              <a:t>18</a:t>
            </a:fld>
            <a:endParaRPr lang="ko-KR" altLang="en-US"/>
          </a:p>
        </p:txBody>
      </p:sp>
    </p:spTree>
    <p:extLst>
      <p:ext uri="{BB962C8B-B14F-4D97-AF65-F5344CB8AC3E}">
        <p14:creationId xmlns:p14="http://schemas.microsoft.com/office/powerpoint/2010/main" val="27241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EC9D8B-E321-2EBB-095A-6CC86EF9126C}"/>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89E87326-509E-F2BF-1592-CA7387CE2DC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93EFE57F-4E0A-4724-07D0-282B56AC20D3}"/>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BBD63A55-103A-70D0-5029-0285A720DA4B}"/>
              </a:ext>
            </a:extLst>
          </p:cNvPr>
          <p:cNvSpPr>
            <a:spLocks noGrp="1"/>
          </p:cNvSpPr>
          <p:nvPr>
            <p:ph type="sldNum" sz="quarter" idx="5"/>
          </p:nvPr>
        </p:nvSpPr>
        <p:spPr/>
        <p:txBody>
          <a:bodyPr/>
          <a:lstStyle/>
          <a:p>
            <a:fld id="{124CBDA0-B7ED-471A-BA54-9427DBBEFC42}" type="slidenum">
              <a:rPr lang="ko-KR" altLang="en-US" smtClean="0"/>
              <a:t>19</a:t>
            </a:fld>
            <a:endParaRPr lang="ko-KR" altLang="en-US"/>
          </a:p>
        </p:txBody>
      </p:sp>
    </p:spTree>
    <p:extLst>
      <p:ext uri="{BB962C8B-B14F-4D97-AF65-F5344CB8AC3E}">
        <p14:creationId xmlns:p14="http://schemas.microsoft.com/office/powerpoint/2010/main" val="1771269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6" name="슬라이드 번호 개체 틀 5">
            <a:extLst>
              <a:ext uri="{FF2B5EF4-FFF2-40B4-BE49-F238E27FC236}">
                <a16:creationId xmlns:a16="http://schemas.microsoft.com/office/drawing/2014/main" id="{D2929A3A-AA84-FD93-CD52-3370AA7696E5}"/>
              </a:ext>
            </a:extLst>
          </p:cNvPr>
          <p:cNvSpPr>
            <a:spLocks noGrp="1"/>
          </p:cNvSpPr>
          <p:nvPr>
            <p:ph type="sldNum" sz="quarter" idx="5"/>
          </p:nvPr>
        </p:nvSpPr>
        <p:spPr/>
        <p:txBody>
          <a:bodyPr/>
          <a:lstStyle/>
          <a:p>
            <a:fld id="{124CBDA0-B7ED-471A-BA54-9427DBBEFC42}" type="slidenum">
              <a:rPr lang="ko-KR" altLang="en-US" smtClean="0"/>
              <a:t>2</a:t>
            </a:fld>
            <a:endParaRPr lang="ko-KR" altLang="en-US"/>
          </a:p>
        </p:txBody>
      </p:sp>
    </p:spTree>
    <p:extLst>
      <p:ext uri="{BB962C8B-B14F-4D97-AF65-F5344CB8AC3E}">
        <p14:creationId xmlns:p14="http://schemas.microsoft.com/office/powerpoint/2010/main" val="9293077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2AED56-36D7-3FF4-805F-933D7DEB5449}"/>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4FDA7574-0396-D8C1-33CC-D628119662B6}"/>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64641A5E-E535-18A2-D659-855669D1960C}"/>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BAC2BDC2-AEC9-9DFA-18AE-C9EAC5755BC0}"/>
              </a:ext>
            </a:extLst>
          </p:cNvPr>
          <p:cNvSpPr>
            <a:spLocks noGrp="1"/>
          </p:cNvSpPr>
          <p:nvPr>
            <p:ph type="sldNum" sz="quarter" idx="5"/>
          </p:nvPr>
        </p:nvSpPr>
        <p:spPr/>
        <p:txBody>
          <a:bodyPr/>
          <a:lstStyle/>
          <a:p>
            <a:fld id="{124CBDA0-B7ED-471A-BA54-9427DBBEFC42}" type="slidenum">
              <a:rPr lang="ko-KR" altLang="en-US" smtClean="0"/>
              <a:t>20</a:t>
            </a:fld>
            <a:endParaRPr lang="ko-KR" altLang="en-US"/>
          </a:p>
        </p:txBody>
      </p:sp>
    </p:spTree>
    <p:extLst>
      <p:ext uri="{BB962C8B-B14F-4D97-AF65-F5344CB8AC3E}">
        <p14:creationId xmlns:p14="http://schemas.microsoft.com/office/powerpoint/2010/main" val="22244808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D82407-BE5A-798F-DD2F-D62DB52388C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09B63BB4-D05F-B1AD-DA2C-D0C420BD863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B341E22F-43DA-AB67-EA97-2F8243071DCF}"/>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9D77B887-CB2B-87FF-4AA5-9058FF1EF64B}"/>
              </a:ext>
            </a:extLst>
          </p:cNvPr>
          <p:cNvSpPr>
            <a:spLocks noGrp="1"/>
          </p:cNvSpPr>
          <p:nvPr>
            <p:ph type="sldNum" sz="quarter" idx="5"/>
          </p:nvPr>
        </p:nvSpPr>
        <p:spPr/>
        <p:txBody>
          <a:bodyPr/>
          <a:lstStyle/>
          <a:p>
            <a:fld id="{124CBDA0-B7ED-471A-BA54-9427DBBEFC42}" type="slidenum">
              <a:rPr lang="ko-KR" altLang="en-US" smtClean="0"/>
              <a:t>21</a:t>
            </a:fld>
            <a:endParaRPr lang="ko-KR" altLang="en-US"/>
          </a:p>
        </p:txBody>
      </p:sp>
    </p:spTree>
    <p:extLst>
      <p:ext uri="{BB962C8B-B14F-4D97-AF65-F5344CB8AC3E}">
        <p14:creationId xmlns:p14="http://schemas.microsoft.com/office/powerpoint/2010/main" val="2650427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1C4ED7-44B9-8A74-20DC-58E6D9B66351}"/>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E0603CDE-3C9B-E5AF-18E0-197F096D283C}"/>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D93A61D-1A48-493D-05A7-3C307C79209C}"/>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2DED5DE7-ACCF-8C04-9556-980004FFBEB0}"/>
              </a:ext>
            </a:extLst>
          </p:cNvPr>
          <p:cNvSpPr>
            <a:spLocks noGrp="1"/>
          </p:cNvSpPr>
          <p:nvPr>
            <p:ph type="sldNum" sz="quarter" idx="5"/>
          </p:nvPr>
        </p:nvSpPr>
        <p:spPr/>
        <p:txBody>
          <a:bodyPr/>
          <a:lstStyle/>
          <a:p>
            <a:fld id="{124CBDA0-B7ED-471A-BA54-9427DBBEFC42}" type="slidenum">
              <a:rPr lang="ko-KR" altLang="en-US" smtClean="0"/>
              <a:t>22</a:t>
            </a:fld>
            <a:endParaRPr lang="ko-KR" altLang="en-US"/>
          </a:p>
        </p:txBody>
      </p:sp>
    </p:spTree>
    <p:extLst>
      <p:ext uri="{BB962C8B-B14F-4D97-AF65-F5344CB8AC3E}">
        <p14:creationId xmlns:p14="http://schemas.microsoft.com/office/powerpoint/2010/main" val="34233866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713F80-A600-7040-FDA8-B128ABF6DA0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B3778326-2920-7DD2-925C-2D88899CC4A3}"/>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FBEAE07B-E191-B43E-56B0-644805F1C4BE}"/>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F6F65107-33A1-FA51-32EB-8FD079E3B8F1}"/>
              </a:ext>
            </a:extLst>
          </p:cNvPr>
          <p:cNvSpPr>
            <a:spLocks noGrp="1"/>
          </p:cNvSpPr>
          <p:nvPr>
            <p:ph type="sldNum" sz="quarter" idx="5"/>
          </p:nvPr>
        </p:nvSpPr>
        <p:spPr/>
        <p:txBody>
          <a:bodyPr/>
          <a:lstStyle/>
          <a:p>
            <a:fld id="{124CBDA0-B7ED-471A-BA54-9427DBBEFC42}" type="slidenum">
              <a:rPr lang="ko-KR" altLang="en-US" smtClean="0"/>
              <a:t>23</a:t>
            </a:fld>
            <a:endParaRPr lang="ko-KR" altLang="en-US"/>
          </a:p>
        </p:txBody>
      </p:sp>
    </p:spTree>
    <p:extLst>
      <p:ext uri="{BB962C8B-B14F-4D97-AF65-F5344CB8AC3E}">
        <p14:creationId xmlns:p14="http://schemas.microsoft.com/office/powerpoint/2010/main" val="33504750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C4876-8526-9D10-C047-281B236E87B7}"/>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BE1A9D13-92FD-06C1-2738-EFE9077E641C}"/>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672011FB-CCEA-4490-D272-07367D4E5E5D}"/>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31654185-8DB7-3E54-89A9-0888040C1DE5}"/>
              </a:ext>
            </a:extLst>
          </p:cNvPr>
          <p:cNvSpPr>
            <a:spLocks noGrp="1"/>
          </p:cNvSpPr>
          <p:nvPr>
            <p:ph type="sldNum" sz="quarter" idx="5"/>
          </p:nvPr>
        </p:nvSpPr>
        <p:spPr/>
        <p:txBody>
          <a:bodyPr/>
          <a:lstStyle/>
          <a:p>
            <a:fld id="{124CBDA0-B7ED-471A-BA54-9427DBBEFC42}" type="slidenum">
              <a:rPr lang="ko-KR" altLang="en-US" smtClean="0"/>
              <a:t>24</a:t>
            </a:fld>
            <a:endParaRPr lang="ko-KR" altLang="en-US"/>
          </a:p>
        </p:txBody>
      </p:sp>
    </p:spTree>
    <p:extLst>
      <p:ext uri="{BB962C8B-B14F-4D97-AF65-F5344CB8AC3E}">
        <p14:creationId xmlns:p14="http://schemas.microsoft.com/office/powerpoint/2010/main" val="8089767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AD639A-5562-9AA9-F613-325C62463D52}"/>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6A1E6691-B72D-C6C6-32B1-97543374C94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3FDBF1D8-8F38-589D-0554-C5AFB48078F9}"/>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7778ED36-8F07-17AE-03D3-F89D88A8D495}"/>
              </a:ext>
            </a:extLst>
          </p:cNvPr>
          <p:cNvSpPr>
            <a:spLocks noGrp="1"/>
          </p:cNvSpPr>
          <p:nvPr>
            <p:ph type="sldNum" sz="quarter" idx="5"/>
          </p:nvPr>
        </p:nvSpPr>
        <p:spPr/>
        <p:txBody>
          <a:bodyPr/>
          <a:lstStyle/>
          <a:p>
            <a:fld id="{124CBDA0-B7ED-471A-BA54-9427DBBEFC42}" type="slidenum">
              <a:rPr lang="ko-KR" altLang="en-US" smtClean="0"/>
              <a:t>25</a:t>
            </a:fld>
            <a:endParaRPr lang="ko-KR" altLang="en-US"/>
          </a:p>
        </p:txBody>
      </p:sp>
    </p:spTree>
    <p:extLst>
      <p:ext uri="{BB962C8B-B14F-4D97-AF65-F5344CB8AC3E}">
        <p14:creationId xmlns:p14="http://schemas.microsoft.com/office/powerpoint/2010/main" val="3832857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6EA722-C2F8-6D9D-9B91-779834C0481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FB735036-93B9-6ACC-F77F-D8877ECEA25C}"/>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6E9B738A-0B8A-311D-8C47-C0F08A4E88E3}"/>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EED6242F-E71F-945E-7895-5098D6A402EB}"/>
              </a:ext>
            </a:extLst>
          </p:cNvPr>
          <p:cNvSpPr>
            <a:spLocks noGrp="1"/>
          </p:cNvSpPr>
          <p:nvPr>
            <p:ph type="sldNum" sz="quarter" idx="5"/>
          </p:nvPr>
        </p:nvSpPr>
        <p:spPr/>
        <p:txBody>
          <a:bodyPr/>
          <a:lstStyle/>
          <a:p>
            <a:fld id="{124CBDA0-B7ED-471A-BA54-9427DBBEFC42}" type="slidenum">
              <a:rPr lang="ko-KR" altLang="en-US" smtClean="0"/>
              <a:t>26</a:t>
            </a:fld>
            <a:endParaRPr lang="ko-KR" altLang="en-US"/>
          </a:p>
        </p:txBody>
      </p:sp>
    </p:spTree>
    <p:extLst>
      <p:ext uri="{BB962C8B-B14F-4D97-AF65-F5344CB8AC3E}">
        <p14:creationId xmlns:p14="http://schemas.microsoft.com/office/powerpoint/2010/main" val="14011755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9EAA71-8AB5-0E83-7BC1-262672568B57}"/>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9C7BAD69-964D-7681-CD01-208E457DD03F}"/>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73EA599A-C6A7-20E4-1F6B-EDCE85631A7A}"/>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06A990A4-C5F8-BBB2-1CF2-C728DC231033}"/>
              </a:ext>
            </a:extLst>
          </p:cNvPr>
          <p:cNvSpPr>
            <a:spLocks noGrp="1"/>
          </p:cNvSpPr>
          <p:nvPr>
            <p:ph type="sldNum" sz="quarter" idx="5"/>
          </p:nvPr>
        </p:nvSpPr>
        <p:spPr/>
        <p:txBody>
          <a:bodyPr/>
          <a:lstStyle/>
          <a:p>
            <a:fld id="{124CBDA0-B7ED-471A-BA54-9427DBBEFC42}" type="slidenum">
              <a:rPr lang="ko-KR" altLang="en-US" smtClean="0"/>
              <a:t>27</a:t>
            </a:fld>
            <a:endParaRPr lang="ko-KR" altLang="en-US"/>
          </a:p>
        </p:txBody>
      </p:sp>
    </p:spTree>
    <p:extLst>
      <p:ext uri="{BB962C8B-B14F-4D97-AF65-F5344CB8AC3E}">
        <p14:creationId xmlns:p14="http://schemas.microsoft.com/office/powerpoint/2010/main" val="26354917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6" name="슬라이드 번호 개체 틀 5">
            <a:extLst>
              <a:ext uri="{FF2B5EF4-FFF2-40B4-BE49-F238E27FC236}">
                <a16:creationId xmlns:a16="http://schemas.microsoft.com/office/drawing/2014/main" id="{C10018FD-EEF9-2B2E-80E8-B24781C767B4}"/>
              </a:ext>
            </a:extLst>
          </p:cNvPr>
          <p:cNvSpPr>
            <a:spLocks noGrp="1"/>
          </p:cNvSpPr>
          <p:nvPr>
            <p:ph type="sldNum" sz="quarter" idx="5"/>
          </p:nvPr>
        </p:nvSpPr>
        <p:spPr/>
        <p:txBody>
          <a:bodyPr/>
          <a:lstStyle/>
          <a:p>
            <a:fld id="{124CBDA0-B7ED-471A-BA54-9427DBBEFC42}" type="slidenum">
              <a:rPr lang="ko-KR" altLang="en-US" smtClean="0"/>
              <a:t>28</a:t>
            </a:fld>
            <a:endParaRPr lang="ko-KR" altLang="en-US"/>
          </a:p>
        </p:txBody>
      </p:sp>
    </p:spTree>
    <p:extLst>
      <p:ext uri="{BB962C8B-B14F-4D97-AF65-F5344CB8AC3E}">
        <p14:creationId xmlns:p14="http://schemas.microsoft.com/office/powerpoint/2010/main" val="42864363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F2F5B-7E11-765E-9120-2124D6F56846}"/>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388EC440-E02E-4619-2E79-897A5B55BFF6}"/>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EEDB3DDB-0035-B6B0-574A-115E0A9A3325}"/>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13B06D63-3F80-F2DB-EB16-12625C89720C}"/>
              </a:ext>
            </a:extLst>
          </p:cNvPr>
          <p:cNvSpPr>
            <a:spLocks noGrp="1"/>
          </p:cNvSpPr>
          <p:nvPr>
            <p:ph type="sldNum" sz="quarter" idx="5"/>
          </p:nvPr>
        </p:nvSpPr>
        <p:spPr/>
        <p:txBody>
          <a:bodyPr/>
          <a:lstStyle/>
          <a:p>
            <a:fld id="{124CBDA0-B7ED-471A-BA54-9427DBBEFC42}" type="slidenum">
              <a:rPr lang="ko-KR" altLang="en-US" smtClean="0"/>
              <a:t>29</a:t>
            </a:fld>
            <a:endParaRPr lang="ko-KR" altLang="en-US"/>
          </a:p>
        </p:txBody>
      </p:sp>
    </p:spTree>
    <p:extLst>
      <p:ext uri="{BB962C8B-B14F-4D97-AF65-F5344CB8AC3E}">
        <p14:creationId xmlns:p14="http://schemas.microsoft.com/office/powerpoint/2010/main" val="4169921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F43128-FDE8-AD6E-BA06-78918BB29B13}"/>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4A68428C-49DC-F553-8575-460B67D1C5F1}"/>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00901F55-47FB-5FAB-4690-9BC5C09B6C8B}"/>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7D2D5D8F-09B1-DD4F-F9FC-24278974877C}"/>
              </a:ext>
            </a:extLst>
          </p:cNvPr>
          <p:cNvSpPr>
            <a:spLocks noGrp="1"/>
          </p:cNvSpPr>
          <p:nvPr>
            <p:ph type="sldNum" sz="quarter" idx="5"/>
          </p:nvPr>
        </p:nvSpPr>
        <p:spPr/>
        <p:txBody>
          <a:bodyPr/>
          <a:lstStyle/>
          <a:p>
            <a:fld id="{124CBDA0-B7ED-471A-BA54-9427DBBEFC42}" type="slidenum">
              <a:rPr lang="ko-KR" altLang="en-US" smtClean="0"/>
              <a:t>3</a:t>
            </a:fld>
            <a:endParaRPr lang="ko-KR" altLang="en-US"/>
          </a:p>
        </p:txBody>
      </p:sp>
    </p:spTree>
    <p:extLst>
      <p:ext uri="{BB962C8B-B14F-4D97-AF65-F5344CB8AC3E}">
        <p14:creationId xmlns:p14="http://schemas.microsoft.com/office/powerpoint/2010/main" val="35853655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E0CF65-BC8E-314A-F7CC-09E42C8B5BB6}"/>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0CE375D1-03A6-6F60-D791-9A98584D2090}"/>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2730C375-3D61-F8E6-C336-9E6A2EB0A19F}"/>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012FF47F-93C9-6E4B-4A2A-EE2A9F63363B}"/>
              </a:ext>
            </a:extLst>
          </p:cNvPr>
          <p:cNvSpPr>
            <a:spLocks noGrp="1"/>
          </p:cNvSpPr>
          <p:nvPr>
            <p:ph type="sldNum" sz="quarter" idx="5"/>
          </p:nvPr>
        </p:nvSpPr>
        <p:spPr/>
        <p:txBody>
          <a:bodyPr/>
          <a:lstStyle/>
          <a:p>
            <a:fld id="{124CBDA0-B7ED-471A-BA54-9427DBBEFC42}" type="slidenum">
              <a:rPr lang="ko-KR" altLang="en-US" smtClean="0"/>
              <a:t>30</a:t>
            </a:fld>
            <a:endParaRPr lang="ko-KR" altLang="en-US"/>
          </a:p>
        </p:txBody>
      </p:sp>
    </p:spTree>
    <p:extLst>
      <p:ext uri="{BB962C8B-B14F-4D97-AF65-F5344CB8AC3E}">
        <p14:creationId xmlns:p14="http://schemas.microsoft.com/office/powerpoint/2010/main" val="2935629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BF6044-3E36-0251-546E-29C75B2D5550}"/>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45C52014-287D-4D7D-A57E-634702E1913C}"/>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05AE2328-D5A9-B3F8-761F-2BA2ABA95A41}"/>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8F6DED7E-3388-B4C5-E13F-58AB2B7D7C93}"/>
              </a:ext>
            </a:extLst>
          </p:cNvPr>
          <p:cNvSpPr>
            <a:spLocks noGrp="1"/>
          </p:cNvSpPr>
          <p:nvPr>
            <p:ph type="sldNum" sz="quarter" idx="5"/>
          </p:nvPr>
        </p:nvSpPr>
        <p:spPr/>
        <p:txBody>
          <a:bodyPr/>
          <a:lstStyle/>
          <a:p>
            <a:fld id="{124CBDA0-B7ED-471A-BA54-9427DBBEFC42}" type="slidenum">
              <a:rPr lang="ko-KR" altLang="en-US" smtClean="0"/>
              <a:t>31</a:t>
            </a:fld>
            <a:endParaRPr lang="ko-KR" altLang="en-US"/>
          </a:p>
        </p:txBody>
      </p:sp>
    </p:spTree>
    <p:extLst>
      <p:ext uri="{BB962C8B-B14F-4D97-AF65-F5344CB8AC3E}">
        <p14:creationId xmlns:p14="http://schemas.microsoft.com/office/powerpoint/2010/main" val="1798302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3901B3-FDD9-91CD-1D99-6BB320D2AFED}"/>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1B4F924E-353B-A3B6-FCB6-DC71B0E8C4A1}"/>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0C0F708C-9EA3-971B-3885-FA17C6CAD3D1}"/>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3B1EDBD2-100B-B93E-CDC8-D264B6338B15}"/>
              </a:ext>
            </a:extLst>
          </p:cNvPr>
          <p:cNvSpPr>
            <a:spLocks noGrp="1"/>
          </p:cNvSpPr>
          <p:nvPr>
            <p:ph type="sldNum" sz="quarter" idx="5"/>
          </p:nvPr>
        </p:nvSpPr>
        <p:spPr/>
        <p:txBody>
          <a:bodyPr/>
          <a:lstStyle/>
          <a:p>
            <a:fld id="{124CBDA0-B7ED-471A-BA54-9427DBBEFC42}" type="slidenum">
              <a:rPr lang="ko-KR" altLang="en-US" smtClean="0"/>
              <a:t>32</a:t>
            </a:fld>
            <a:endParaRPr lang="ko-KR" altLang="en-US"/>
          </a:p>
        </p:txBody>
      </p:sp>
    </p:spTree>
    <p:extLst>
      <p:ext uri="{BB962C8B-B14F-4D97-AF65-F5344CB8AC3E}">
        <p14:creationId xmlns:p14="http://schemas.microsoft.com/office/powerpoint/2010/main" val="6662421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18BDF6-46A3-C420-BAB8-897310069D37}"/>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A1258B9E-E492-E5A5-0770-03F26D734B29}"/>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20241755-A1CD-67F1-9DF4-FA9DD18285E2}"/>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D6386876-6028-DFB8-F197-81FF545140E0}"/>
              </a:ext>
            </a:extLst>
          </p:cNvPr>
          <p:cNvSpPr>
            <a:spLocks noGrp="1"/>
          </p:cNvSpPr>
          <p:nvPr>
            <p:ph type="sldNum" sz="quarter" idx="5"/>
          </p:nvPr>
        </p:nvSpPr>
        <p:spPr/>
        <p:txBody>
          <a:bodyPr/>
          <a:lstStyle/>
          <a:p>
            <a:fld id="{124CBDA0-B7ED-471A-BA54-9427DBBEFC42}" type="slidenum">
              <a:rPr lang="ko-KR" altLang="en-US" smtClean="0"/>
              <a:t>33</a:t>
            </a:fld>
            <a:endParaRPr lang="ko-KR" altLang="en-US"/>
          </a:p>
        </p:txBody>
      </p:sp>
    </p:spTree>
    <p:extLst>
      <p:ext uri="{BB962C8B-B14F-4D97-AF65-F5344CB8AC3E}">
        <p14:creationId xmlns:p14="http://schemas.microsoft.com/office/powerpoint/2010/main" val="26651054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102AFE-A85C-D89E-2BED-5AC21CD55FC5}"/>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89BB8574-A971-A0B0-BF30-EACBC65C669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2E3A1E9A-B166-8307-9999-6D9B1CB4E473}"/>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1F43478C-B10D-4169-0063-393EAC266818}"/>
              </a:ext>
            </a:extLst>
          </p:cNvPr>
          <p:cNvSpPr>
            <a:spLocks noGrp="1"/>
          </p:cNvSpPr>
          <p:nvPr>
            <p:ph type="sldNum" sz="quarter" idx="5"/>
          </p:nvPr>
        </p:nvSpPr>
        <p:spPr/>
        <p:txBody>
          <a:bodyPr/>
          <a:lstStyle/>
          <a:p>
            <a:fld id="{124CBDA0-B7ED-471A-BA54-9427DBBEFC42}" type="slidenum">
              <a:rPr lang="ko-KR" altLang="en-US" smtClean="0"/>
              <a:t>34</a:t>
            </a:fld>
            <a:endParaRPr lang="ko-KR" altLang="en-US"/>
          </a:p>
        </p:txBody>
      </p:sp>
    </p:spTree>
    <p:extLst>
      <p:ext uri="{BB962C8B-B14F-4D97-AF65-F5344CB8AC3E}">
        <p14:creationId xmlns:p14="http://schemas.microsoft.com/office/powerpoint/2010/main" val="20897800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B767A6-C6B9-1EDB-EE52-15D2C50C5083}"/>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F7FB157E-3553-1D48-FCC2-EF38701890D9}"/>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990C1FC4-7386-5680-8EEA-BE59F84D8471}"/>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F8149AF2-6A0E-054B-261D-F74ED2AF86C4}"/>
              </a:ext>
            </a:extLst>
          </p:cNvPr>
          <p:cNvSpPr>
            <a:spLocks noGrp="1"/>
          </p:cNvSpPr>
          <p:nvPr>
            <p:ph type="sldNum" sz="quarter" idx="5"/>
          </p:nvPr>
        </p:nvSpPr>
        <p:spPr/>
        <p:txBody>
          <a:bodyPr/>
          <a:lstStyle/>
          <a:p>
            <a:fld id="{124CBDA0-B7ED-471A-BA54-9427DBBEFC42}" type="slidenum">
              <a:rPr lang="ko-KR" altLang="en-US" smtClean="0"/>
              <a:t>35</a:t>
            </a:fld>
            <a:endParaRPr lang="ko-KR" altLang="en-US"/>
          </a:p>
        </p:txBody>
      </p:sp>
    </p:spTree>
    <p:extLst>
      <p:ext uri="{BB962C8B-B14F-4D97-AF65-F5344CB8AC3E}">
        <p14:creationId xmlns:p14="http://schemas.microsoft.com/office/powerpoint/2010/main" val="18384356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713B7-C1B7-2DD2-AECB-FB2FEA306E3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0B9737E5-3FEC-4839-0916-588D6A39F52B}"/>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767215F7-1771-F6A0-3D87-07A6C3137461}"/>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61BC474A-FA86-6855-D6BC-12D6F511441B}"/>
              </a:ext>
            </a:extLst>
          </p:cNvPr>
          <p:cNvSpPr>
            <a:spLocks noGrp="1"/>
          </p:cNvSpPr>
          <p:nvPr>
            <p:ph type="sldNum" sz="quarter" idx="5"/>
          </p:nvPr>
        </p:nvSpPr>
        <p:spPr/>
        <p:txBody>
          <a:bodyPr/>
          <a:lstStyle/>
          <a:p>
            <a:fld id="{124CBDA0-B7ED-471A-BA54-9427DBBEFC42}" type="slidenum">
              <a:rPr lang="ko-KR" altLang="en-US" smtClean="0"/>
              <a:t>36</a:t>
            </a:fld>
            <a:endParaRPr lang="ko-KR" altLang="en-US"/>
          </a:p>
        </p:txBody>
      </p:sp>
    </p:spTree>
    <p:extLst>
      <p:ext uri="{BB962C8B-B14F-4D97-AF65-F5344CB8AC3E}">
        <p14:creationId xmlns:p14="http://schemas.microsoft.com/office/powerpoint/2010/main" val="3098941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3B03EE-305E-D17E-AED2-AEBBDD42852B}"/>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DC8AE1F9-1F19-E901-A7C8-63E7DE49D29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F1053B64-6B15-232C-1223-7C17B402AE41}"/>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B3EF3F75-F7DB-781C-5BD5-9D9E294366EF}"/>
              </a:ext>
            </a:extLst>
          </p:cNvPr>
          <p:cNvSpPr>
            <a:spLocks noGrp="1"/>
          </p:cNvSpPr>
          <p:nvPr>
            <p:ph type="sldNum" sz="quarter" idx="5"/>
          </p:nvPr>
        </p:nvSpPr>
        <p:spPr/>
        <p:txBody>
          <a:bodyPr/>
          <a:lstStyle/>
          <a:p>
            <a:fld id="{124CBDA0-B7ED-471A-BA54-9427DBBEFC42}" type="slidenum">
              <a:rPr lang="ko-KR" altLang="en-US" smtClean="0"/>
              <a:t>37</a:t>
            </a:fld>
            <a:endParaRPr lang="ko-KR" altLang="en-US"/>
          </a:p>
        </p:txBody>
      </p:sp>
    </p:spTree>
    <p:extLst>
      <p:ext uri="{BB962C8B-B14F-4D97-AF65-F5344CB8AC3E}">
        <p14:creationId xmlns:p14="http://schemas.microsoft.com/office/powerpoint/2010/main" val="30446326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0A611-E899-1826-1E6B-0BF35F34F76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7EA6F0F2-0C45-54E9-86CB-EAE241D985C9}"/>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985ACA2B-2E17-B69A-B638-5DE39B679042}"/>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089C493B-1E5A-6F14-28D8-8E9E949DCE7E}"/>
              </a:ext>
            </a:extLst>
          </p:cNvPr>
          <p:cNvSpPr>
            <a:spLocks noGrp="1"/>
          </p:cNvSpPr>
          <p:nvPr>
            <p:ph type="sldNum" sz="quarter" idx="5"/>
          </p:nvPr>
        </p:nvSpPr>
        <p:spPr/>
        <p:txBody>
          <a:bodyPr/>
          <a:lstStyle/>
          <a:p>
            <a:fld id="{124CBDA0-B7ED-471A-BA54-9427DBBEFC42}" type="slidenum">
              <a:rPr lang="ko-KR" altLang="en-US" smtClean="0"/>
              <a:t>38</a:t>
            </a:fld>
            <a:endParaRPr lang="ko-KR" altLang="en-US"/>
          </a:p>
        </p:txBody>
      </p:sp>
    </p:spTree>
    <p:extLst>
      <p:ext uri="{BB962C8B-B14F-4D97-AF65-F5344CB8AC3E}">
        <p14:creationId xmlns:p14="http://schemas.microsoft.com/office/powerpoint/2010/main" val="10012943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3FA64-35BB-6AE1-A0D6-A9EEF33893E3}"/>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F6C235F9-E453-25C5-61E6-A16B93CC531E}"/>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31FFF334-D268-46B9-4B7D-5312D0CC455E}"/>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89AAF147-2BA3-230B-50D8-9CF45624B139}"/>
              </a:ext>
            </a:extLst>
          </p:cNvPr>
          <p:cNvSpPr>
            <a:spLocks noGrp="1"/>
          </p:cNvSpPr>
          <p:nvPr>
            <p:ph type="sldNum" sz="quarter" idx="5"/>
          </p:nvPr>
        </p:nvSpPr>
        <p:spPr/>
        <p:txBody>
          <a:bodyPr/>
          <a:lstStyle/>
          <a:p>
            <a:fld id="{124CBDA0-B7ED-471A-BA54-9427DBBEFC42}" type="slidenum">
              <a:rPr lang="ko-KR" altLang="en-US" smtClean="0"/>
              <a:t>39</a:t>
            </a:fld>
            <a:endParaRPr lang="ko-KR" altLang="en-US"/>
          </a:p>
        </p:txBody>
      </p:sp>
    </p:spTree>
    <p:extLst>
      <p:ext uri="{BB962C8B-B14F-4D97-AF65-F5344CB8AC3E}">
        <p14:creationId xmlns:p14="http://schemas.microsoft.com/office/powerpoint/2010/main" val="788127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1877B-96F2-6780-FCEC-20098A3BCA8F}"/>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09BDB66-22DA-7D8F-7DDB-E39D7B90CB45}"/>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7142A05F-9E8B-1532-5BB8-08FF5CDF4236}"/>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8D5C6362-CCE0-235C-6016-885D23B5B2F4}"/>
              </a:ext>
            </a:extLst>
          </p:cNvPr>
          <p:cNvSpPr>
            <a:spLocks noGrp="1"/>
          </p:cNvSpPr>
          <p:nvPr>
            <p:ph type="sldNum" sz="quarter" idx="5"/>
          </p:nvPr>
        </p:nvSpPr>
        <p:spPr/>
        <p:txBody>
          <a:bodyPr/>
          <a:lstStyle/>
          <a:p>
            <a:fld id="{124CBDA0-B7ED-471A-BA54-9427DBBEFC42}" type="slidenum">
              <a:rPr lang="ko-KR" altLang="en-US" smtClean="0"/>
              <a:t>4</a:t>
            </a:fld>
            <a:endParaRPr lang="ko-KR" altLang="en-US"/>
          </a:p>
        </p:txBody>
      </p:sp>
    </p:spTree>
    <p:extLst>
      <p:ext uri="{BB962C8B-B14F-4D97-AF65-F5344CB8AC3E}">
        <p14:creationId xmlns:p14="http://schemas.microsoft.com/office/powerpoint/2010/main" val="16323150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BF0641-F8D7-8BB9-599A-975B3D6F7802}"/>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10EF155C-FA06-4B69-227A-DDDE7A28C32F}"/>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5A312AD-3578-BBBF-3835-4989C0F0B02E}"/>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11D8A7DC-5EBA-3004-09C8-C571FD714A7B}"/>
              </a:ext>
            </a:extLst>
          </p:cNvPr>
          <p:cNvSpPr>
            <a:spLocks noGrp="1"/>
          </p:cNvSpPr>
          <p:nvPr>
            <p:ph type="sldNum" sz="quarter" idx="5"/>
          </p:nvPr>
        </p:nvSpPr>
        <p:spPr/>
        <p:txBody>
          <a:bodyPr/>
          <a:lstStyle/>
          <a:p>
            <a:fld id="{124CBDA0-B7ED-471A-BA54-9427DBBEFC42}" type="slidenum">
              <a:rPr lang="ko-KR" altLang="en-US" smtClean="0"/>
              <a:t>40</a:t>
            </a:fld>
            <a:endParaRPr lang="ko-KR" altLang="en-US"/>
          </a:p>
        </p:txBody>
      </p:sp>
    </p:spTree>
    <p:extLst>
      <p:ext uri="{BB962C8B-B14F-4D97-AF65-F5344CB8AC3E}">
        <p14:creationId xmlns:p14="http://schemas.microsoft.com/office/powerpoint/2010/main" val="69947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28968-86C2-23B2-AAFB-4302BDD81CE5}"/>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DE3550C4-172F-7D52-50DC-F1DE7C29D300}"/>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183C618E-F504-A0AA-94BC-6F3DE70EF5C8}"/>
              </a:ext>
            </a:extLst>
          </p:cNvPr>
          <p:cNvSpPr>
            <a:spLocks noGrp="1"/>
          </p:cNvSpPr>
          <p:nvPr>
            <p:ph type="body" idx="1"/>
          </p:nvPr>
        </p:nvSpPr>
        <p:spPr/>
        <p:txBody>
          <a:bodyPr/>
          <a:lstStyle/>
          <a:p>
            <a:r>
              <a:rPr lang="en-US" altLang="ko-KR" dirty="0"/>
              <a:t>V size</a:t>
            </a:r>
            <a:r>
              <a:rPr lang="ko-KR" altLang="en-US" dirty="0"/>
              <a:t>는 </a:t>
            </a:r>
            <a:r>
              <a:rPr lang="en-US" altLang="ko-KR" dirty="0"/>
              <a:t>GPT2</a:t>
            </a:r>
            <a:r>
              <a:rPr lang="ko-KR" altLang="en-US" dirty="0"/>
              <a:t>에서 사용한 </a:t>
            </a:r>
            <a:r>
              <a:rPr lang="en-US" altLang="ko-KR" dirty="0"/>
              <a:t>BPE</a:t>
            </a:r>
            <a:r>
              <a:rPr lang="ko-KR" altLang="en-US" dirty="0"/>
              <a:t>와 동일 사용</a:t>
            </a:r>
            <a:r>
              <a:rPr lang="en-US" altLang="ko-KR" dirty="0"/>
              <a:t>, </a:t>
            </a:r>
            <a:r>
              <a:rPr lang="ko-KR" altLang="en-US" dirty="0"/>
              <a:t>이외 파라미터는 </a:t>
            </a:r>
            <a:r>
              <a:rPr lang="en-US" altLang="ko-KR" dirty="0"/>
              <a:t>BERT</a:t>
            </a:r>
            <a:r>
              <a:rPr lang="ko-KR" altLang="en-US" dirty="0"/>
              <a:t>와 최대한 동일하게 맞추어 성능 비교</a:t>
            </a:r>
            <a:endParaRPr lang="en-US" altLang="ko-KR" dirty="0"/>
          </a:p>
        </p:txBody>
      </p:sp>
      <p:sp>
        <p:nvSpPr>
          <p:cNvPr id="6" name="슬라이드 번호 개체 틀 5">
            <a:extLst>
              <a:ext uri="{FF2B5EF4-FFF2-40B4-BE49-F238E27FC236}">
                <a16:creationId xmlns:a16="http://schemas.microsoft.com/office/drawing/2014/main" id="{50F11E71-D74E-D406-E79B-DA0F0EA4D6BE}"/>
              </a:ext>
            </a:extLst>
          </p:cNvPr>
          <p:cNvSpPr>
            <a:spLocks noGrp="1"/>
          </p:cNvSpPr>
          <p:nvPr>
            <p:ph type="sldNum" sz="quarter" idx="5"/>
          </p:nvPr>
        </p:nvSpPr>
        <p:spPr/>
        <p:txBody>
          <a:bodyPr/>
          <a:lstStyle/>
          <a:p>
            <a:fld id="{124CBDA0-B7ED-471A-BA54-9427DBBEFC42}" type="slidenum">
              <a:rPr lang="ko-KR" altLang="en-US" smtClean="0"/>
              <a:t>5</a:t>
            </a:fld>
            <a:endParaRPr lang="ko-KR" altLang="en-US"/>
          </a:p>
        </p:txBody>
      </p:sp>
    </p:spTree>
    <p:extLst>
      <p:ext uri="{BB962C8B-B14F-4D97-AF65-F5344CB8AC3E}">
        <p14:creationId xmlns:p14="http://schemas.microsoft.com/office/powerpoint/2010/main" val="2373881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87411-1B5F-7F85-AF8C-D1C995F38FA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F988ECF7-FFBB-553B-3E30-5AAD9F687FE5}"/>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28C8DF71-5767-714E-5551-3ACA09FCEE42}"/>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E1758B28-1F7A-78B8-BF58-839AB23F69A0}"/>
              </a:ext>
            </a:extLst>
          </p:cNvPr>
          <p:cNvSpPr>
            <a:spLocks noGrp="1"/>
          </p:cNvSpPr>
          <p:nvPr>
            <p:ph type="sldNum" sz="quarter" idx="5"/>
          </p:nvPr>
        </p:nvSpPr>
        <p:spPr/>
        <p:txBody>
          <a:bodyPr/>
          <a:lstStyle/>
          <a:p>
            <a:fld id="{124CBDA0-B7ED-471A-BA54-9427DBBEFC42}" type="slidenum">
              <a:rPr lang="ko-KR" altLang="en-US" smtClean="0"/>
              <a:t>6</a:t>
            </a:fld>
            <a:endParaRPr lang="ko-KR" altLang="en-US"/>
          </a:p>
        </p:txBody>
      </p:sp>
    </p:spTree>
    <p:extLst>
      <p:ext uri="{BB962C8B-B14F-4D97-AF65-F5344CB8AC3E}">
        <p14:creationId xmlns:p14="http://schemas.microsoft.com/office/powerpoint/2010/main" val="4064783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2D7F2-68B3-96A9-3005-6F54BE893B51}"/>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B7E7B69C-7056-D41D-4D82-5096E9A517B7}"/>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3A97FC78-623C-AC3E-AD0F-2FB6C7B7B280}"/>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D3215B0E-CD8F-B6BE-A6E5-8BF110AB2CA5}"/>
              </a:ext>
            </a:extLst>
          </p:cNvPr>
          <p:cNvSpPr>
            <a:spLocks noGrp="1"/>
          </p:cNvSpPr>
          <p:nvPr>
            <p:ph type="sldNum" sz="quarter" idx="5"/>
          </p:nvPr>
        </p:nvSpPr>
        <p:spPr/>
        <p:txBody>
          <a:bodyPr/>
          <a:lstStyle/>
          <a:p>
            <a:fld id="{124CBDA0-B7ED-471A-BA54-9427DBBEFC42}" type="slidenum">
              <a:rPr lang="ko-KR" altLang="en-US" smtClean="0"/>
              <a:t>7</a:t>
            </a:fld>
            <a:endParaRPr lang="ko-KR" altLang="en-US"/>
          </a:p>
        </p:txBody>
      </p:sp>
    </p:spTree>
    <p:extLst>
      <p:ext uri="{BB962C8B-B14F-4D97-AF65-F5344CB8AC3E}">
        <p14:creationId xmlns:p14="http://schemas.microsoft.com/office/powerpoint/2010/main" val="1279490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7D932-E160-C1A6-2A9D-88F8AEEB11AD}"/>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1CCA83D9-0C6B-FAF4-8D6D-F1B21ECC0674}"/>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97C1B70F-E95B-CEA3-0CEF-6D1575FFCC30}"/>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599E98F0-5E33-682A-3B39-87F668723A5A}"/>
              </a:ext>
            </a:extLst>
          </p:cNvPr>
          <p:cNvSpPr>
            <a:spLocks noGrp="1"/>
          </p:cNvSpPr>
          <p:nvPr>
            <p:ph type="sldNum" sz="quarter" idx="5"/>
          </p:nvPr>
        </p:nvSpPr>
        <p:spPr/>
        <p:txBody>
          <a:bodyPr/>
          <a:lstStyle/>
          <a:p>
            <a:fld id="{124CBDA0-B7ED-471A-BA54-9427DBBEFC42}" type="slidenum">
              <a:rPr lang="ko-KR" altLang="en-US" smtClean="0"/>
              <a:t>8</a:t>
            </a:fld>
            <a:endParaRPr lang="ko-KR" altLang="en-US"/>
          </a:p>
        </p:txBody>
      </p:sp>
    </p:spTree>
    <p:extLst>
      <p:ext uri="{BB962C8B-B14F-4D97-AF65-F5344CB8AC3E}">
        <p14:creationId xmlns:p14="http://schemas.microsoft.com/office/powerpoint/2010/main" val="2592129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69C1C5-204E-115C-11F6-394197510CD2}"/>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8E5E090C-42A9-902C-766F-2967F84FCAEE}"/>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70DA074A-6015-8BA9-08E0-0935C261D928}"/>
              </a:ext>
            </a:extLst>
          </p:cNvPr>
          <p:cNvSpPr>
            <a:spLocks noGrp="1"/>
          </p:cNvSpPr>
          <p:nvPr>
            <p:ph type="body" idx="1"/>
          </p:nvPr>
        </p:nvSpPr>
        <p:spPr/>
        <p:txBody>
          <a:bodyPr/>
          <a:lstStyle/>
          <a:p>
            <a:endParaRPr lang="en-US" altLang="ko-KR" dirty="0"/>
          </a:p>
        </p:txBody>
      </p:sp>
      <p:sp>
        <p:nvSpPr>
          <p:cNvPr id="6" name="슬라이드 번호 개체 틀 5">
            <a:extLst>
              <a:ext uri="{FF2B5EF4-FFF2-40B4-BE49-F238E27FC236}">
                <a16:creationId xmlns:a16="http://schemas.microsoft.com/office/drawing/2014/main" id="{F1E96D84-E14B-8C7A-C2E8-469431EC67B3}"/>
              </a:ext>
            </a:extLst>
          </p:cNvPr>
          <p:cNvSpPr>
            <a:spLocks noGrp="1"/>
          </p:cNvSpPr>
          <p:nvPr>
            <p:ph type="sldNum" sz="quarter" idx="5"/>
          </p:nvPr>
        </p:nvSpPr>
        <p:spPr/>
        <p:txBody>
          <a:bodyPr/>
          <a:lstStyle/>
          <a:p>
            <a:fld id="{124CBDA0-B7ED-471A-BA54-9427DBBEFC42}" type="slidenum">
              <a:rPr lang="ko-KR" altLang="en-US" smtClean="0"/>
              <a:t>9</a:t>
            </a:fld>
            <a:endParaRPr lang="ko-KR" altLang="en-US"/>
          </a:p>
        </p:txBody>
      </p:sp>
    </p:spTree>
    <p:extLst>
      <p:ext uri="{BB962C8B-B14F-4D97-AF65-F5344CB8AC3E}">
        <p14:creationId xmlns:p14="http://schemas.microsoft.com/office/powerpoint/2010/main" val="7353896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414693C-C504-49E8-BF4F-961B7701578B}" type="datetime1">
              <a:rPr lang="en-US" altLang="ko-KR" smtClean="0"/>
              <a:t>3/4/2025</a:t>
            </a:fld>
            <a:endParaRPr lang="en-US"/>
          </a:p>
        </p:txBody>
      </p:sp>
      <p:sp>
        <p:nvSpPr>
          <p:cNvPr id="5" name="Footer Placeholder 4"/>
          <p:cNvSpPr>
            <a:spLocks noGrp="1"/>
          </p:cNvSpPr>
          <p:nvPr>
            <p:ph type="ftr" sz="quarter" idx="11"/>
          </p:nvPr>
        </p:nvSpPr>
        <p:spPr>
          <a:xfrm>
            <a:off x="3124200" y="6356349"/>
            <a:ext cx="2895600" cy="365125"/>
          </a:xfrm>
          <a:prstGeom prst="rect">
            <a:avLst/>
          </a:prstGeom>
        </p:spPr>
        <p:txBody>
          <a:bodyPr/>
          <a:lstStyle/>
          <a:p>
            <a:endParaRPr lang="en-US" dirty="0"/>
          </a:p>
        </p:txBody>
      </p:sp>
      <p:pic>
        <p:nvPicPr>
          <p:cNvPr id="22" name="Picture 2">
            <a:extLst>
              <a:ext uri="{FF2B5EF4-FFF2-40B4-BE49-F238E27FC236}">
                <a16:creationId xmlns:a16="http://schemas.microsoft.com/office/drawing/2014/main" id="{E00A3B53-3D20-30A5-96B9-9BAB37A70EE4}"/>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45041" y="9632479"/>
            <a:ext cx="281517" cy="281517"/>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그룹 39">
            <a:extLst>
              <a:ext uri="{FF2B5EF4-FFF2-40B4-BE49-F238E27FC236}">
                <a16:creationId xmlns:a16="http://schemas.microsoft.com/office/drawing/2014/main" id="{D0CF8EB7-358C-9347-9759-327DE9A24103}"/>
              </a:ext>
            </a:extLst>
          </p:cNvPr>
          <p:cNvGrpSpPr/>
          <p:nvPr userDrawn="1"/>
        </p:nvGrpSpPr>
        <p:grpSpPr>
          <a:xfrm>
            <a:off x="252196" y="9905824"/>
            <a:ext cx="17819906" cy="241143"/>
            <a:chOff x="252196" y="9905824"/>
            <a:chExt cx="17819906" cy="241143"/>
          </a:xfrm>
        </p:grpSpPr>
        <p:grpSp>
          <p:nvGrpSpPr>
            <p:cNvPr id="8" name="그룹 1002">
              <a:extLst>
                <a:ext uri="{FF2B5EF4-FFF2-40B4-BE49-F238E27FC236}">
                  <a16:creationId xmlns:a16="http://schemas.microsoft.com/office/drawing/2014/main" id="{B016BB9C-7F56-9BEB-1CD3-6FFF0190AC18}"/>
                </a:ext>
              </a:extLst>
            </p:cNvPr>
            <p:cNvGrpSpPr/>
            <p:nvPr/>
          </p:nvGrpSpPr>
          <p:grpSpPr>
            <a:xfrm>
              <a:off x="399384" y="9983919"/>
              <a:ext cx="17555251" cy="98330"/>
              <a:chOff x="399384" y="9983919"/>
              <a:chExt cx="17555251" cy="98330"/>
            </a:xfrm>
          </p:grpSpPr>
          <p:pic>
            <p:nvPicPr>
              <p:cNvPr id="16" name="Object 12">
                <a:extLst>
                  <a:ext uri="{FF2B5EF4-FFF2-40B4-BE49-F238E27FC236}">
                    <a16:creationId xmlns:a16="http://schemas.microsoft.com/office/drawing/2014/main" id="{CE0569F4-2616-0C87-1EE2-C05460A77A21}"/>
                  </a:ext>
                </a:extLst>
              </p:cNvPr>
              <p:cNvPicPr>
                <a:picLocks noChangeAspect="1"/>
              </p:cNvPicPr>
              <p:nvPr/>
            </p:nvPicPr>
            <p:blipFill>
              <a:blip r:embed="rId3" cstate="print"/>
              <a:stretch>
                <a:fillRect/>
              </a:stretch>
            </p:blipFill>
            <p:spPr>
              <a:xfrm>
                <a:off x="399384" y="9983919"/>
                <a:ext cx="17555251" cy="98330"/>
              </a:xfrm>
              <a:prstGeom prst="rect">
                <a:avLst/>
              </a:prstGeom>
            </p:spPr>
          </p:pic>
        </p:grpSp>
        <p:sp>
          <p:nvSpPr>
            <p:cNvPr id="19" name="평행 사변형 18">
              <a:extLst>
                <a:ext uri="{FF2B5EF4-FFF2-40B4-BE49-F238E27FC236}">
                  <a16:creationId xmlns:a16="http://schemas.microsoft.com/office/drawing/2014/main" id="{099988C5-F7C8-5445-BED4-2964B522A970}"/>
                </a:ext>
              </a:extLst>
            </p:cNvPr>
            <p:cNvSpPr/>
            <p:nvPr userDrawn="1"/>
          </p:nvSpPr>
          <p:spPr>
            <a:xfrm>
              <a:off x="17856102" y="9915348"/>
              <a:ext cx="216000" cy="216000"/>
            </a:xfrm>
            <a:prstGeom prst="parallelogram">
              <a:avLst>
                <a:gd name="adj" fmla="val 46417"/>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평행 사변형 37">
              <a:extLst>
                <a:ext uri="{FF2B5EF4-FFF2-40B4-BE49-F238E27FC236}">
                  <a16:creationId xmlns:a16="http://schemas.microsoft.com/office/drawing/2014/main" id="{4CFB2678-1973-11DD-681A-295CFB3288DE}"/>
                </a:ext>
              </a:extLst>
            </p:cNvPr>
            <p:cNvSpPr/>
            <p:nvPr userDrawn="1"/>
          </p:nvSpPr>
          <p:spPr>
            <a:xfrm>
              <a:off x="252196" y="9905824"/>
              <a:ext cx="216000" cy="216000"/>
            </a:xfrm>
            <a:prstGeom prst="parallelogram">
              <a:avLst>
                <a:gd name="adj" fmla="val 46417"/>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평행 사변형 38">
              <a:extLst>
                <a:ext uri="{FF2B5EF4-FFF2-40B4-BE49-F238E27FC236}">
                  <a16:creationId xmlns:a16="http://schemas.microsoft.com/office/drawing/2014/main" id="{5CE2AFC8-6DF5-BE38-10A2-DF85DB983B49}"/>
                </a:ext>
              </a:extLst>
            </p:cNvPr>
            <p:cNvSpPr/>
            <p:nvPr userDrawn="1"/>
          </p:nvSpPr>
          <p:spPr>
            <a:xfrm>
              <a:off x="14668691" y="9930967"/>
              <a:ext cx="216000" cy="216000"/>
            </a:xfrm>
            <a:prstGeom prst="parallelogram">
              <a:avLst>
                <a:gd name="adj" fmla="val 46417"/>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 name="Slide Number Placeholder 5">
            <a:extLst>
              <a:ext uri="{FF2B5EF4-FFF2-40B4-BE49-F238E27FC236}">
                <a16:creationId xmlns:a16="http://schemas.microsoft.com/office/drawing/2014/main" id="{771B5F18-A234-2B00-3665-490E4CA9B74C}"/>
              </a:ext>
            </a:extLst>
          </p:cNvPr>
          <p:cNvSpPr txBox="1">
            <a:spLocks/>
          </p:cNvSpPr>
          <p:nvPr userDrawn="1"/>
        </p:nvSpPr>
        <p:spPr>
          <a:xfrm>
            <a:off x="803986" y="9611655"/>
            <a:ext cx="3810000" cy="323165"/>
          </a:xfrm>
          <a:prstGeom prst="rect">
            <a:avLst/>
          </a:prstGeom>
        </p:spPr>
        <p:txBody>
          <a:bodyPr/>
          <a:lstStyle>
            <a:defPPr>
              <a:defRPr lang="en-US"/>
            </a:defPPr>
            <a:lvl1pPr marL="0" algn="r" defTabSz="914400" rtl="0" eaLnBrk="1" latinLnBrk="0" hangingPunct="1">
              <a:defRPr sz="1500" kern="1200">
                <a:solidFill>
                  <a:srgbClr val="0F569B"/>
                </a:solidFill>
                <a:latin typeface="나눔스퀘어" panose="020B0600000101010101" pitchFamily="50" charset="-127"/>
                <a:ea typeface="나눔스퀘어" panose="020B0600000101010101" pitchFamily="50" charset="-12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ko-KR" dirty="0" err="1"/>
              <a:t>AILab</a:t>
            </a:r>
            <a:endParaRPr lang="en-US" dirty="0"/>
          </a:p>
        </p:txBody>
      </p:sp>
      <p:sp>
        <p:nvSpPr>
          <p:cNvPr id="10" name="Slide Number Placeholder 5">
            <a:extLst>
              <a:ext uri="{FF2B5EF4-FFF2-40B4-BE49-F238E27FC236}">
                <a16:creationId xmlns:a16="http://schemas.microsoft.com/office/drawing/2014/main" id="{39010CF3-1EFC-2276-A9E7-6A3DD5AC2BE1}"/>
              </a:ext>
            </a:extLst>
          </p:cNvPr>
          <p:cNvSpPr>
            <a:spLocks noGrp="1"/>
          </p:cNvSpPr>
          <p:nvPr>
            <p:ph type="sldNum" sz="quarter" idx="12"/>
          </p:nvPr>
        </p:nvSpPr>
        <p:spPr>
          <a:xfrm>
            <a:off x="14001771" y="9611655"/>
            <a:ext cx="3810000" cy="323165"/>
          </a:xfrm>
          <a:prstGeom prst="rect">
            <a:avLst/>
          </a:prstGeom>
        </p:spPr>
        <p:txBody>
          <a:bodyPr/>
          <a:lstStyle>
            <a:lvl1pPr algn="r">
              <a:defRPr sz="1500">
                <a:solidFill>
                  <a:srgbClr val="0F569B"/>
                </a:solidFill>
                <a:latin typeface="나눔스퀘어" panose="020B0600000101010101" pitchFamily="50" charset="-127"/>
                <a:ea typeface="나눔스퀘어" panose="020B0600000101010101" pitchFamily="50" charset="-127"/>
              </a:defRPr>
            </a:lvl1pPr>
          </a:lstStyle>
          <a:p>
            <a:fld id="{B1393E5F-521B-4CAD-9D3A-AE923D912DCE}" type="slidenum">
              <a:rPr lang="en-US" smtClean="0"/>
              <a:pPr/>
              <a:t>‹#›</a:t>
            </a:fld>
            <a:r>
              <a:rPr lang="en-US" dirty="0"/>
              <a:t> / 40</a:t>
            </a:r>
          </a:p>
        </p:txBody>
      </p:sp>
    </p:spTree>
  </p:cSld>
  <p:clrMapOvr>
    <a:masterClrMapping/>
  </p:clrMapOvr>
  <p:extLst>
    <p:ext uri="{DCECCB84-F9BA-43D5-87BE-67443E8EF086}">
      <p15:sldGuideLst xmlns:p15="http://schemas.microsoft.com/office/powerpoint/2012/main">
        <p15:guide id="1" orient="horz" pos="3240" userDrawn="1">
          <p15:clr>
            <a:srgbClr val="FBAE40"/>
          </p15:clr>
        </p15:guide>
        <p15:guide id="2" pos="57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E8DED9A-EF9B-4AD1-B46D-9F79B751506F}" type="datetime1">
              <a:rPr lang="en-US" altLang="ko-KR" smtClean="0"/>
              <a:t>3/4/2025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B2F00E6E-F3B3-4916-8AAF-C5D059A280F1}" type="datetime1">
              <a:rPr lang="en-US" altLang="ko-KR" smtClean="0"/>
              <a:t>3/4/2025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buChar cha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E63054C-B876-4A78-A39D-9689B2AFAE92}" type="datetime1">
              <a:rPr lang="en-US" altLang="ko-KR" smtClean="0"/>
              <a:t>3/4/2025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BBA6D5F-50EF-4C10-BD2A-983562B87F50}" type="datetime1">
              <a:rPr lang="en-US" altLang="ko-KR" smtClean="0"/>
              <a:t>3/4/2025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32FE8A48-6009-407A-A168-0B2EB972A0A7}" type="datetime1">
              <a:rPr lang="en-US" altLang="ko-KR" smtClean="0"/>
              <a:t>3/4/2025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ECD8B9C2-E3B4-4812-A8B6-0130D96D4DEC}" type="datetime1">
              <a:rPr lang="en-US" altLang="ko-KR" smtClean="0"/>
              <a:t>3/4/2025</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333A554B-F5D7-414D-9827-37856CEEFA1A}" type="datetime1">
              <a:rPr lang="en-US" altLang="ko-KR" smtClean="0"/>
              <a:t>3/4/2025</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9EEB192-3058-4F1D-9D23-138995488931}" type="datetime1">
              <a:rPr lang="en-US" altLang="ko-KR" smtClean="0"/>
              <a:t>3/4/2025</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C1FCF00-D3FA-4DF5-B85E-A64E5145ACC0}" type="datetime1">
              <a:rPr lang="en-US" altLang="ko-KR" smtClean="0"/>
              <a:t>3/4/2025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40140CF-A2C8-4920-9E3D-37DC2736E1CE}" type="datetime1">
              <a:rPr lang="en-US" altLang="ko-KR" smtClean="0"/>
              <a:t>3/4/2025</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143000" y="3467100"/>
            <a:ext cx="5486400" cy="1279525"/>
          </a:xfrm>
          <a:prstGeom prst="rect">
            <a:avLst/>
          </a:prstGeom>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40" userDrawn="1">
          <p15:clr>
            <a:srgbClr val="F26B43"/>
          </p15:clr>
        </p15:guide>
        <p15:guide id="2" pos="57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hyperlink" Target="https://huggingface.co/datasets/EdinburghNLP/xsum?row=9" TargetMode="External"/><Relationship Id="rId4" Type="http://schemas.openxmlformats.org/officeDocument/2006/relationships/hyperlink" Target="https://huggingface.co/datasets/defunct-datasets/eli5"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hyperlink" Target="https://huggingface.co/datasets/abisee/cnn_dailymail?row=6" TargetMode="External"/><Relationship Id="rId4" Type="http://schemas.openxmlformats.org/officeDocument/2006/relationships/hyperlink" Target="https://huggingface.co/datasets/convai-challenge/conv_ai_2" TargetMode="External"/></Relationships>
</file>

<file path=ppt/slides/_rels/slide35.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7.png"/><Relationship Id="rId7" Type="http://schemas.openxmlformats.org/officeDocument/2006/relationships/hyperlink" Target="https://medium.com/@eren9677/text-summarization-387836c9e178" TargetMode="External"/><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hyperlink" Target="https://towardsdatascience.com/foundations-of-nlp-explained-bleu-score-and-wer-metrics-1a5ba06d812b/"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hyperlink" Target="https://heidloff.net/article/greedy-beam-sampling/" TargetMode="External"/><Relationship Id="rId4" Type="http://schemas.openxmlformats.org/officeDocument/2006/relationships/image" Target="../media/image41.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066667" y="3800657"/>
            <a:ext cx="15925933" cy="1200329"/>
          </a:xfrm>
          <a:prstGeom prst="rect">
            <a:avLst/>
          </a:prstGeom>
          <a:noFill/>
        </p:spPr>
        <p:txBody>
          <a:bodyPr wrap="square" rtlCol="0" anchor="t">
            <a:spAutoFit/>
          </a:bodyPr>
          <a:lstStyle/>
          <a:p>
            <a:r>
              <a:rPr lang="en-US" altLang="ko-KR" sz="3600" dirty="0">
                <a:solidFill>
                  <a:srgbClr val="3B7DDD"/>
                </a:solidFill>
                <a:latin typeface="나눔스퀘어_ac ExtraBold" panose="020B0600000101010101" pitchFamily="50" charset="-127"/>
                <a:ea typeface="나눔스퀘어_ac ExtraBold" panose="020B0600000101010101" pitchFamily="50" charset="-127"/>
              </a:rPr>
              <a:t>BART</a:t>
            </a:r>
            <a:r>
              <a:rPr lang="en-US" altLang="ko-KR" sz="3600" dirty="0">
                <a:solidFill>
                  <a:srgbClr val="3B7DDD"/>
                </a:solidFill>
              </a:rPr>
              <a:t>: </a:t>
            </a:r>
            <a:r>
              <a:rPr lang="en-US" altLang="ko-KR" sz="3600" dirty="0">
                <a:solidFill>
                  <a:srgbClr val="3B7DDD"/>
                </a:solidFill>
                <a:latin typeface="나눔스퀘어" panose="020B0600000101010101" pitchFamily="50" charset="-127"/>
                <a:ea typeface="나눔스퀘어" panose="020B0600000101010101" pitchFamily="50" charset="-127"/>
              </a:rPr>
              <a:t>Denoising Sequence-to-Sequence Pre-training for Natural Language Generation, Translation, and Comprehension</a:t>
            </a:r>
            <a:endParaRPr lang="en-US" sz="3600" dirty="0">
              <a:solidFill>
                <a:srgbClr val="3B7DDD"/>
              </a:solidFill>
              <a:latin typeface="나눔스퀘어" panose="020B0600000101010101" pitchFamily="50" charset="-127"/>
              <a:ea typeface="나눔스퀘어" panose="020B0600000101010101" pitchFamily="50" charset="-127"/>
              <a:cs typeface="NanumSquare ExtraBold" pitchFamily="34" charset="0"/>
            </a:endParaRPr>
          </a:p>
        </p:txBody>
      </p:sp>
      <p:grpSp>
        <p:nvGrpSpPr>
          <p:cNvPr id="1001" name="그룹 1001"/>
          <p:cNvGrpSpPr/>
          <p:nvPr/>
        </p:nvGrpSpPr>
        <p:grpSpPr>
          <a:xfrm>
            <a:off x="1027394" y="3324464"/>
            <a:ext cx="3944374" cy="476190"/>
            <a:chOff x="980952" y="3324464"/>
            <a:chExt cx="3944374" cy="476190"/>
          </a:xfrm>
        </p:grpSpPr>
        <p:pic>
          <p:nvPicPr>
            <p:cNvPr id="4" name="Object 3"/>
            <p:cNvPicPr>
              <a:picLocks noChangeAspect="1"/>
            </p:cNvPicPr>
            <p:nvPr/>
          </p:nvPicPr>
          <p:blipFill>
            <a:blip r:embed="rId3" cstate="print"/>
            <a:stretch>
              <a:fillRect/>
            </a:stretch>
          </p:blipFill>
          <p:spPr>
            <a:xfrm>
              <a:off x="980952" y="3324464"/>
              <a:ext cx="3944374" cy="476190"/>
            </a:xfrm>
            <a:prstGeom prst="rect">
              <a:avLst/>
            </a:prstGeom>
          </p:spPr>
        </p:pic>
      </p:grpSp>
      <p:sp>
        <p:nvSpPr>
          <p:cNvPr id="6" name="Object 6"/>
          <p:cNvSpPr txBox="1"/>
          <p:nvPr/>
        </p:nvSpPr>
        <p:spPr>
          <a:xfrm>
            <a:off x="656724" y="3362504"/>
            <a:ext cx="4685714" cy="400110"/>
          </a:xfrm>
          <a:prstGeom prst="rect">
            <a:avLst/>
          </a:prstGeom>
          <a:noFill/>
        </p:spPr>
        <p:txBody>
          <a:bodyPr wrap="square" rtlCol="0" anchor="t">
            <a:spAutoFit/>
          </a:bodyPr>
          <a:lstStyle/>
          <a:p>
            <a:pPr algn="ctr"/>
            <a:r>
              <a:rPr lang="en-US" sz="2000" dirty="0">
                <a:solidFill>
                  <a:srgbClr val="FFFFFF"/>
                </a:solidFill>
                <a:latin typeface="나눔스퀘어 Bold" panose="020B0600000101010101" pitchFamily="50" charset="-127"/>
                <a:ea typeface="나눔스퀘어 Bold" panose="020B0600000101010101" pitchFamily="50" charset="-127"/>
                <a:cs typeface="NanumSquare ExtraBold" pitchFamily="34" charset="0"/>
              </a:rPr>
              <a:t>2024-1 </a:t>
            </a:r>
            <a:r>
              <a:rPr lang="ko-KR" altLang="en-US" sz="2000" dirty="0">
                <a:solidFill>
                  <a:srgbClr val="FFFFFF"/>
                </a:solidFill>
                <a:latin typeface="나눔스퀘어 Bold" panose="020B0600000101010101" pitchFamily="50" charset="-127"/>
                <a:ea typeface="나눔스퀘어 Bold" panose="020B0600000101010101" pitchFamily="50" charset="-127"/>
                <a:cs typeface="NanumSquare ExtraBold" pitchFamily="34" charset="0"/>
              </a:rPr>
              <a:t>자연어 세미나</a:t>
            </a:r>
            <a:endParaRPr lang="en-US" dirty="0">
              <a:latin typeface="나눔스퀘어 Bold" panose="020B0600000101010101" pitchFamily="50" charset="-127"/>
              <a:ea typeface="나눔스퀘어 Bold" panose="020B0600000101010101" pitchFamily="50" charset="-127"/>
            </a:endParaRPr>
          </a:p>
        </p:txBody>
      </p:sp>
      <p:grpSp>
        <p:nvGrpSpPr>
          <p:cNvPr id="1002" name="그룹 1002"/>
          <p:cNvGrpSpPr/>
          <p:nvPr/>
        </p:nvGrpSpPr>
        <p:grpSpPr>
          <a:xfrm>
            <a:off x="428724" y="292063"/>
            <a:ext cx="1954191" cy="1954191"/>
            <a:chOff x="428724" y="292063"/>
            <a:chExt cx="1954191" cy="1954191"/>
          </a:xfrm>
        </p:grpSpPr>
        <p:pic>
          <p:nvPicPr>
            <p:cNvPr id="13" name="Object 12"/>
            <p:cNvPicPr>
              <a:picLocks noChangeAspect="1"/>
            </p:cNvPicPr>
            <p:nvPr/>
          </p:nvPicPr>
          <p:blipFill>
            <a:blip r:embed="rId4" cstate="print"/>
            <a:stretch>
              <a:fillRect/>
            </a:stretch>
          </p:blipFill>
          <p:spPr>
            <a:xfrm>
              <a:off x="428724" y="292063"/>
              <a:ext cx="1954191" cy="1954191"/>
            </a:xfrm>
            <a:prstGeom prst="rect">
              <a:avLst/>
            </a:prstGeom>
          </p:spPr>
        </p:pic>
      </p:grpSp>
      <p:sp>
        <p:nvSpPr>
          <p:cNvPr id="12" name="Object 7">
            <a:extLst>
              <a:ext uri="{FF2B5EF4-FFF2-40B4-BE49-F238E27FC236}">
                <a16:creationId xmlns:a16="http://schemas.microsoft.com/office/drawing/2014/main" id="{2160090A-9CAC-A699-E9E6-2B81566A0423}"/>
              </a:ext>
            </a:extLst>
          </p:cNvPr>
          <p:cNvSpPr txBox="1"/>
          <p:nvPr/>
        </p:nvSpPr>
        <p:spPr>
          <a:xfrm>
            <a:off x="10990274" y="6838950"/>
            <a:ext cx="5900748" cy="400110"/>
          </a:xfrm>
          <a:prstGeom prst="rect">
            <a:avLst/>
          </a:prstGeom>
          <a:noFill/>
        </p:spPr>
        <p:txBody>
          <a:bodyPr wrap="square" rtlCol="0" anchor="t">
            <a:spAutoFit/>
          </a:bodyPr>
          <a:lstStyle/>
          <a:p>
            <a:pPr algn="r"/>
            <a:r>
              <a:rPr lang="ko-KR" altLang="en-US" sz="2000" dirty="0">
                <a:solidFill>
                  <a:srgbClr val="201A74"/>
                </a:solidFill>
                <a:latin typeface="나눔스퀘어 ExtraBold" panose="020B0600000101010101" pitchFamily="50" charset="-127"/>
                <a:ea typeface="나눔스퀘어 ExtraBold" panose="020B0600000101010101" pitchFamily="50" charset="-127"/>
                <a:cs typeface="NanumSquare ExtraBold" pitchFamily="34" charset="0"/>
              </a:rPr>
              <a:t>인공지능 연구실 석사 과정 </a:t>
            </a:r>
            <a:r>
              <a:rPr lang="en-US" altLang="ko-KR" sz="2000" dirty="0">
                <a:solidFill>
                  <a:srgbClr val="201A74"/>
                </a:solidFill>
                <a:latin typeface="나눔스퀘어 ExtraBold" panose="020B0600000101010101" pitchFamily="50" charset="-127"/>
                <a:ea typeface="나눔스퀘어 ExtraBold" panose="020B0600000101010101" pitchFamily="50" charset="-127"/>
                <a:cs typeface="NanumSquare ExtraBold" pitchFamily="34" charset="0"/>
              </a:rPr>
              <a:t>1</a:t>
            </a:r>
            <a:r>
              <a:rPr lang="ko-KR" altLang="en-US" sz="2000" dirty="0">
                <a:solidFill>
                  <a:srgbClr val="201A74"/>
                </a:solidFill>
                <a:latin typeface="나눔스퀘어 ExtraBold" panose="020B0600000101010101" pitchFamily="50" charset="-127"/>
                <a:ea typeface="나눔스퀘어 ExtraBold" panose="020B0600000101010101" pitchFamily="50" charset="-127"/>
                <a:cs typeface="NanumSquare ExtraBold" pitchFamily="34" charset="0"/>
              </a:rPr>
              <a:t>기 김정현</a:t>
            </a:r>
            <a:endParaRPr lang="en-US" altLang="ko-KR" sz="2000" dirty="0">
              <a:latin typeface="나눔스퀘어 ExtraBold" panose="020B0600000101010101" pitchFamily="50" charset="-127"/>
              <a:ea typeface="나눔스퀘어 ExtraBold" panose="020B0600000101010101" pitchFamily="50" charset="-127"/>
            </a:endParaRPr>
          </a:p>
        </p:txBody>
      </p:sp>
      <p:sp>
        <p:nvSpPr>
          <p:cNvPr id="3" name="Object 7">
            <a:extLst>
              <a:ext uri="{FF2B5EF4-FFF2-40B4-BE49-F238E27FC236}">
                <a16:creationId xmlns:a16="http://schemas.microsoft.com/office/drawing/2014/main" id="{D93BC1B2-A3C6-9767-33D9-526E9DC808C8}"/>
              </a:ext>
            </a:extLst>
          </p:cNvPr>
          <p:cNvSpPr txBox="1"/>
          <p:nvPr/>
        </p:nvSpPr>
        <p:spPr>
          <a:xfrm>
            <a:off x="1066666" y="5295015"/>
            <a:ext cx="8686933" cy="400110"/>
          </a:xfrm>
          <a:prstGeom prst="rect">
            <a:avLst/>
          </a:prstGeom>
          <a:noFill/>
        </p:spPr>
        <p:txBody>
          <a:bodyPr wrap="square" rtlCol="0" anchor="t">
            <a:spAutoFit/>
          </a:bodyPr>
          <a:lstStyle/>
          <a:p>
            <a:r>
              <a:rPr lang="en-US" altLang="ko-KR" sz="2000" dirty="0">
                <a:solidFill>
                  <a:srgbClr val="3B7DDD"/>
                </a:solidFill>
                <a:latin typeface="나눔스퀘어" panose="020B0600000101010101" pitchFamily="50" charset="-127"/>
                <a:ea typeface="나눔스퀘어" panose="020B0600000101010101" pitchFamily="50" charset="-127"/>
                <a:cs typeface="NanumSquare" pitchFamily="34" charset="0"/>
              </a:rPr>
              <a:t>Facebook AI, ACL, 2019</a:t>
            </a:r>
            <a:endParaRPr lang="en-US" altLang="ko-KR" sz="2000" dirty="0">
              <a:solidFill>
                <a:srgbClr val="3B7DDD"/>
              </a:solidFill>
              <a:latin typeface="나눔스퀘어" panose="020B0600000101010101" pitchFamily="50" charset="-127"/>
              <a:ea typeface="나눔스퀘어" panose="020B0600000101010101" pitchFamily="50" charset="-127"/>
            </a:endParaRPr>
          </a:p>
        </p:txBody>
      </p:sp>
      <p:pic>
        <p:nvPicPr>
          <p:cNvPr id="18" name="그림 17">
            <a:extLst>
              <a:ext uri="{FF2B5EF4-FFF2-40B4-BE49-F238E27FC236}">
                <a16:creationId xmlns:a16="http://schemas.microsoft.com/office/drawing/2014/main" id="{11E705D4-6E56-3E57-B331-57512CA9D0C1}"/>
              </a:ext>
            </a:extLst>
          </p:cNvPr>
          <p:cNvPicPr>
            <a:picLocks noChangeAspect="1"/>
          </p:cNvPicPr>
          <p:nvPr/>
        </p:nvPicPr>
        <p:blipFill>
          <a:blip r:embed="rId5"/>
          <a:stretch>
            <a:fillRect/>
          </a:stretch>
        </p:blipFill>
        <p:spPr>
          <a:xfrm>
            <a:off x="16477530" y="9582460"/>
            <a:ext cx="1493649" cy="281964"/>
          </a:xfrm>
          <a:prstGeom prst="rect">
            <a:avLst/>
          </a:prstGeom>
        </p:spPr>
      </p:pic>
      <p:pic>
        <p:nvPicPr>
          <p:cNvPr id="9" name="그림 8">
            <a:extLst>
              <a:ext uri="{FF2B5EF4-FFF2-40B4-BE49-F238E27FC236}">
                <a16:creationId xmlns:a16="http://schemas.microsoft.com/office/drawing/2014/main" id="{AD3ADE7D-840F-D952-48E3-36F45010CDB8}"/>
              </a:ext>
            </a:extLst>
          </p:cNvPr>
          <p:cNvPicPr>
            <a:picLocks noChangeAspect="1"/>
          </p:cNvPicPr>
          <p:nvPr/>
        </p:nvPicPr>
        <p:blipFill>
          <a:blip r:embed="rId6"/>
          <a:stretch>
            <a:fillRect/>
          </a:stretch>
        </p:blipFill>
        <p:spPr>
          <a:xfrm>
            <a:off x="501568" y="9483363"/>
            <a:ext cx="1251032" cy="43437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B5E9E1-04FB-42F6-746C-D2D22D4EACE4}"/>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A9D8D0F8-B6C8-A078-89F7-50E3FBAF2AB0}"/>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BAE1C51C-5AB1-A476-910E-523C54A3B805}"/>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2E0723AF-3EB9-A85C-F9B6-F6874DC35B6C}"/>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87868DD1-9F33-82C0-73EE-E9DA2596C09A}"/>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Fine-tuning</a:t>
            </a:r>
          </a:p>
        </p:txBody>
      </p:sp>
      <p:sp>
        <p:nvSpPr>
          <p:cNvPr id="8" name="TextBox 7">
            <a:extLst>
              <a:ext uri="{FF2B5EF4-FFF2-40B4-BE49-F238E27FC236}">
                <a16:creationId xmlns:a16="http://schemas.microsoft.com/office/drawing/2014/main" id="{4D64FDDA-5FD2-FC6E-2139-3669795715B1}"/>
              </a:ext>
            </a:extLst>
          </p:cNvPr>
          <p:cNvSpPr txBox="1"/>
          <p:nvPr/>
        </p:nvSpPr>
        <p:spPr>
          <a:xfrm>
            <a:off x="381000" y="1894919"/>
            <a:ext cx="7384898" cy="584775"/>
          </a:xfrm>
          <a:prstGeom prst="rect">
            <a:avLst/>
          </a:prstGeom>
          <a:noFill/>
        </p:spPr>
        <p:txBody>
          <a:bodyPr wrap="square">
            <a:spAutoFit/>
          </a:bodyPr>
          <a:lstStyle/>
          <a:p>
            <a:r>
              <a:rPr lang="en-US" altLang="ko-KR" sz="3200" dirty="0">
                <a:solidFill>
                  <a:srgbClr val="3B7DDD"/>
                </a:solidFill>
                <a:latin typeface="나눔스퀘어 Bold" panose="020B0600000101010101" pitchFamily="50" charset="-127"/>
                <a:ea typeface="나눔스퀘어 Bold" panose="020B0600000101010101" pitchFamily="50" charset="-127"/>
              </a:rPr>
              <a:t>Sequence Classification</a:t>
            </a:r>
          </a:p>
        </p:txBody>
      </p:sp>
      <p:pic>
        <p:nvPicPr>
          <p:cNvPr id="9" name="그림 8">
            <a:extLst>
              <a:ext uri="{FF2B5EF4-FFF2-40B4-BE49-F238E27FC236}">
                <a16:creationId xmlns:a16="http://schemas.microsoft.com/office/drawing/2014/main" id="{3991519C-EC91-928E-6BF7-3D61768E0047}"/>
              </a:ext>
            </a:extLst>
          </p:cNvPr>
          <p:cNvPicPr>
            <a:picLocks noChangeAspect="1"/>
          </p:cNvPicPr>
          <p:nvPr/>
        </p:nvPicPr>
        <p:blipFill>
          <a:blip r:embed="rId4"/>
          <a:stretch>
            <a:fillRect/>
          </a:stretch>
        </p:blipFill>
        <p:spPr>
          <a:xfrm>
            <a:off x="10668000" y="2260434"/>
            <a:ext cx="6100150" cy="2530913"/>
          </a:xfrm>
          <a:prstGeom prst="rect">
            <a:avLst/>
          </a:prstGeom>
        </p:spPr>
      </p:pic>
      <p:sp>
        <p:nvSpPr>
          <p:cNvPr id="12" name="TextBox 11">
            <a:extLst>
              <a:ext uri="{FF2B5EF4-FFF2-40B4-BE49-F238E27FC236}">
                <a16:creationId xmlns:a16="http://schemas.microsoft.com/office/drawing/2014/main" id="{7CEFB234-E1BC-B38E-700C-AD64C2549845}"/>
              </a:ext>
            </a:extLst>
          </p:cNvPr>
          <p:cNvSpPr txBox="1"/>
          <p:nvPr/>
        </p:nvSpPr>
        <p:spPr>
          <a:xfrm>
            <a:off x="190500" y="3085454"/>
            <a:ext cx="9982200" cy="1384995"/>
          </a:xfrm>
          <a:prstGeom prst="rect">
            <a:avLst/>
          </a:prstGeom>
          <a:noFill/>
        </p:spPr>
        <p:txBody>
          <a:bodyPr wrap="square">
            <a:spAutoFit/>
          </a:bodyPr>
          <a:lstStyle/>
          <a:p>
            <a:pPr marL="914400" lvl="1"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BERT : </a:t>
            </a:r>
            <a:r>
              <a:rPr lang="ko-KR" altLang="en-US" sz="2800" dirty="0">
                <a:latin typeface="나눔스퀘어 Bold" panose="020B0600000101010101" pitchFamily="50" charset="-127"/>
                <a:ea typeface="나눔스퀘어 Bold" panose="020B0600000101010101" pitchFamily="50" charset="-127"/>
              </a:rPr>
              <a:t>문장 처음의 </a:t>
            </a:r>
            <a:r>
              <a:rPr lang="en-US" altLang="ko-KR" sz="2800" dirty="0">
                <a:latin typeface="나눔스퀘어 Bold" panose="020B0600000101010101" pitchFamily="50" charset="-127"/>
                <a:ea typeface="나눔스퀘어 Bold" panose="020B0600000101010101" pitchFamily="50" charset="-127"/>
              </a:rPr>
              <a:t>CLS </a:t>
            </a:r>
            <a:r>
              <a:rPr lang="ko-KR" altLang="en-US" sz="2800" dirty="0">
                <a:latin typeface="나눔스퀘어 Bold" panose="020B0600000101010101" pitchFamily="50" charset="-127"/>
                <a:ea typeface="나눔스퀘어 Bold" panose="020B0600000101010101" pitchFamily="50" charset="-127"/>
              </a:rPr>
              <a:t>토큰으로 </a:t>
            </a:r>
            <a:r>
              <a:rPr lang="en-US" altLang="ko-KR" sz="2800" dirty="0">
                <a:latin typeface="나눔스퀘어 Bold" panose="020B0600000101010101" pitchFamily="50" charset="-127"/>
                <a:ea typeface="나눔스퀘어 Bold" panose="020B0600000101010101" pitchFamily="50" charset="-127"/>
              </a:rPr>
              <a:t>Classification </a:t>
            </a:r>
            <a:r>
              <a:rPr lang="ko-KR" altLang="en-US" sz="2800" dirty="0">
                <a:latin typeface="나눔스퀘어 Bold" panose="020B0600000101010101" pitchFamily="50" charset="-127"/>
                <a:ea typeface="나눔스퀘어 Bold" panose="020B0600000101010101" pitchFamily="50" charset="-127"/>
              </a:rPr>
              <a:t>진행</a:t>
            </a:r>
            <a:endParaRPr lang="en-US" altLang="ko-KR" sz="28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BART : </a:t>
            </a:r>
            <a:r>
              <a:rPr lang="ko-KR" altLang="en-US" sz="2800" dirty="0">
                <a:latin typeface="나눔스퀘어 Bold" panose="020B0600000101010101" pitchFamily="50" charset="-127"/>
                <a:ea typeface="나눔스퀘어 Bold" panose="020B0600000101010101" pitchFamily="50" charset="-127"/>
              </a:rPr>
              <a:t>문장 끝의 </a:t>
            </a:r>
            <a:r>
              <a:rPr lang="en-US" altLang="ko-KR" sz="2800" dirty="0">
                <a:latin typeface="나눔스퀘어 Bold" panose="020B0600000101010101" pitchFamily="50" charset="-127"/>
                <a:ea typeface="나눔스퀘어 Bold" panose="020B0600000101010101" pitchFamily="50" charset="-127"/>
              </a:rPr>
              <a:t>end </a:t>
            </a:r>
            <a:r>
              <a:rPr lang="ko-KR" altLang="en-US" sz="2800" dirty="0">
                <a:latin typeface="나눔스퀘어 Bold" panose="020B0600000101010101" pitchFamily="50" charset="-127"/>
                <a:ea typeface="나눔스퀘어 Bold" panose="020B0600000101010101" pitchFamily="50" charset="-127"/>
              </a:rPr>
              <a:t>토큰으로 </a:t>
            </a:r>
            <a:r>
              <a:rPr lang="en-US" altLang="ko-KR" sz="2800" dirty="0">
                <a:latin typeface="나눔스퀘어 Bold" panose="020B0600000101010101" pitchFamily="50" charset="-127"/>
                <a:ea typeface="나눔스퀘어 Bold" panose="020B0600000101010101" pitchFamily="50" charset="-127"/>
              </a:rPr>
              <a:t>Classification </a:t>
            </a:r>
            <a:r>
              <a:rPr lang="ko-KR" altLang="en-US" sz="2800" dirty="0">
                <a:latin typeface="나눔스퀘어 Bold" panose="020B0600000101010101" pitchFamily="50" charset="-127"/>
                <a:ea typeface="나눔스퀘어 Bold" panose="020B0600000101010101" pitchFamily="50" charset="-127"/>
              </a:rPr>
              <a:t>진행</a:t>
            </a:r>
            <a:endParaRPr lang="en-US" altLang="ko-KR" sz="28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new multi-class linear classifier </a:t>
            </a:r>
            <a:r>
              <a:rPr lang="ko-KR" altLang="en-US" sz="2800" dirty="0">
                <a:latin typeface="나눔스퀘어 Bold" panose="020B0600000101010101" pitchFamily="50" charset="-127"/>
                <a:ea typeface="나눔스퀘어 Bold" panose="020B0600000101010101" pitchFamily="50" charset="-127"/>
              </a:rPr>
              <a:t>사용</a:t>
            </a:r>
            <a:endParaRPr lang="en-US" altLang="ko-KR" sz="2800" dirty="0">
              <a:latin typeface="나눔스퀘어 Bold" panose="020B0600000101010101" pitchFamily="50" charset="-127"/>
              <a:ea typeface="나눔스퀘어 Bold" panose="020B0600000101010101" pitchFamily="50" charset="-127"/>
            </a:endParaRPr>
          </a:p>
        </p:txBody>
      </p:sp>
      <p:sp>
        <p:nvSpPr>
          <p:cNvPr id="13" name="TextBox 12">
            <a:extLst>
              <a:ext uri="{FF2B5EF4-FFF2-40B4-BE49-F238E27FC236}">
                <a16:creationId xmlns:a16="http://schemas.microsoft.com/office/drawing/2014/main" id="{3282D9EF-B76C-C73B-BD6C-AC55C238C59D}"/>
              </a:ext>
            </a:extLst>
          </p:cNvPr>
          <p:cNvSpPr txBox="1"/>
          <p:nvPr/>
        </p:nvSpPr>
        <p:spPr>
          <a:xfrm>
            <a:off x="414950" y="5837126"/>
            <a:ext cx="7384898" cy="584775"/>
          </a:xfrm>
          <a:prstGeom prst="rect">
            <a:avLst/>
          </a:prstGeom>
          <a:noFill/>
        </p:spPr>
        <p:txBody>
          <a:bodyPr wrap="square">
            <a:spAutoFit/>
          </a:bodyPr>
          <a:lstStyle/>
          <a:p>
            <a:r>
              <a:rPr lang="en-US" altLang="ko-KR" sz="3200" dirty="0">
                <a:solidFill>
                  <a:srgbClr val="3B7DDD"/>
                </a:solidFill>
                <a:latin typeface="나눔스퀘어 Bold" panose="020B0600000101010101" pitchFamily="50" charset="-127"/>
                <a:ea typeface="나눔스퀘어 Bold" panose="020B0600000101010101" pitchFamily="50" charset="-127"/>
              </a:rPr>
              <a:t>Token Classification</a:t>
            </a:r>
          </a:p>
        </p:txBody>
      </p:sp>
      <p:sp>
        <p:nvSpPr>
          <p:cNvPr id="14" name="TextBox 13">
            <a:extLst>
              <a:ext uri="{FF2B5EF4-FFF2-40B4-BE49-F238E27FC236}">
                <a16:creationId xmlns:a16="http://schemas.microsoft.com/office/drawing/2014/main" id="{6BA3E423-51DE-07A4-5897-3589F435BD23}"/>
              </a:ext>
            </a:extLst>
          </p:cNvPr>
          <p:cNvSpPr txBox="1"/>
          <p:nvPr/>
        </p:nvSpPr>
        <p:spPr>
          <a:xfrm>
            <a:off x="190500" y="6740687"/>
            <a:ext cx="11087100" cy="1384995"/>
          </a:xfrm>
          <a:prstGeom prst="rect">
            <a:avLst/>
          </a:prstGeom>
          <a:noFill/>
        </p:spPr>
        <p:txBody>
          <a:bodyPr wrap="square">
            <a:spAutoFit/>
          </a:bodyPr>
          <a:lstStyle/>
          <a:p>
            <a:pPr marL="914400" lvl="1" indent="-457200">
              <a:buClr>
                <a:srgbClr val="0F569B"/>
              </a:buClr>
              <a:buFont typeface="Arial" panose="020B0604020202020204" pitchFamily="34" charset="0"/>
              <a:buChar char="•"/>
            </a:pPr>
            <a:r>
              <a:rPr lang="ko-KR" altLang="en-US" sz="2800" dirty="0">
                <a:latin typeface="나눔스퀘어 Bold" panose="020B0600000101010101" pitchFamily="50" charset="-127"/>
                <a:ea typeface="나눔스퀘어 Bold" panose="020B0600000101010101" pitchFamily="50" charset="-127"/>
              </a:rPr>
              <a:t>토큰 별로 분류가 필요할 땐 </a:t>
            </a:r>
            <a:r>
              <a:rPr lang="en-US" altLang="ko-KR" sz="2800" dirty="0">
                <a:latin typeface="나눔스퀘어 Bold" panose="020B0600000101010101" pitchFamily="50" charset="-127"/>
                <a:ea typeface="나눔스퀘어 Bold" panose="020B0600000101010101" pitchFamily="50" charset="-127"/>
              </a:rPr>
              <a:t>(e.g. </a:t>
            </a:r>
            <a:r>
              <a:rPr lang="en-US" altLang="ko-KR" sz="2800" dirty="0" err="1">
                <a:latin typeface="나눔스퀘어 Bold" panose="020B0600000101010101" pitchFamily="50" charset="-127"/>
                <a:ea typeface="나눔스퀘어 Bold" panose="020B0600000101010101" pitchFamily="50" charset="-127"/>
              </a:rPr>
              <a:t>SQuAD</a:t>
            </a:r>
            <a:r>
              <a:rPr lang="en-US" altLang="ko-KR" sz="2800" dirty="0">
                <a:latin typeface="나눔스퀘어 Bold" panose="020B0600000101010101" pitchFamily="50" charset="-127"/>
                <a:ea typeface="나눔스퀘어 Bold" panose="020B0600000101010101" pitchFamily="50" charset="-127"/>
              </a:rPr>
              <a:t>)</a:t>
            </a:r>
          </a:p>
          <a:p>
            <a:pPr lvl="1">
              <a:buClr>
                <a:srgbClr val="0F569B"/>
              </a:buClr>
            </a:pPr>
            <a:r>
              <a:rPr lang="en-US" altLang="ko-KR" sz="2800" dirty="0">
                <a:latin typeface="나눔스퀘어 Bold" panose="020B0600000101010101" pitchFamily="50" charset="-127"/>
                <a:ea typeface="나눔스퀘어 Bold" panose="020B0600000101010101" pitchFamily="50" charset="-127"/>
              </a:rPr>
              <a:t>	BERT</a:t>
            </a:r>
            <a:r>
              <a:rPr lang="ko-KR" altLang="en-US" sz="2800" dirty="0">
                <a:latin typeface="나눔스퀘어 Bold" panose="020B0600000101010101" pitchFamily="50" charset="-127"/>
                <a:ea typeface="나눔스퀘어 Bold" panose="020B0600000101010101" pitchFamily="50" charset="-127"/>
              </a:rPr>
              <a:t>처럼 각 토큰의 </a:t>
            </a:r>
            <a:r>
              <a:rPr lang="en-US" altLang="ko-KR" sz="2800" dirty="0">
                <a:latin typeface="나눔스퀘어 Bold" panose="020B0600000101010101" pitchFamily="50" charset="-127"/>
                <a:ea typeface="나눔스퀘어 Bold" panose="020B0600000101010101" pitchFamily="50" charset="-127"/>
              </a:rPr>
              <a:t>last hidden state</a:t>
            </a:r>
            <a:r>
              <a:rPr lang="ko-KR" altLang="en-US" sz="2800" dirty="0">
                <a:latin typeface="나눔스퀘어 Bold" panose="020B0600000101010101" pitchFamily="50" charset="-127"/>
                <a:ea typeface="나눔스퀘어 Bold" panose="020B0600000101010101" pitchFamily="50" charset="-127"/>
              </a:rPr>
              <a:t>를 사용해 </a:t>
            </a:r>
            <a:endParaRPr lang="en-US" altLang="ko-KR" sz="2800" dirty="0">
              <a:latin typeface="나눔스퀘어 Bold" panose="020B0600000101010101" pitchFamily="50" charset="-127"/>
              <a:ea typeface="나눔스퀘어 Bold" panose="020B0600000101010101" pitchFamily="50" charset="-127"/>
            </a:endParaRPr>
          </a:p>
          <a:p>
            <a:pPr lvl="1">
              <a:buClr>
                <a:srgbClr val="0F569B"/>
              </a:buClr>
            </a:pPr>
            <a:r>
              <a:rPr lang="en-US" altLang="ko-KR" sz="2800" dirty="0">
                <a:latin typeface="나눔스퀘어 Bold" panose="020B0600000101010101" pitchFamily="50" charset="-127"/>
                <a:ea typeface="나눔스퀘어 Bold" panose="020B0600000101010101" pitchFamily="50" charset="-127"/>
              </a:rPr>
              <a:t>	</a:t>
            </a:r>
            <a:r>
              <a:rPr lang="ko-KR" altLang="en-US" sz="2800" dirty="0">
                <a:latin typeface="나눔스퀘어 Bold" panose="020B0600000101010101" pitchFamily="50" charset="-127"/>
                <a:ea typeface="나눔스퀘어 Bold" panose="020B0600000101010101" pitchFamily="50" charset="-127"/>
              </a:rPr>
              <a:t>분류 진행</a:t>
            </a:r>
            <a:endParaRPr lang="en-US" altLang="ko-KR" sz="2800" dirty="0">
              <a:latin typeface="나눔스퀘어 Bold" panose="020B0600000101010101" pitchFamily="50" charset="-127"/>
              <a:ea typeface="나눔스퀘어 Bold" panose="020B0600000101010101" pitchFamily="50" charset="-127"/>
            </a:endParaRPr>
          </a:p>
        </p:txBody>
      </p:sp>
      <p:pic>
        <p:nvPicPr>
          <p:cNvPr id="17" name="그림 16">
            <a:extLst>
              <a:ext uri="{FF2B5EF4-FFF2-40B4-BE49-F238E27FC236}">
                <a16:creationId xmlns:a16="http://schemas.microsoft.com/office/drawing/2014/main" id="{27509D74-B60E-5D14-D351-E367A6B6DAED}"/>
              </a:ext>
            </a:extLst>
          </p:cNvPr>
          <p:cNvPicPr>
            <a:picLocks noChangeAspect="1"/>
          </p:cNvPicPr>
          <p:nvPr/>
        </p:nvPicPr>
        <p:blipFill>
          <a:blip r:embed="rId5"/>
          <a:stretch>
            <a:fillRect/>
          </a:stretch>
        </p:blipFill>
        <p:spPr>
          <a:xfrm>
            <a:off x="10693304" y="5668564"/>
            <a:ext cx="6074846" cy="2982397"/>
          </a:xfrm>
          <a:prstGeom prst="rect">
            <a:avLst/>
          </a:prstGeom>
        </p:spPr>
      </p:pic>
      <p:sp>
        <p:nvSpPr>
          <p:cNvPr id="5" name="슬라이드 번호 개체 틀 4">
            <a:extLst>
              <a:ext uri="{FF2B5EF4-FFF2-40B4-BE49-F238E27FC236}">
                <a16:creationId xmlns:a16="http://schemas.microsoft.com/office/drawing/2014/main" id="{50FB7475-B5D2-F468-4CED-611A036D671A}"/>
              </a:ext>
            </a:extLst>
          </p:cNvPr>
          <p:cNvSpPr>
            <a:spLocks noGrp="1"/>
          </p:cNvSpPr>
          <p:nvPr>
            <p:ph type="sldNum" sz="quarter" idx="12"/>
          </p:nvPr>
        </p:nvSpPr>
        <p:spPr/>
        <p:txBody>
          <a:bodyPr/>
          <a:lstStyle/>
          <a:p>
            <a:fld id="{B1393E5F-521B-4CAD-9D3A-AE923D912DCE}" type="slidenum">
              <a:rPr lang="en-US" smtClean="0"/>
              <a:pPr/>
              <a:t>10</a:t>
            </a:fld>
            <a:r>
              <a:rPr lang="en-US"/>
              <a:t> / 40</a:t>
            </a:r>
            <a:endParaRPr lang="en-US" dirty="0"/>
          </a:p>
        </p:txBody>
      </p:sp>
    </p:spTree>
    <p:extLst>
      <p:ext uri="{BB962C8B-B14F-4D97-AF65-F5344CB8AC3E}">
        <p14:creationId xmlns:p14="http://schemas.microsoft.com/office/powerpoint/2010/main" val="2021630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18CC57-8D6F-FE76-2A6E-4E3692BA64D4}"/>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4B147DC1-0983-047B-EA19-AAF37C72E752}"/>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B467115E-88F8-8C0C-B9DD-C6C661E29590}"/>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23C16395-504D-692F-5C55-D15E4BF414D6}"/>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2A90EF6A-EC28-1BB5-7C60-DFCF7ED060EC}"/>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Fine-tuning</a:t>
            </a:r>
          </a:p>
        </p:txBody>
      </p:sp>
      <p:pic>
        <p:nvPicPr>
          <p:cNvPr id="4" name="그림 3">
            <a:extLst>
              <a:ext uri="{FF2B5EF4-FFF2-40B4-BE49-F238E27FC236}">
                <a16:creationId xmlns:a16="http://schemas.microsoft.com/office/drawing/2014/main" id="{06021ED9-CA2F-B5E4-5348-0A0F5B262986}"/>
              </a:ext>
            </a:extLst>
          </p:cNvPr>
          <p:cNvPicPr>
            <a:picLocks noChangeAspect="1"/>
          </p:cNvPicPr>
          <p:nvPr/>
        </p:nvPicPr>
        <p:blipFill>
          <a:blip r:embed="rId4"/>
          <a:stretch>
            <a:fillRect/>
          </a:stretch>
        </p:blipFill>
        <p:spPr>
          <a:xfrm>
            <a:off x="11222292" y="2364403"/>
            <a:ext cx="5953956" cy="2181529"/>
          </a:xfrm>
          <a:prstGeom prst="rect">
            <a:avLst/>
          </a:prstGeom>
        </p:spPr>
      </p:pic>
      <p:sp>
        <p:nvSpPr>
          <p:cNvPr id="5" name="TextBox 4">
            <a:extLst>
              <a:ext uri="{FF2B5EF4-FFF2-40B4-BE49-F238E27FC236}">
                <a16:creationId xmlns:a16="http://schemas.microsoft.com/office/drawing/2014/main" id="{943820E2-9458-2B95-7FAC-092BC233A12C}"/>
              </a:ext>
            </a:extLst>
          </p:cNvPr>
          <p:cNvSpPr txBox="1"/>
          <p:nvPr/>
        </p:nvSpPr>
        <p:spPr>
          <a:xfrm>
            <a:off x="582766" y="2269869"/>
            <a:ext cx="7384898" cy="523220"/>
          </a:xfrm>
          <a:prstGeom prst="rect">
            <a:avLst/>
          </a:prstGeom>
          <a:noFill/>
        </p:spPr>
        <p:txBody>
          <a:bodyPr wrap="square">
            <a:spAutoFit/>
          </a:bodyPr>
          <a:lstStyle/>
          <a:p>
            <a:r>
              <a:rPr lang="en-US" altLang="ko-KR" sz="2800" dirty="0">
                <a:solidFill>
                  <a:srgbClr val="3B7DDD"/>
                </a:solidFill>
                <a:latin typeface="나눔스퀘어 Bold" panose="020B0600000101010101" pitchFamily="50" charset="-127"/>
                <a:ea typeface="나눔스퀘어 Bold" panose="020B0600000101010101" pitchFamily="50" charset="-127"/>
              </a:rPr>
              <a:t>Sequence Generation</a:t>
            </a:r>
          </a:p>
        </p:txBody>
      </p:sp>
      <p:sp>
        <p:nvSpPr>
          <p:cNvPr id="6" name="TextBox 5">
            <a:extLst>
              <a:ext uri="{FF2B5EF4-FFF2-40B4-BE49-F238E27FC236}">
                <a16:creationId xmlns:a16="http://schemas.microsoft.com/office/drawing/2014/main" id="{5B8198C0-D5D3-28E4-8740-F55322E5C46F}"/>
              </a:ext>
            </a:extLst>
          </p:cNvPr>
          <p:cNvSpPr txBox="1"/>
          <p:nvPr/>
        </p:nvSpPr>
        <p:spPr>
          <a:xfrm>
            <a:off x="157162" y="3189271"/>
            <a:ext cx="9982200" cy="1815882"/>
          </a:xfrm>
          <a:prstGeom prst="rect">
            <a:avLst/>
          </a:prstGeom>
          <a:noFill/>
        </p:spPr>
        <p:txBody>
          <a:bodyPr wrap="square">
            <a:spAutoFit/>
          </a:bodyPr>
          <a:lstStyle/>
          <a:p>
            <a:pPr marL="914400" lvl="1"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Encoder Input</a:t>
            </a:r>
            <a:r>
              <a:rPr lang="ko-KR" altLang="en-US" sz="2800" dirty="0">
                <a:latin typeface="나눔스퀘어 Bold" panose="020B0600000101010101" pitchFamily="50" charset="-127"/>
                <a:ea typeface="나눔스퀘어 Bold" panose="020B0600000101010101" pitchFamily="50" charset="-127"/>
              </a:rPr>
              <a:t>으로 </a:t>
            </a:r>
            <a:r>
              <a:rPr lang="en-US" altLang="ko-KR" sz="2800" dirty="0">
                <a:latin typeface="나눔스퀘어 Bold" panose="020B0600000101010101" pitchFamily="50" charset="-127"/>
                <a:ea typeface="나눔스퀘어 Bold" panose="020B0600000101010101" pitchFamily="50" charset="-127"/>
              </a:rPr>
              <a:t>original Text, Decoder</a:t>
            </a:r>
            <a:r>
              <a:rPr lang="ko-KR" altLang="en-US" sz="2800" dirty="0">
                <a:latin typeface="나눔스퀘어 Bold" panose="020B0600000101010101" pitchFamily="50" charset="-127"/>
                <a:ea typeface="나눔스퀘어 Bold" panose="020B0600000101010101" pitchFamily="50" charset="-127"/>
              </a:rPr>
              <a:t>에서 </a:t>
            </a:r>
            <a:r>
              <a:rPr lang="en-US" altLang="ko-KR" sz="2800" dirty="0">
                <a:latin typeface="나눔스퀘어 Bold" panose="020B0600000101010101" pitchFamily="50" charset="-127"/>
                <a:ea typeface="나눔스퀘어 Bold" panose="020B0600000101010101" pitchFamily="50" charset="-127"/>
              </a:rPr>
              <a:t>generation</a:t>
            </a:r>
          </a:p>
          <a:p>
            <a:pPr marL="914400" lvl="1"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p:txBody>
      </p:sp>
      <p:pic>
        <p:nvPicPr>
          <p:cNvPr id="7" name="그림 6">
            <a:extLst>
              <a:ext uri="{FF2B5EF4-FFF2-40B4-BE49-F238E27FC236}">
                <a16:creationId xmlns:a16="http://schemas.microsoft.com/office/drawing/2014/main" id="{93A4AED5-155D-DED5-97CE-818F5CB95299}"/>
              </a:ext>
            </a:extLst>
          </p:cNvPr>
          <p:cNvPicPr>
            <a:picLocks noChangeAspect="1"/>
          </p:cNvPicPr>
          <p:nvPr/>
        </p:nvPicPr>
        <p:blipFill>
          <a:blip r:embed="rId5"/>
          <a:stretch>
            <a:fillRect/>
          </a:stretch>
        </p:blipFill>
        <p:spPr>
          <a:xfrm>
            <a:off x="10884255" y="5408519"/>
            <a:ext cx="6291993" cy="3495551"/>
          </a:xfrm>
          <a:prstGeom prst="rect">
            <a:avLst/>
          </a:prstGeom>
        </p:spPr>
      </p:pic>
      <p:sp>
        <p:nvSpPr>
          <p:cNvPr id="8" name="TextBox 7">
            <a:extLst>
              <a:ext uri="{FF2B5EF4-FFF2-40B4-BE49-F238E27FC236}">
                <a16:creationId xmlns:a16="http://schemas.microsoft.com/office/drawing/2014/main" id="{1DC66736-2C00-D425-8770-ACB15BE003E6}"/>
              </a:ext>
            </a:extLst>
          </p:cNvPr>
          <p:cNvSpPr txBox="1"/>
          <p:nvPr/>
        </p:nvSpPr>
        <p:spPr>
          <a:xfrm>
            <a:off x="735166" y="6022303"/>
            <a:ext cx="7384898" cy="523220"/>
          </a:xfrm>
          <a:prstGeom prst="rect">
            <a:avLst/>
          </a:prstGeom>
          <a:noFill/>
        </p:spPr>
        <p:txBody>
          <a:bodyPr wrap="square">
            <a:spAutoFit/>
          </a:bodyPr>
          <a:lstStyle/>
          <a:p>
            <a:r>
              <a:rPr lang="en-US" altLang="ko-KR" sz="2800" dirty="0">
                <a:solidFill>
                  <a:srgbClr val="3B7DDD"/>
                </a:solidFill>
                <a:latin typeface="나눔스퀘어 Bold" panose="020B0600000101010101" pitchFamily="50" charset="-127"/>
                <a:ea typeface="나눔스퀘어 Bold" panose="020B0600000101010101" pitchFamily="50" charset="-127"/>
              </a:rPr>
              <a:t>Machine Translation</a:t>
            </a:r>
          </a:p>
        </p:txBody>
      </p:sp>
      <p:sp>
        <p:nvSpPr>
          <p:cNvPr id="9" name="TextBox 8">
            <a:extLst>
              <a:ext uri="{FF2B5EF4-FFF2-40B4-BE49-F238E27FC236}">
                <a16:creationId xmlns:a16="http://schemas.microsoft.com/office/drawing/2014/main" id="{E5785DC4-4709-E753-8D01-FB691DE947A0}"/>
              </a:ext>
            </a:extLst>
          </p:cNvPr>
          <p:cNvSpPr txBox="1"/>
          <p:nvPr/>
        </p:nvSpPr>
        <p:spPr>
          <a:xfrm>
            <a:off x="157162" y="7063024"/>
            <a:ext cx="9748838" cy="954107"/>
          </a:xfrm>
          <a:prstGeom prst="rect">
            <a:avLst/>
          </a:prstGeom>
          <a:noFill/>
        </p:spPr>
        <p:txBody>
          <a:bodyPr wrap="square">
            <a:spAutoFit/>
          </a:bodyPr>
          <a:lstStyle/>
          <a:p>
            <a:pPr marL="914400" lvl="1" indent="-457200">
              <a:buClr>
                <a:srgbClr val="0F569B"/>
              </a:buClr>
              <a:buFont typeface="Arial" panose="020B0604020202020204" pitchFamily="34" charset="0"/>
              <a:buChar char="•"/>
            </a:pPr>
            <a:r>
              <a:rPr lang="ko-KR" altLang="en-US" sz="2800" dirty="0">
                <a:latin typeface="나눔스퀘어 Bold" panose="020B0600000101010101" pitchFamily="50" charset="-127"/>
                <a:ea typeface="나눔스퀘어 Bold" panose="020B0600000101010101" pitchFamily="50" charset="-127"/>
              </a:rPr>
              <a:t>새로운 인코더를 추가하고 </a:t>
            </a:r>
            <a:r>
              <a:rPr lang="en-US" altLang="ko-KR" sz="2800" dirty="0">
                <a:latin typeface="나눔스퀘어 Bold" panose="020B0600000101010101" pitchFamily="50" charset="-127"/>
                <a:ea typeface="나눔스퀘어 Bold" panose="020B0600000101010101" pitchFamily="50" charset="-127"/>
              </a:rPr>
              <a:t>BART</a:t>
            </a:r>
            <a:r>
              <a:rPr lang="ko-KR" altLang="en-US" sz="2800" dirty="0">
                <a:latin typeface="나눔스퀘어 Bold" panose="020B0600000101010101" pitchFamily="50" charset="-127"/>
                <a:ea typeface="나눔스퀘어 Bold" panose="020B0600000101010101" pitchFamily="50" charset="-127"/>
              </a:rPr>
              <a:t>를 하나의 </a:t>
            </a:r>
            <a:r>
              <a:rPr lang="ko-KR" altLang="en-US" sz="2800" dirty="0" err="1">
                <a:latin typeface="나눔스퀘어 Bold" panose="020B0600000101010101" pitchFamily="50" charset="-127"/>
                <a:ea typeface="나눔스퀘어 Bold" panose="020B0600000101010101" pitchFamily="50" charset="-127"/>
              </a:rPr>
              <a:t>디코더로</a:t>
            </a:r>
            <a:r>
              <a:rPr lang="ko-KR" altLang="en-US" sz="2800" dirty="0">
                <a:latin typeface="나눔스퀘어 Bold" panose="020B0600000101010101" pitchFamily="50" charset="-127"/>
                <a:ea typeface="나눔스퀘어 Bold" panose="020B0600000101010101" pitchFamily="50" charset="-127"/>
              </a:rPr>
              <a:t> 사용</a:t>
            </a:r>
            <a:endParaRPr lang="en-US" altLang="ko-KR" sz="28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p:txBody>
      </p:sp>
      <p:sp>
        <p:nvSpPr>
          <p:cNvPr id="11" name="슬라이드 번호 개체 틀 10">
            <a:extLst>
              <a:ext uri="{FF2B5EF4-FFF2-40B4-BE49-F238E27FC236}">
                <a16:creationId xmlns:a16="http://schemas.microsoft.com/office/drawing/2014/main" id="{79C0DD68-0EBF-080E-6984-47DA3631344C}"/>
              </a:ext>
            </a:extLst>
          </p:cNvPr>
          <p:cNvSpPr>
            <a:spLocks noGrp="1"/>
          </p:cNvSpPr>
          <p:nvPr>
            <p:ph type="sldNum" sz="quarter" idx="12"/>
          </p:nvPr>
        </p:nvSpPr>
        <p:spPr/>
        <p:txBody>
          <a:bodyPr/>
          <a:lstStyle/>
          <a:p>
            <a:fld id="{B1393E5F-521B-4CAD-9D3A-AE923D912DCE}" type="slidenum">
              <a:rPr lang="en-US" smtClean="0"/>
              <a:pPr/>
              <a:t>11</a:t>
            </a:fld>
            <a:r>
              <a:rPr lang="en-US"/>
              <a:t> / 40</a:t>
            </a:r>
            <a:endParaRPr lang="en-US" dirty="0"/>
          </a:p>
        </p:txBody>
      </p:sp>
    </p:spTree>
    <p:extLst>
      <p:ext uri="{BB962C8B-B14F-4D97-AF65-F5344CB8AC3E}">
        <p14:creationId xmlns:p14="http://schemas.microsoft.com/office/powerpoint/2010/main" val="1815299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B1535F-05FD-4BFD-0F88-CA2AE19399AD}"/>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28DBE2FA-6BA1-ECF5-85BC-5BEB77256587}"/>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C0DE81BD-1F04-2A2C-3CEF-9C6C978DAF4C}"/>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5D8FFE24-21E9-E34C-C2BD-45BB5F426AE2}"/>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458D900B-1F30-335B-ED3A-D7892991F00D}"/>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Fine-tuning</a:t>
            </a:r>
          </a:p>
        </p:txBody>
      </p:sp>
      <p:pic>
        <p:nvPicPr>
          <p:cNvPr id="7" name="그림 6">
            <a:extLst>
              <a:ext uri="{FF2B5EF4-FFF2-40B4-BE49-F238E27FC236}">
                <a16:creationId xmlns:a16="http://schemas.microsoft.com/office/drawing/2014/main" id="{52F6426B-6BF2-DD69-4215-9BC57A9731DA}"/>
              </a:ext>
            </a:extLst>
          </p:cNvPr>
          <p:cNvPicPr>
            <a:picLocks noChangeAspect="1"/>
          </p:cNvPicPr>
          <p:nvPr/>
        </p:nvPicPr>
        <p:blipFill>
          <a:blip r:embed="rId4"/>
          <a:stretch>
            <a:fillRect/>
          </a:stretch>
        </p:blipFill>
        <p:spPr>
          <a:xfrm>
            <a:off x="10860443" y="2470456"/>
            <a:ext cx="6291993" cy="3495551"/>
          </a:xfrm>
          <a:prstGeom prst="rect">
            <a:avLst/>
          </a:prstGeom>
        </p:spPr>
      </p:pic>
      <p:sp>
        <p:nvSpPr>
          <p:cNvPr id="8" name="TextBox 7">
            <a:extLst>
              <a:ext uri="{FF2B5EF4-FFF2-40B4-BE49-F238E27FC236}">
                <a16:creationId xmlns:a16="http://schemas.microsoft.com/office/drawing/2014/main" id="{FFA3EC2F-B4CE-5C52-7C01-E783D6205CBB}"/>
              </a:ext>
            </a:extLst>
          </p:cNvPr>
          <p:cNvSpPr txBox="1"/>
          <p:nvPr/>
        </p:nvSpPr>
        <p:spPr>
          <a:xfrm>
            <a:off x="711354" y="2148702"/>
            <a:ext cx="7384898" cy="584775"/>
          </a:xfrm>
          <a:prstGeom prst="rect">
            <a:avLst/>
          </a:prstGeom>
          <a:noFill/>
        </p:spPr>
        <p:txBody>
          <a:bodyPr wrap="square">
            <a:spAutoFit/>
          </a:bodyPr>
          <a:lstStyle/>
          <a:p>
            <a:r>
              <a:rPr lang="en-US" altLang="ko-KR" sz="3200" dirty="0">
                <a:solidFill>
                  <a:srgbClr val="3B7DDD"/>
                </a:solidFill>
                <a:latin typeface="나눔스퀘어 Bold" panose="020B0600000101010101" pitchFamily="50" charset="-127"/>
                <a:ea typeface="나눔스퀘어 Bold" panose="020B0600000101010101" pitchFamily="50" charset="-127"/>
              </a:rPr>
              <a:t>Machine Translation</a:t>
            </a:r>
          </a:p>
        </p:txBody>
      </p:sp>
      <p:sp>
        <p:nvSpPr>
          <p:cNvPr id="9" name="TextBox 8">
            <a:extLst>
              <a:ext uri="{FF2B5EF4-FFF2-40B4-BE49-F238E27FC236}">
                <a16:creationId xmlns:a16="http://schemas.microsoft.com/office/drawing/2014/main" id="{C3714C14-257E-1290-4C78-06FA3CA36176}"/>
              </a:ext>
            </a:extLst>
          </p:cNvPr>
          <p:cNvSpPr txBox="1"/>
          <p:nvPr/>
        </p:nvSpPr>
        <p:spPr>
          <a:xfrm>
            <a:off x="280987" y="3163893"/>
            <a:ext cx="10579455" cy="5262979"/>
          </a:xfrm>
          <a:prstGeom prst="rect">
            <a:avLst/>
          </a:prstGeom>
          <a:noFill/>
        </p:spPr>
        <p:txBody>
          <a:bodyPr wrap="square">
            <a:spAutoFit/>
          </a:bodyPr>
          <a:lstStyle/>
          <a:p>
            <a:pPr marL="914400" lvl="1"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Pre-train</a:t>
            </a:r>
            <a:r>
              <a:rPr lang="ko-KR" altLang="en-US" sz="2800" dirty="0">
                <a:latin typeface="나눔스퀘어 Bold" panose="020B0600000101010101" pitchFamily="50" charset="-127"/>
                <a:ea typeface="나눔스퀘어 Bold" panose="020B0600000101010101" pitchFamily="50" charset="-127"/>
              </a:rPr>
              <a:t>된 </a:t>
            </a:r>
            <a:r>
              <a:rPr lang="en-US" altLang="ko-KR" sz="2800" dirty="0">
                <a:latin typeface="나눔스퀘어 Bold" panose="020B0600000101010101" pitchFamily="50" charset="-127"/>
                <a:ea typeface="나눔스퀘어 Bold" panose="020B0600000101010101" pitchFamily="50" charset="-127"/>
              </a:rPr>
              <a:t>BART </a:t>
            </a:r>
            <a:r>
              <a:rPr lang="ko-KR" altLang="en-US" sz="2800" dirty="0">
                <a:latin typeface="나눔스퀘어 Bold" panose="020B0600000101010101" pitchFamily="50" charset="-127"/>
                <a:ea typeface="나눔스퀘어 Bold" panose="020B0600000101010101" pitchFamily="50" charset="-127"/>
              </a:rPr>
              <a:t>인코더의 </a:t>
            </a:r>
            <a:r>
              <a:rPr lang="ko-KR" altLang="en-US" sz="2800" dirty="0" err="1">
                <a:latin typeface="나눔스퀘어 Bold" panose="020B0600000101010101" pitchFamily="50" charset="-127"/>
                <a:ea typeface="나눔스퀘어 Bold" panose="020B0600000101010101" pitchFamily="50" charset="-127"/>
              </a:rPr>
              <a:t>임베딩</a:t>
            </a:r>
            <a:r>
              <a:rPr lang="ko-KR" altLang="en-US" sz="2800" dirty="0">
                <a:latin typeface="나눔스퀘어 Bold" panose="020B0600000101010101" pitchFamily="50" charset="-127"/>
                <a:ea typeface="나눔스퀘어 Bold" panose="020B0600000101010101" pitchFamily="50" charset="-127"/>
              </a:rPr>
              <a:t> 레이어를 삭제하고</a:t>
            </a:r>
            <a:r>
              <a:rPr lang="en-US" altLang="ko-KR" sz="2800" dirty="0">
                <a:latin typeface="나눔스퀘어 Bold" panose="020B0600000101010101" pitchFamily="50" charset="-127"/>
                <a:ea typeface="나눔스퀘어 Bold" panose="020B0600000101010101" pitchFamily="50" charset="-127"/>
              </a:rPr>
              <a:t> Randomly Initialized Encoder</a:t>
            </a:r>
            <a:r>
              <a:rPr lang="ko-KR" altLang="en-US" sz="2800" dirty="0">
                <a:latin typeface="나눔스퀘어 Bold" panose="020B0600000101010101" pitchFamily="50" charset="-127"/>
                <a:ea typeface="나눔스퀘어 Bold" panose="020B0600000101010101" pitchFamily="50" charset="-127"/>
              </a:rPr>
              <a:t>를 추가</a:t>
            </a:r>
            <a:endParaRPr lang="en-US" altLang="ko-KR" sz="28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ko-KR" altLang="en-US" sz="2800" dirty="0">
                <a:latin typeface="나눔스퀘어 Bold" panose="020B0600000101010101" pitchFamily="50" charset="-127"/>
                <a:ea typeface="나눔스퀘어 Bold" panose="020B0600000101010101" pitchFamily="50" charset="-127"/>
              </a:rPr>
              <a:t>추가된 </a:t>
            </a:r>
            <a:r>
              <a:rPr lang="en-US" altLang="ko-KR" sz="2800" dirty="0">
                <a:latin typeface="나눔스퀘어 Bold" panose="020B0600000101010101" pitchFamily="50" charset="-127"/>
                <a:ea typeface="나눔스퀘어 Bold" panose="020B0600000101010101" pitchFamily="50" charset="-127"/>
              </a:rPr>
              <a:t>Encoder</a:t>
            </a:r>
            <a:r>
              <a:rPr lang="ko-KR" altLang="en-US" sz="2800" dirty="0">
                <a:latin typeface="나눔스퀘어 Bold" panose="020B0600000101010101" pitchFamily="50" charset="-127"/>
                <a:ea typeface="나눔스퀘어 Bold" panose="020B0600000101010101" pitchFamily="50" charset="-127"/>
              </a:rPr>
              <a:t>는 </a:t>
            </a:r>
            <a:r>
              <a:rPr lang="en-US" altLang="ko-KR" sz="2800" dirty="0">
                <a:latin typeface="나눔스퀘어 Bold" panose="020B0600000101010101" pitchFamily="50" charset="-127"/>
                <a:ea typeface="나눔스퀘어 Bold" panose="020B0600000101010101" pitchFamily="50" charset="-127"/>
              </a:rPr>
              <a:t>Non-English </a:t>
            </a:r>
            <a:r>
              <a:rPr lang="ko-KR" altLang="en-US" sz="2800" dirty="0">
                <a:latin typeface="나눔스퀘어 Bold" panose="020B0600000101010101" pitchFamily="50" charset="-127"/>
                <a:ea typeface="나눔스퀘어 Bold" panose="020B0600000101010101" pitchFamily="50" charset="-127"/>
              </a:rPr>
              <a:t>언어의 단어 집합을 가짐</a:t>
            </a:r>
            <a:endParaRPr lang="en-US" altLang="ko-KR" sz="28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ko-KR" altLang="en-US" sz="2800" dirty="0">
                <a:latin typeface="나눔스퀘어 Bold" panose="020B0600000101010101" pitchFamily="50" charset="-127"/>
                <a:ea typeface="나눔스퀘어 Bold" panose="020B0600000101010101" pitchFamily="50" charset="-127"/>
              </a:rPr>
              <a:t>학습 단계 </a:t>
            </a:r>
            <a:r>
              <a:rPr lang="en-US" altLang="ko-KR" sz="2800" dirty="0">
                <a:latin typeface="나눔스퀘어 Bold" panose="020B0600000101010101" pitchFamily="50" charset="-127"/>
                <a:ea typeface="나눔스퀘어 Bold" panose="020B0600000101010101" pitchFamily="50" charset="-127"/>
              </a:rPr>
              <a:t>1. </a:t>
            </a:r>
            <a:r>
              <a:rPr lang="ko-KR" altLang="en-US" sz="2800" dirty="0">
                <a:latin typeface="나눔스퀘어 Bold" panose="020B0600000101010101" pitchFamily="50" charset="-127"/>
                <a:ea typeface="나눔스퀘어 Bold" panose="020B0600000101010101" pitchFamily="50" charset="-127"/>
              </a:rPr>
              <a:t>새로운 인코더</a:t>
            </a:r>
            <a:r>
              <a:rPr lang="en-US" altLang="ko-KR" sz="2800" dirty="0">
                <a:latin typeface="나눔스퀘어 Bold" panose="020B0600000101010101" pitchFamily="50" charset="-127"/>
                <a:ea typeface="나눔스퀘어 Bold" panose="020B0600000101010101" pitchFamily="50" charset="-127"/>
              </a:rPr>
              <a:t>, Positional embeddings, BART</a:t>
            </a:r>
            <a:r>
              <a:rPr lang="ko-KR" altLang="en-US" sz="2800" dirty="0">
                <a:latin typeface="나눔스퀘어 Bold" panose="020B0600000101010101" pitchFamily="50" charset="-127"/>
                <a:ea typeface="나눔스퀘어 Bold" panose="020B0600000101010101" pitchFamily="50" charset="-127"/>
              </a:rPr>
              <a:t>인코더의 첫 레이어의 </a:t>
            </a:r>
            <a:r>
              <a:rPr lang="en-US" altLang="ko-KR" sz="2800" dirty="0">
                <a:latin typeface="나눔스퀘어 Bold" panose="020B0600000101010101" pitchFamily="50" charset="-127"/>
                <a:ea typeface="나눔스퀘어 Bold" panose="020B0600000101010101" pitchFamily="50" charset="-127"/>
              </a:rPr>
              <a:t>W_Q, W_V, W_K </a:t>
            </a:r>
            <a:r>
              <a:rPr lang="ko-KR" altLang="en-US" sz="2800" dirty="0">
                <a:latin typeface="나눔스퀘어 Bold" panose="020B0600000101010101" pitchFamily="50" charset="-127"/>
                <a:ea typeface="나눔스퀘어 Bold" panose="020B0600000101010101" pitchFamily="50" charset="-127"/>
              </a:rPr>
              <a:t>만 학습시키고 나머지 파라미터는 모두 </a:t>
            </a:r>
            <a:r>
              <a:rPr lang="en-US" altLang="ko-KR" sz="2800" dirty="0">
                <a:latin typeface="나눔스퀘어 Bold" panose="020B0600000101010101" pitchFamily="50" charset="-127"/>
                <a:ea typeface="나눔스퀘어 Bold" panose="020B0600000101010101" pitchFamily="50" charset="-127"/>
              </a:rPr>
              <a:t>freeze</a:t>
            </a:r>
          </a:p>
          <a:p>
            <a:pPr marL="914400" lvl="1"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ko-KR" altLang="en-US" sz="2800" dirty="0">
                <a:latin typeface="나눔스퀘어 Bold" panose="020B0600000101010101" pitchFamily="50" charset="-127"/>
                <a:ea typeface="나눔스퀘어 Bold" panose="020B0600000101010101" pitchFamily="50" charset="-127"/>
              </a:rPr>
              <a:t>학습 단계 </a:t>
            </a:r>
            <a:r>
              <a:rPr lang="en-US" altLang="ko-KR" sz="2800" dirty="0">
                <a:latin typeface="나눔스퀘어 Bold" panose="020B0600000101010101" pitchFamily="50" charset="-127"/>
                <a:ea typeface="나눔스퀘어 Bold" panose="020B0600000101010101" pitchFamily="50" charset="-127"/>
              </a:rPr>
              <a:t>2. </a:t>
            </a:r>
            <a:r>
              <a:rPr lang="ko-KR" altLang="en-US" sz="2800" dirty="0">
                <a:latin typeface="나눔스퀘어 Bold" panose="020B0600000101010101" pitchFamily="50" charset="-127"/>
                <a:ea typeface="나눔스퀘어 Bold" panose="020B0600000101010101" pitchFamily="50" charset="-127"/>
              </a:rPr>
              <a:t>적은 스텝으로 전체 파라미터 학습</a:t>
            </a:r>
            <a:endParaRPr lang="en-US" altLang="ko-KR" sz="28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p:txBody>
      </p:sp>
      <p:sp>
        <p:nvSpPr>
          <p:cNvPr id="5" name="슬라이드 번호 개체 틀 4">
            <a:extLst>
              <a:ext uri="{FF2B5EF4-FFF2-40B4-BE49-F238E27FC236}">
                <a16:creationId xmlns:a16="http://schemas.microsoft.com/office/drawing/2014/main" id="{EE05E27D-236B-1307-9425-B75CFEC50504}"/>
              </a:ext>
            </a:extLst>
          </p:cNvPr>
          <p:cNvSpPr>
            <a:spLocks noGrp="1"/>
          </p:cNvSpPr>
          <p:nvPr>
            <p:ph type="sldNum" sz="quarter" idx="12"/>
          </p:nvPr>
        </p:nvSpPr>
        <p:spPr/>
        <p:txBody>
          <a:bodyPr/>
          <a:lstStyle/>
          <a:p>
            <a:fld id="{B1393E5F-521B-4CAD-9D3A-AE923D912DCE}" type="slidenum">
              <a:rPr lang="en-US" smtClean="0"/>
              <a:pPr/>
              <a:t>12</a:t>
            </a:fld>
            <a:r>
              <a:rPr lang="en-US"/>
              <a:t> / 40</a:t>
            </a:r>
            <a:endParaRPr lang="en-US" dirty="0"/>
          </a:p>
        </p:txBody>
      </p:sp>
      <p:sp>
        <p:nvSpPr>
          <p:cNvPr id="3" name="TextBox 2">
            <a:extLst>
              <a:ext uri="{FF2B5EF4-FFF2-40B4-BE49-F238E27FC236}">
                <a16:creationId xmlns:a16="http://schemas.microsoft.com/office/drawing/2014/main" id="{7DB85F64-C050-207B-1A7F-16DBF3206A54}"/>
              </a:ext>
            </a:extLst>
          </p:cNvPr>
          <p:cNvSpPr txBox="1"/>
          <p:nvPr/>
        </p:nvSpPr>
        <p:spPr>
          <a:xfrm>
            <a:off x="10439399" y="7734300"/>
            <a:ext cx="7567613" cy="1200329"/>
          </a:xfrm>
          <a:prstGeom prst="rect">
            <a:avLst/>
          </a:prstGeom>
          <a:noFill/>
        </p:spPr>
        <p:txBody>
          <a:bodyPr wrap="square">
            <a:spAutoFit/>
          </a:bodyPr>
          <a:lstStyle/>
          <a:p>
            <a:r>
              <a:rPr lang="en-US" altLang="ko-KR" i="1" dirty="0"/>
              <a:t>In the first step, we freeze most of BART parameters and only update the randomly initialized source encoder, the BART positional embeddings, and the self-attention input projection matrix of BART’s encoder first layer. In the second step, we train all model parameters for a small number of iterations. </a:t>
            </a:r>
            <a:endParaRPr lang="ko-KR" altLang="en-US" i="1" dirty="0"/>
          </a:p>
        </p:txBody>
      </p:sp>
    </p:spTree>
    <p:extLst>
      <p:ext uri="{BB962C8B-B14F-4D97-AF65-F5344CB8AC3E}">
        <p14:creationId xmlns:p14="http://schemas.microsoft.com/office/powerpoint/2010/main" val="1405806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591A3-CC2A-A828-DF32-A287316F0AEE}"/>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5666DC6C-7D96-E201-1B8E-06FACD9430DC}"/>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7E45F612-9E52-29F6-6F19-D86E1218FA91}"/>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1BFBE116-BC0C-3974-9536-847F212FBB98}"/>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A7EBF10F-EA32-6F04-0D97-EC3230E41638}"/>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Comparing Pre-training Objectives</a:t>
            </a:r>
          </a:p>
        </p:txBody>
      </p:sp>
      <p:sp>
        <p:nvSpPr>
          <p:cNvPr id="3" name="TextBox 2">
            <a:extLst>
              <a:ext uri="{FF2B5EF4-FFF2-40B4-BE49-F238E27FC236}">
                <a16:creationId xmlns:a16="http://schemas.microsoft.com/office/drawing/2014/main" id="{C7588EF2-29EF-316F-B7BA-2D40E85BFB43}"/>
              </a:ext>
            </a:extLst>
          </p:cNvPr>
          <p:cNvSpPr txBox="1"/>
          <p:nvPr/>
        </p:nvSpPr>
        <p:spPr>
          <a:xfrm>
            <a:off x="601816" y="1896458"/>
            <a:ext cx="9158288"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Finding the Best Way for Pre-training</a:t>
            </a:r>
          </a:p>
        </p:txBody>
      </p:sp>
      <p:sp>
        <p:nvSpPr>
          <p:cNvPr id="4" name="TextBox 3">
            <a:extLst>
              <a:ext uri="{FF2B5EF4-FFF2-40B4-BE49-F238E27FC236}">
                <a16:creationId xmlns:a16="http://schemas.microsoft.com/office/drawing/2014/main" id="{2B8DCE2D-AEAC-BE62-4C2A-F584B5F878AB}"/>
              </a:ext>
            </a:extLst>
          </p:cNvPr>
          <p:cNvSpPr txBox="1"/>
          <p:nvPr/>
        </p:nvSpPr>
        <p:spPr>
          <a:xfrm>
            <a:off x="725306" y="3267200"/>
            <a:ext cx="16569670" cy="6001643"/>
          </a:xfrm>
          <a:prstGeom prst="rect">
            <a:avLst/>
          </a:prstGeom>
          <a:noFill/>
        </p:spPr>
        <p:txBody>
          <a:bodyPr wrap="square">
            <a:spAutoFit/>
          </a:bodyPr>
          <a:lstStyle/>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발표된 모델마다 사용한 학습 데이터</a:t>
            </a:r>
            <a:r>
              <a:rPr lang="en-US" altLang="ko-KR" sz="3200" dirty="0">
                <a:latin typeface="나눔스퀘어 Bold" panose="020B0600000101010101" pitchFamily="50" charset="-127"/>
                <a:ea typeface="나눔스퀘어 Bold" panose="020B0600000101010101" pitchFamily="50" charset="-127"/>
              </a:rPr>
              <a:t>, </a:t>
            </a:r>
            <a:r>
              <a:rPr lang="ko-KR" altLang="en-US" sz="3200" dirty="0">
                <a:latin typeface="나눔스퀘어 Bold" panose="020B0600000101010101" pitchFamily="50" charset="-127"/>
                <a:ea typeface="나눔스퀘어 Bold" panose="020B0600000101010101" pitchFamily="50" charset="-127"/>
              </a:rPr>
              <a:t>학습 방법 등이 다 달라서 직접 비교하기 어려움</a:t>
            </a: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따라서 자체적으로 </a:t>
            </a:r>
            <a:r>
              <a:rPr lang="en-US" altLang="ko-KR" sz="3200" dirty="0">
                <a:latin typeface="나눔스퀘어 Bold" panose="020B0600000101010101" pitchFamily="50" charset="-127"/>
                <a:ea typeface="나눔스퀘어 Bold" panose="020B0600000101010101" pitchFamily="50" charset="-127"/>
              </a:rPr>
              <a:t>SOTA</a:t>
            </a:r>
            <a:r>
              <a:rPr lang="ko-KR" altLang="en-US" sz="3200" dirty="0">
                <a:latin typeface="나눔스퀘어 Bold" panose="020B0600000101010101" pitchFamily="50" charset="-127"/>
                <a:ea typeface="나눔스퀘어 Bold" panose="020B0600000101010101" pitchFamily="50" charset="-127"/>
              </a:rPr>
              <a:t>급 모델들을 재구성하여 최고의 </a:t>
            </a:r>
            <a:r>
              <a:rPr lang="en-US" altLang="ko-KR" sz="3200" dirty="0">
                <a:latin typeface="나눔스퀘어 Bold" panose="020B0600000101010101" pitchFamily="50" charset="-127"/>
                <a:ea typeface="나눔스퀘어 Bold" panose="020B0600000101010101" pitchFamily="50" charset="-127"/>
              </a:rPr>
              <a:t>Pre-training </a:t>
            </a:r>
            <a:r>
              <a:rPr lang="ko-KR" altLang="en-US" sz="3200" dirty="0">
                <a:latin typeface="나눔스퀘어 Bold" panose="020B0600000101010101" pitchFamily="50" charset="-127"/>
                <a:ea typeface="나눔스퀘어 Bold" panose="020B0600000101010101" pitchFamily="50" charset="-127"/>
              </a:rPr>
              <a:t>기법을 찾고자 함</a:t>
            </a: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Downstream</a:t>
            </a:r>
            <a:r>
              <a:rPr lang="ko-KR" altLang="en-US" sz="3200" dirty="0">
                <a:latin typeface="나눔스퀘어 Bold" panose="020B0600000101010101" pitchFamily="50" charset="-127"/>
                <a:ea typeface="나눔스퀘어 Bold" panose="020B0600000101010101" pitchFamily="50" charset="-127"/>
              </a:rPr>
              <a:t> </a:t>
            </a:r>
            <a:r>
              <a:rPr lang="en-US" altLang="ko-KR" sz="3200" dirty="0">
                <a:latin typeface="나눔스퀘어 Bold" panose="020B0600000101010101" pitchFamily="50" charset="-127"/>
                <a:ea typeface="나눔스퀘어 Bold" panose="020B0600000101010101" pitchFamily="50" charset="-127"/>
              </a:rPr>
              <a:t>Tasks</a:t>
            </a:r>
            <a:r>
              <a:rPr lang="ko-KR" altLang="en-US" sz="3200" dirty="0">
                <a:latin typeface="나눔스퀘어 Bold" panose="020B0600000101010101" pitchFamily="50" charset="-127"/>
                <a:ea typeface="나눔스퀘어 Bold" panose="020B0600000101010101" pitchFamily="50" charset="-127"/>
              </a:rPr>
              <a:t>에 </a:t>
            </a:r>
            <a:r>
              <a:rPr lang="en-US" altLang="ko-KR" sz="3200" dirty="0">
                <a:latin typeface="나눔스퀘어 Bold" panose="020B0600000101010101" pitchFamily="50" charset="-127"/>
                <a:ea typeface="나눔스퀘어 Bold" panose="020B0600000101010101" pitchFamily="50" charset="-127"/>
              </a:rPr>
              <a:t>Pre-train</a:t>
            </a:r>
            <a:r>
              <a:rPr lang="ko-KR" altLang="en-US" sz="3200" dirty="0">
                <a:latin typeface="나눔스퀘어 Bold" panose="020B0600000101010101" pitchFamily="50" charset="-127"/>
                <a:ea typeface="나눔스퀘어 Bold" panose="020B0600000101010101" pitchFamily="50" charset="-127"/>
              </a:rPr>
              <a:t> 모델들을 </a:t>
            </a:r>
            <a:r>
              <a:rPr lang="en-US" altLang="ko-KR" sz="3200" dirty="0" err="1">
                <a:latin typeface="나눔스퀘어 Bold" panose="020B0600000101010101" pitchFamily="50" charset="-127"/>
                <a:ea typeface="나눔스퀘어 Bold" panose="020B0600000101010101" pitchFamily="50" charset="-127"/>
              </a:rPr>
              <a:t>FineTuning</a:t>
            </a:r>
            <a:r>
              <a:rPr lang="ko-KR" altLang="en-US" sz="3200" dirty="0">
                <a:latin typeface="나눔스퀘어 Bold" panose="020B0600000101010101" pitchFamily="50" charset="-127"/>
                <a:ea typeface="나눔스퀘어 Bold" panose="020B0600000101010101" pitchFamily="50" charset="-127"/>
              </a:rPr>
              <a:t> 후 결과 비교</a:t>
            </a: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a:buClr>
                <a:srgbClr val="0F569B"/>
              </a:buClr>
            </a:pPr>
            <a:r>
              <a:rPr lang="en-US" altLang="ko-KR" sz="3200" dirty="0">
                <a:solidFill>
                  <a:schemeClr val="bg1">
                    <a:lumMod val="65000"/>
                  </a:schemeClr>
                </a:solidFill>
              </a:rPr>
              <a:t>We aim, as much as possible, to control for differences unrelated to the pre-training objective</a:t>
            </a:r>
            <a:endParaRPr lang="ko-KR" altLang="en-US" sz="3200" dirty="0">
              <a:solidFill>
                <a:schemeClr val="bg1">
                  <a:lumMod val="65000"/>
                </a:schemeClr>
              </a:solidFill>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p:txBody>
      </p:sp>
      <p:sp>
        <p:nvSpPr>
          <p:cNvPr id="7" name="슬라이드 번호 개체 틀 6">
            <a:extLst>
              <a:ext uri="{FF2B5EF4-FFF2-40B4-BE49-F238E27FC236}">
                <a16:creationId xmlns:a16="http://schemas.microsoft.com/office/drawing/2014/main" id="{E3C7C9B4-B017-41D4-4570-73CB8E35F144}"/>
              </a:ext>
            </a:extLst>
          </p:cNvPr>
          <p:cNvSpPr>
            <a:spLocks noGrp="1"/>
          </p:cNvSpPr>
          <p:nvPr>
            <p:ph type="sldNum" sz="quarter" idx="12"/>
          </p:nvPr>
        </p:nvSpPr>
        <p:spPr/>
        <p:txBody>
          <a:bodyPr/>
          <a:lstStyle/>
          <a:p>
            <a:fld id="{B1393E5F-521B-4CAD-9D3A-AE923D912DCE}" type="slidenum">
              <a:rPr lang="en-US" smtClean="0"/>
              <a:pPr/>
              <a:t>13</a:t>
            </a:fld>
            <a:r>
              <a:rPr lang="en-US"/>
              <a:t> / 40</a:t>
            </a:r>
            <a:endParaRPr lang="en-US" dirty="0"/>
          </a:p>
        </p:txBody>
      </p:sp>
    </p:spTree>
    <p:extLst>
      <p:ext uri="{BB962C8B-B14F-4D97-AF65-F5344CB8AC3E}">
        <p14:creationId xmlns:p14="http://schemas.microsoft.com/office/powerpoint/2010/main" val="3478814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718383-011F-AC8A-5545-807E999A6331}"/>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B3675702-C10B-AF66-6146-0C8FFE5855D2}"/>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290F407C-1970-B0ED-298E-2C9B37D331FB}"/>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96F800E4-4F00-9A5A-E566-440E2352D9D3}"/>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C07A5BFF-6A19-D4D2-AF62-E83039DCD5FC}"/>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Comparing Pre-training Objectives</a:t>
            </a:r>
          </a:p>
        </p:txBody>
      </p:sp>
      <p:sp>
        <p:nvSpPr>
          <p:cNvPr id="5" name="TextBox 4">
            <a:extLst>
              <a:ext uri="{FF2B5EF4-FFF2-40B4-BE49-F238E27FC236}">
                <a16:creationId xmlns:a16="http://schemas.microsoft.com/office/drawing/2014/main" id="{5681FA64-460A-CC5A-0E71-B453EAA17F51}"/>
              </a:ext>
            </a:extLst>
          </p:cNvPr>
          <p:cNvSpPr txBox="1"/>
          <p:nvPr/>
        </p:nvSpPr>
        <p:spPr>
          <a:xfrm>
            <a:off x="762000" y="1943100"/>
            <a:ext cx="472440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Model to Compare</a:t>
            </a:r>
          </a:p>
        </p:txBody>
      </p:sp>
      <p:sp>
        <p:nvSpPr>
          <p:cNvPr id="8" name="TextBox 7">
            <a:extLst>
              <a:ext uri="{FF2B5EF4-FFF2-40B4-BE49-F238E27FC236}">
                <a16:creationId xmlns:a16="http://schemas.microsoft.com/office/drawing/2014/main" id="{35448014-C78F-F002-24E0-3A9BD10ED999}"/>
              </a:ext>
            </a:extLst>
          </p:cNvPr>
          <p:cNvSpPr txBox="1"/>
          <p:nvPr/>
        </p:nvSpPr>
        <p:spPr>
          <a:xfrm>
            <a:off x="601816" y="3873170"/>
            <a:ext cx="16569670" cy="4524315"/>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Language Model ~ </a:t>
            </a:r>
            <a:r>
              <a:rPr lang="en-US" altLang="ko-KR" sz="3200" dirty="0">
                <a:solidFill>
                  <a:srgbClr val="3B7DDD"/>
                </a:solidFill>
                <a:latin typeface="나눔스퀘어 Bold" panose="020B0600000101010101" pitchFamily="50" charset="-127"/>
                <a:ea typeface="나눔스퀘어 Bold" panose="020B0600000101010101" pitchFamily="50" charset="-127"/>
              </a:rPr>
              <a:t>GPT</a:t>
            </a: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Permuted Language Model ~ </a:t>
            </a:r>
            <a:r>
              <a:rPr lang="en-US" altLang="ko-KR" sz="3200" dirty="0" err="1">
                <a:solidFill>
                  <a:srgbClr val="3B7DDD"/>
                </a:solidFill>
                <a:latin typeface="나눔스퀘어 Bold" panose="020B0600000101010101" pitchFamily="50" charset="-127"/>
                <a:ea typeface="나눔스퀘어 Bold" panose="020B0600000101010101" pitchFamily="50" charset="-127"/>
              </a:rPr>
              <a:t>XLNet</a:t>
            </a:r>
            <a:endParaRPr lang="en-US" altLang="ko-KR" sz="3200" dirty="0">
              <a:solidFill>
                <a:srgbClr val="3B7DDD"/>
              </a:solidFill>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Masked Language Model ~ </a:t>
            </a:r>
            <a:r>
              <a:rPr lang="en-US" altLang="ko-KR" sz="3200" dirty="0">
                <a:solidFill>
                  <a:srgbClr val="3B7DDD"/>
                </a:solidFill>
                <a:latin typeface="나눔스퀘어 Bold" panose="020B0600000101010101" pitchFamily="50" charset="-127"/>
                <a:ea typeface="나눔스퀘어 Bold" panose="020B0600000101010101" pitchFamily="50" charset="-127"/>
              </a:rPr>
              <a:t>BERT</a:t>
            </a: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Multitask Masked Language Model ~ </a:t>
            </a:r>
            <a:r>
              <a:rPr lang="en-US" altLang="ko-KR" sz="3200" dirty="0" err="1">
                <a:solidFill>
                  <a:srgbClr val="3B7DDD"/>
                </a:solidFill>
                <a:latin typeface="나눔스퀘어 Bold" panose="020B0600000101010101" pitchFamily="50" charset="-127"/>
                <a:ea typeface="나눔스퀘어 Bold" panose="020B0600000101010101" pitchFamily="50" charset="-127"/>
              </a:rPr>
              <a:t>UniLM</a:t>
            </a:r>
            <a:endParaRPr lang="en-US" altLang="ko-KR" sz="3200" dirty="0">
              <a:solidFill>
                <a:srgbClr val="3B7DDD"/>
              </a:solidFill>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Masked Seq-to-Seq ~ </a:t>
            </a:r>
            <a:r>
              <a:rPr lang="en-US" altLang="ko-KR" sz="3200" dirty="0">
                <a:solidFill>
                  <a:srgbClr val="3B7DDD"/>
                </a:solidFill>
                <a:latin typeface="나눔스퀘어 Bold" panose="020B0600000101010101" pitchFamily="50" charset="-127"/>
                <a:ea typeface="나눔스퀘어 Bold" panose="020B0600000101010101" pitchFamily="50" charset="-127"/>
              </a:rPr>
              <a:t>MASS</a:t>
            </a:r>
          </a:p>
        </p:txBody>
      </p:sp>
      <p:sp>
        <p:nvSpPr>
          <p:cNvPr id="6" name="슬라이드 번호 개체 틀 5">
            <a:extLst>
              <a:ext uri="{FF2B5EF4-FFF2-40B4-BE49-F238E27FC236}">
                <a16:creationId xmlns:a16="http://schemas.microsoft.com/office/drawing/2014/main" id="{BA15DD0F-1E37-4293-546F-D380729B4476}"/>
              </a:ext>
            </a:extLst>
          </p:cNvPr>
          <p:cNvSpPr>
            <a:spLocks noGrp="1"/>
          </p:cNvSpPr>
          <p:nvPr>
            <p:ph type="sldNum" sz="quarter" idx="12"/>
          </p:nvPr>
        </p:nvSpPr>
        <p:spPr/>
        <p:txBody>
          <a:bodyPr/>
          <a:lstStyle/>
          <a:p>
            <a:fld id="{B1393E5F-521B-4CAD-9D3A-AE923D912DCE}" type="slidenum">
              <a:rPr lang="en-US" smtClean="0"/>
              <a:pPr/>
              <a:t>14</a:t>
            </a:fld>
            <a:r>
              <a:rPr lang="en-US"/>
              <a:t> / 40</a:t>
            </a:r>
            <a:endParaRPr lang="en-US" dirty="0"/>
          </a:p>
        </p:txBody>
      </p:sp>
      <p:sp>
        <p:nvSpPr>
          <p:cNvPr id="2" name="TextBox 1">
            <a:extLst>
              <a:ext uri="{FF2B5EF4-FFF2-40B4-BE49-F238E27FC236}">
                <a16:creationId xmlns:a16="http://schemas.microsoft.com/office/drawing/2014/main" id="{FB8EBD4F-0318-814F-92AF-CB8A1B508791}"/>
              </a:ext>
            </a:extLst>
          </p:cNvPr>
          <p:cNvSpPr txBox="1"/>
          <p:nvPr/>
        </p:nvSpPr>
        <p:spPr>
          <a:xfrm>
            <a:off x="14352086" y="9125373"/>
            <a:ext cx="2819400" cy="400110"/>
          </a:xfrm>
          <a:prstGeom prst="rect">
            <a:avLst/>
          </a:prstGeom>
          <a:noFill/>
        </p:spPr>
        <p:txBody>
          <a:bodyPr wrap="square">
            <a:spAutoFit/>
          </a:bodyPr>
          <a:lstStyle/>
          <a:p>
            <a:r>
              <a:rPr lang="en-US" altLang="ko-KR" sz="2000" dirty="0">
                <a:latin typeface="나눔스퀘어 Bold" panose="020B0600000101010101" pitchFamily="50" charset="-127"/>
                <a:ea typeface="나눔스퀘어 Bold" panose="020B0600000101010101" pitchFamily="50" charset="-127"/>
              </a:rPr>
              <a:t>Appendix 30~32 </a:t>
            </a:r>
            <a:r>
              <a:rPr lang="ko-KR" altLang="en-US" sz="2000" dirty="0">
                <a:latin typeface="나눔스퀘어 Bold" panose="020B0600000101010101" pitchFamily="50" charset="-127"/>
                <a:ea typeface="나눔스퀘어 Bold" panose="020B0600000101010101" pitchFamily="50" charset="-127"/>
              </a:rPr>
              <a:t>참고</a:t>
            </a:r>
            <a:endParaRPr lang="en-US" altLang="ko-KR" sz="2000" dirty="0">
              <a:latin typeface="나눔스퀘어 Bold" panose="020B0600000101010101" pitchFamily="50" charset="-127"/>
              <a:ea typeface="나눔스퀘어 Bold" panose="020B0600000101010101" pitchFamily="50" charset="-127"/>
            </a:endParaRPr>
          </a:p>
        </p:txBody>
      </p:sp>
    </p:spTree>
    <p:extLst>
      <p:ext uri="{BB962C8B-B14F-4D97-AF65-F5344CB8AC3E}">
        <p14:creationId xmlns:p14="http://schemas.microsoft.com/office/powerpoint/2010/main" val="3815559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666B16-EDAD-026E-42B0-0DAC47C04B02}"/>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1BA01D6D-9119-05D4-885E-3C352C32F778}"/>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C866B5C0-B742-F015-6EFF-F8A01D8C36B2}"/>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A46E2E83-26CA-3BF9-389A-C39A3AF013EB}"/>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E37B5A99-A525-8CEA-104C-DD287B8C2947}"/>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Comparing Pre-training Objectives</a:t>
            </a:r>
          </a:p>
        </p:txBody>
      </p:sp>
      <p:sp>
        <p:nvSpPr>
          <p:cNvPr id="4" name="TextBox 3">
            <a:extLst>
              <a:ext uri="{FF2B5EF4-FFF2-40B4-BE49-F238E27FC236}">
                <a16:creationId xmlns:a16="http://schemas.microsoft.com/office/drawing/2014/main" id="{A802841D-D2CE-F72D-4309-C854DEFC41BF}"/>
              </a:ext>
            </a:extLst>
          </p:cNvPr>
          <p:cNvSpPr txBox="1"/>
          <p:nvPr/>
        </p:nvSpPr>
        <p:spPr>
          <a:xfrm>
            <a:off x="762000" y="1943100"/>
            <a:ext cx="472440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Tasks to Compare</a:t>
            </a:r>
          </a:p>
        </p:txBody>
      </p:sp>
      <p:sp>
        <p:nvSpPr>
          <p:cNvPr id="5" name="TextBox 4">
            <a:extLst>
              <a:ext uri="{FF2B5EF4-FFF2-40B4-BE49-F238E27FC236}">
                <a16:creationId xmlns:a16="http://schemas.microsoft.com/office/drawing/2014/main" id="{90FDF126-2E51-C544-5501-E3AA6E7FA09E}"/>
              </a:ext>
            </a:extLst>
          </p:cNvPr>
          <p:cNvSpPr txBox="1"/>
          <p:nvPr/>
        </p:nvSpPr>
        <p:spPr>
          <a:xfrm>
            <a:off x="582766" y="3371058"/>
            <a:ext cx="16569670" cy="5509200"/>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3200" dirty="0" err="1">
                <a:latin typeface="나눔스퀘어 Bold" panose="020B0600000101010101" pitchFamily="50" charset="-127"/>
                <a:ea typeface="나눔스퀘어 Bold" panose="020B0600000101010101" pitchFamily="50" charset="-127"/>
              </a:rPr>
              <a:t>SQuAD</a:t>
            </a:r>
            <a:r>
              <a:rPr lang="en-US" altLang="ko-KR" sz="3200" dirty="0">
                <a:latin typeface="나눔스퀘어 Bold" panose="020B0600000101010101" pitchFamily="50" charset="-127"/>
                <a:ea typeface="나눔스퀘어 Bold" panose="020B0600000101010101" pitchFamily="50" charset="-127"/>
              </a:rPr>
              <a:t>   =  </a:t>
            </a:r>
            <a:r>
              <a:rPr lang="en-US" altLang="ko-KR" sz="3200" dirty="0"/>
              <a:t>an </a:t>
            </a:r>
            <a:r>
              <a:rPr lang="en-US" altLang="ko-KR" sz="3200" dirty="0">
                <a:solidFill>
                  <a:srgbClr val="3B7DDD"/>
                </a:solidFill>
              </a:rPr>
              <a:t>extractive question answering </a:t>
            </a:r>
            <a:r>
              <a:rPr lang="en-US" altLang="ko-KR" sz="3200" dirty="0"/>
              <a:t>task</a:t>
            </a: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MNLI = </a:t>
            </a:r>
            <a:r>
              <a:rPr lang="en-US" altLang="ko-KR" sz="3200" dirty="0">
                <a:solidFill>
                  <a:srgbClr val="3B7DDD"/>
                </a:solidFill>
              </a:rPr>
              <a:t>bitext classification </a:t>
            </a:r>
            <a:r>
              <a:rPr lang="en-US" altLang="ko-KR" sz="3200" dirty="0"/>
              <a:t>task</a:t>
            </a:r>
            <a:r>
              <a:rPr lang="en-US" altLang="ko-KR" sz="3200" dirty="0">
                <a:solidFill>
                  <a:srgbClr val="3B7DDD"/>
                </a:solidFill>
              </a:rPr>
              <a:t> </a:t>
            </a:r>
            <a:r>
              <a:rPr lang="en-US" altLang="ko-KR" sz="3200" dirty="0"/>
              <a:t>to predict whether one sentence entails another</a:t>
            </a: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solidFill>
                  <a:srgbClr val="3B7DDD"/>
                </a:solidFill>
                <a:latin typeface="나눔스퀘어 Bold" panose="020B0600000101010101" pitchFamily="50" charset="-127"/>
                <a:ea typeface="나눔스퀘어 Bold" panose="020B0600000101010101" pitchFamily="50" charset="-127"/>
              </a:rPr>
              <a:t>ELI5</a:t>
            </a:r>
            <a:r>
              <a:rPr lang="en-US" altLang="ko-KR" sz="3200" dirty="0">
                <a:latin typeface="나눔스퀘어 Bold" panose="020B0600000101010101" pitchFamily="50" charset="-127"/>
                <a:ea typeface="나눔스퀘어 Bold" panose="020B0600000101010101" pitchFamily="50" charset="-127"/>
              </a:rPr>
              <a:t> = </a:t>
            </a:r>
            <a:r>
              <a:rPr lang="en-US" altLang="ko-KR" sz="3200" dirty="0">
                <a:solidFill>
                  <a:srgbClr val="3B7DDD"/>
                </a:solidFill>
              </a:rPr>
              <a:t>long-form abstractive question answering </a:t>
            </a:r>
            <a:r>
              <a:rPr lang="en-US" altLang="ko-KR" sz="3200" dirty="0"/>
              <a:t>dataset</a:t>
            </a: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err="1">
                <a:solidFill>
                  <a:srgbClr val="3B7DDD"/>
                </a:solidFill>
                <a:latin typeface="나눔스퀘어 Bold" panose="020B0600000101010101" pitchFamily="50" charset="-127"/>
                <a:ea typeface="나눔스퀘어 Bold" panose="020B0600000101010101" pitchFamily="50" charset="-127"/>
              </a:rPr>
              <a:t>XSum</a:t>
            </a:r>
            <a:r>
              <a:rPr lang="en-US" altLang="ko-KR" sz="3200" dirty="0">
                <a:latin typeface="나눔스퀘어 Bold" panose="020B0600000101010101" pitchFamily="50" charset="-127"/>
                <a:ea typeface="나눔스퀘어 Bold" panose="020B0600000101010101" pitchFamily="50" charset="-127"/>
              </a:rPr>
              <a:t> = </a:t>
            </a:r>
            <a:r>
              <a:rPr lang="en-US" altLang="ko-KR" sz="3200" dirty="0"/>
              <a:t>a </a:t>
            </a:r>
            <a:r>
              <a:rPr lang="en-US" altLang="ko-KR" sz="3200" dirty="0">
                <a:solidFill>
                  <a:srgbClr val="3B7DDD"/>
                </a:solidFill>
              </a:rPr>
              <a:t>news summarization </a:t>
            </a:r>
            <a:r>
              <a:rPr lang="en-US" altLang="ko-KR" sz="3200" dirty="0"/>
              <a:t>dataset with highly </a:t>
            </a:r>
            <a:r>
              <a:rPr lang="en-US" altLang="ko-KR" sz="3200" dirty="0">
                <a:solidFill>
                  <a:srgbClr val="3B7DDD"/>
                </a:solidFill>
              </a:rPr>
              <a:t>abstractive summaries</a:t>
            </a:r>
            <a:endParaRPr lang="en-US" altLang="ko-KR" sz="3200" dirty="0">
              <a:solidFill>
                <a:srgbClr val="3B7DDD"/>
              </a:solidFill>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solidFill>
                  <a:srgbClr val="3B7DDD"/>
                </a:solidFill>
                <a:latin typeface="나눔스퀘어 Bold" panose="020B0600000101010101" pitchFamily="50" charset="-127"/>
                <a:ea typeface="나눔스퀘어 Bold" panose="020B0600000101010101" pitchFamily="50" charset="-127"/>
              </a:rPr>
              <a:t>ConvAI2</a:t>
            </a:r>
            <a:r>
              <a:rPr lang="en-US" altLang="ko-KR" sz="3200" dirty="0">
                <a:latin typeface="나눔스퀘어 Bold" panose="020B0600000101010101" pitchFamily="50" charset="-127"/>
                <a:ea typeface="나눔스퀘어 Bold" panose="020B0600000101010101" pitchFamily="50" charset="-127"/>
              </a:rPr>
              <a:t> = </a:t>
            </a:r>
            <a:r>
              <a:rPr lang="en-US" altLang="ko-KR" sz="3200" dirty="0"/>
              <a:t>a </a:t>
            </a:r>
            <a:r>
              <a:rPr lang="en-US" altLang="ko-KR" sz="3200" dirty="0">
                <a:solidFill>
                  <a:srgbClr val="3B7DDD"/>
                </a:solidFill>
              </a:rPr>
              <a:t>dialogue response generation </a:t>
            </a:r>
            <a:r>
              <a:rPr lang="en-US" altLang="ko-KR" sz="3200" dirty="0"/>
              <a:t>task</a:t>
            </a: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solidFill>
                  <a:srgbClr val="3B7DDD"/>
                </a:solidFill>
                <a:latin typeface="나눔스퀘어 Bold" panose="020B0600000101010101" pitchFamily="50" charset="-127"/>
                <a:ea typeface="나눔스퀘어 Bold" panose="020B0600000101010101" pitchFamily="50" charset="-127"/>
              </a:rPr>
              <a:t>CNN/DM </a:t>
            </a:r>
            <a:r>
              <a:rPr lang="en-US" altLang="ko-KR" sz="3200" dirty="0">
                <a:latin typeface="나눔스퀘어 Bold" panose="020B0600000101010101" pitchFamily="50" charset="-127"/>
                <a:ea typeface="나눔스퀘어 Bold" panose="020B0600000101010101" pitchFamily="50" charset="-127"/>
              </a:rPr>
              <a:t>= </a:t>
            </a:r>
            <a:r>
              <a:rPr lang="en-US" altLang="ko-KR" sz="3200" dirty="0"/>
              <a:t>a news summarization dataset, </a:t>
            </a:r>
            <a:r>
              <a:rPr lang="en-US" altLang="ko-KR" sz="3200" dirty="0">
                <a:solidFill>
                  <a:srgbClr val="3B7DDD"/>
                </a:solidFill>
              </a:rPr>
              <a:t>Almost extractive</a:t>
            </a:r>
            <a:endParaRPr lang="en-US" altLang="ko-KR" sz="3200" dirty="0">
              <a:solidFill>
                <a:srgbClr val="3B7DDD"/>
              </a:solidFill>
              <a:latin typeface="나눔스퀘어 Bold" panose="020B0600000101010101" pitchFamily="50" charset="-127"/>
              <a:ea typeface="나눔스퀘어 Bold" panose="020B0600000101010101" pitchFamily="50" charset="-127"/>
            </a:endParaRPr>
          </a:p>
        </p:txBody>
      </p:sp>
      <p:sp>
        <p:nvSpPr>
          <p:cNvPr id="7" name="슬라이드 번호 개체 틀 6">
            <a:extLst>
              <a:ext uri="{FF2B5EF4-FFF2-40B4-BE49-F238E27FC236}">
                <a16:creationId xmlns:a16="http://schemas.microsoft.com/office/drawing/2014/main" id="{53869136-1E0D-879C-8A1D-B2606A2C38C5}"/>
              </a:ext>
            </a:extLst>
          </p:cNvPr>
          <p:cNvSpPr>
            <a:spLocks noGrp="1"/>
          </p:cNvSpPr>
          <p:nvPr>
            <p:ph type="sldNum" sz="quarter" idx="12"/>
          </p:nvPr>
        </p:nvSpPr>
        <p:spPr/>
        <p:txBody>
          <a:bodyPr/>
          <a:lstStyle/>
          <a:p>
            <a:fld id="{B1393E5F-521B-4CAD-9D3A-AE923D912DCE}" type="slidenum">
              <a:rPr lang="en-US" smtClean="0"/>
              <a:pPr/>
              <a:t>15</a:t>
            </a:fld>
            <a:r>
              <a:rPr lang="en-US"/>
              <a:t> / 40</a:t>
            </a:r>
            <a:endParaRPr lang="en-US" dirty="0"/>
          </a:p>
        </p:txBody>
      </p:sp>
      <p:sp>
        <p:nvSpPr>
          <p:cNvPr id="2" name="TextBox 1">
            <a:extLst>
              <a:ext uri="{FF2B5EF4-FFF2-40B4-BE49-F238E27FC236}">
                <a16:creationId xmlns:a16="http://schemas.microsoft.com/office/drawing/2014/main" id="{E604EB90-EB68-4B9E-6DA8-619B4CFC5842}"/>
              </a:ext>
            </a:extLst>
          </p:cNvPr>
          <p:cNvSpPr txBox="1"/>
          <p:nvPr/>
        </p:nvSpPr>
        <p:spPr>
          <a:xfrm>
            <a:off x="14352086" y="9125373"/>
            <a:ext cx="2819400" cy="400110"/>
          </a:xfrm>
          <a:prstGeom prst="rect">
            <a:avLst/>
          </a:prstGeom>
          <a:noFill/>
        </p:spPr>
        <p:txBody>
          <a:bodyPr wrap="square">
            <a:spAutoFit/>
          </a:bodyPr>
          <a:lstStyle/>
          <a:p>
            <a:r>
              <a:rPr lang="en-US" altLang="ko-KR" sz="2000" dirty="0">
                <a:latin typeface="나눔스퀘어 Bold" panose="020B0600000101010101" pitchFamily="50" charset="-127"/>
                <a:ea typeface="나눔스퀘어 Bold" panose="020B0600000101010101" pitchFamily="50" charset="-127"/>
              </a:rPr>
              <a:t>Appendix 33 </a:t>
            </a:r>
            <a:r>
              <a:rPr lang="ko-KR" altLang="en-US" sz="2000" dirty="0">
                <a:latin typeface="나눔스퀘어 Bold" panose="020B0600000101010101" pitchFamily="50" charset="-127"/>
                <a:ea typeface="나눔스퀘어 Bold" panose="020B0600000101010101" pitchFamily="50" charset="-127"/>
              </a:rPr>
              <a:t>참고</a:t>
            </a:r>
            <a:endParaRPr lang="en-US" altLang="ko-KR" sz="2000" dirty="0">
              <a:latin typeface="나눔스퀘어 Bold" panose="020B0600000101010101" pitchFamily="50" charset="-127"/>
              <a:ea typeface="나눔스퀘어 Bold" panose="020B0600000101010101" pitchFamily="50" charset="-127"/>
            </a:endParaRPr>
          </a:p>
        </p:txBody>
      </p:sp>
    </p:spTree>
    <p:extLst>
      <p:ext uri="{BB962C8B-B14F-4D97-AF65-F5344CB8AC3E}">
        <p14:creationId xmlns:p14="http://schemas.microsoft.com/office/powerpoint/2010/main" val="108623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1B9E47-DC68-A545-C047-D58757189120}"/>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1EC1E2E4-4C23-26FE-65A9-F10AE5E06ECF}"/>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AE480803-0F0E-2DEE-D69E-F5A84656EE09}"/>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8D01C5C1-447C-B5BB-005C-5DD4EF2178A9}"/>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30CCCB7D-A44B-7E17-2DE5-68CE00085D36}"/>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Comparing Pre-training Objectives</a:t>
            </a:r>
          </a:p>
        </p:txBody>
      </p:sp>
      <p:pic>
        <p:nvPicPr>
          <p:cNvPr id="4" name="그림 3">
            <a:extLst>
              <a:ext uri="{FF2B5EF4-FFF2-40B4-BE49-F238E27FC236}">
                <a16:creationId xmlns:a16="http://schemas.microsoft.com/office/drawing/2014/main" id="{83985C43-D04D-C6B3-3B4E-2D14FA9D49C4}"/>
              </a:ext>
            </a:extLst>
          </p:cNvPr>
          <p:cNvPicPr>
            <a:picLocks noChangeAspect="1"/>
          </p:cNvPicPr>
          <p:nvPr/>
        </p:nvPicPr>
        <p:blipFill>
          <a:blip r:embed="rId4"/>
          <a:stretch>
            <a:fillRect/>
          </a:stretch>
        </p:blipFill>
        <p:spPr>
          <a:xfrm>
            <a:off x="1550412" y="1574699"/>
            <a:ext cx="14454554" cy="6858000"/>
          </a:xfrm>
          <a:prstGeom prst="rect">
            <a:avLst/>
          </a:prstGeom>
        </p:spPr>
      </p:pic>
      <p:sp>
        <p:nvSpPr>
          <p:cNvPr id="5" name="TextBox 4">
            <a:extLst>
              <a:ext uri="{FF2B5EF4-FFF2-40B4-BE49-F238E27FC236}">
                <a16:creationId xmlns:a16="http://schemas.microsoft.com/office/drawing/2014/main" id="{B0DF5414-056D-AB4C-630A-000580195036}"/>
              </a:ext>
            </a:extLst>
          </p:cNvPr>
          <p:cNvSpPr txBox="1"/>
          <p:nvPr/>
        </p:nvSpPr>
        <p:spPr>
          <a:xfrm>
            <a:off x="792716" y="4925436"/>
            <a:ext cx="1065729" cy="369332"/>
          </a:xfrm>
          <a:prstGeom prst="rect">
            <a:avLst/>
          </a:prstGeom>
          <a:noFill/>
        </p:spPr>
        <p:txBody>
          <a:bodyPr wrap="square">
            <a:spAutoFit/>
          </a:bodyPr>
          <a:lstStyle/>
          <a:p>
            <a:r>
              <a:rPr lang="en-US" altLang="ko-KR" dirty="0" err="1">
                <a:solidFill>
                  <a:srgbClr val="3B7DDD"/>
                </a:solidFill>
                <a:latin typeface="나눔스퀘어 Bold" panose="020B0600000101010101" pitchFamily="50" charset="-127"/>
                <a:ea typeface="나눔스퀘어 Bold" panose="020B0600000101010101" pitchFamily="50" charset="-127"/>
              </a:rPr>
              <a:t>UniLM</a:t>
            </a:r>
            <a:endParaRPr lang="en-US" altLang="ko-KR" dirty="0">
              <a:solidFill>
                <a:srgbClr val="3B7DDD"/>
              </a:solidFill>
              <a:latin typeface="나눔스퀘어 Bold" panose="020B0600000101010101" pitchFamily="50" charset="-127"/>
              <a:ea typeface="나눔스퀘어 Bold" panose="020B0600000101010101" pitchFamily="50" charset="-127"/>
            </a:endParaRPr>
          </a:p>
        </p:txBody>
      </p:sp>
      <p:sp>
        <p:nvSpPr>
          <p:cNvPr id="6" name="TextBox 5">
            <a:extLst>
              <a:ext uri="{FF2B5EF4-FFF2-40B4-BE49-F238E27FC236}">
                <a16:creationId xmlns:a16="http://schemas.microsoft.com/office/drawing/2014/main" id="{2F431A05-00E8-4F93-F991-C8229E0002C5}"/>
              </a:ext>
            </a:extLst>
          </p:cNvPr>
          <p:cNvSpPr txBox="1"/>
          <p:nvPr/>
        </p:nvSpPr>
        <p:spPr>
          <a:xfrm>
            <a:off x="792716" y="4545270"/>
            <a:ext cx="1065729" cy="369332"/>
          </a:xfrm>
          <a:prstGeom prst="rect">
            <a:avLst/>
          </a:prstGeom>
          <a:noFill/>
        </p:spPr>
        <p:txBody>
          <a:bodyPr wrap="square">
            <a:spAutoFit/>
          </a:bodyPr>
          <a:lstStyle/>
          <a:p>
            <a:r>
              <a:rPr lang="en-US" altLang="ko-KR" dirty="0" err="1">
                <a:solidFill>
                  <a:srgbClr val="3B7DDD"/>
                </a:solidFill>
                <a:latin typeface="나눔스퀘어 Bold" panose="020B0600000101010101" pitchFamily="50" charset="-127"/>
                <a:ea typeface="나눔스퀘어 Bold" panose="020B0600000101010101" pitchFamily="50" charset="-127"/>
              </a:rPr>
              <a:t>XLNet</a:t>
            </a:r>
            <a:endParaRPr lang="en-US" altLang="ko-KR" dirty="0">
              <a:solidFill>
                <a:srgbClr val="3B7DDD"/>
              </a:solidFill>
              <a:latin typeface="나눔스퀘어 Bold" panose="020B0600000101010101" pitchFamily="50" charset="-127"/>
              <a:ea typeface="나눔스퀘어 Bold" panose="020B0600000101010101" pitchFamily="50" charset="-127"/>
            </a:endParaRPr>
          </a:p>
        </p:txBody>
      </p:sp>
      <p:sp>
        <p:nvSpPr>
          <p:cNvPr id="7" name="TextBox 6">
            <a:extLst>
              <a:ext uri="{FF2B5EF4-FFF2-40B4-BE49-F238E27FC236}">
                <a16:creationId xmlns:a16="http://schemas.microsoft.com/office/drawing/2014/main" id="{7CD9AA84-FCEC-2C19-FEC8-34421226A8A0}"/>
              </a:ext>
            </a:extLst>
          </p:cNvPr>
          <p:cNvSpPr txBox="1"/>
          <p:nvPr/>
        </p:nvSpPr>
        <p:spPr>
          <a:xfrm>
            <a:off x="792716" y="4175938"/>
            <a:ext cx="1065729" cy="369332"/>
          </a:xfrm>
          <a:prstGeom prst="rect">
            <a:avLst/>
          </a:prstGeom>
          <a:noFill/>
        </p:spPr>
        <p:txBody>
          <a:bodyPr wrap="square">
            <a:spAutoFit/>
          </a:bodyPr>
          <a:lstStyle/>
          <a:p>
            <a:r>
              <a:rPr lang="en-US" altLang="ko-KR" dirty="0">
                <a:solidFill>
                  <a:srgbClr val="3B7DDD"/>
                </a:solidFill>
                <a:latin typeface="나눔스퀘어 Bold" panose="020B0600000101010101" pitchFamily="50" charset="-127"/>
                <a:ea typeface="나눔스퀘어 Bold" panose="020B0600000101010101" pitchFamily="50" charset="-127"/>
              </a:rPr>
              <a:t>GPT</a:t>
            </a:r>
          </a:p>
        </p:txBody>
      </p:sp>
      <p:sp>
        <p:nvSpPr>
          <p:cNvPr id="8" name="TextBox 7">
            <a:extLst>
              <a:ext uri="{FF2B5EF4-FFF2-40B4-BE49-F238E27FC236}">
                <a16:creationId xmlns:a16="http://schemas.microsoft.com/office/drawing/2014/main" id="{BAE30A11-E957-7ABD-BF83-5D225651FF3D}"/>
              </a:ext>
            </a:extLst>
          </p:cNvPr>
          <p:cNvSpPr txBox="1"/>
          <p:nvPr/>
        </p:nvSpPr>
        <p:spPr>
          <a:xfrm>
            <a:off x="792716" y="3767286"/>
            <a:ext cx="832095" cy="369332"/>
          </a:xfrm>
          <a:prstGeom prst="rect">
            <a:avLst/>
          </a:prstGeom>
          <a:noFill/>
        </p:spPr>
        <p:txBody>
          <a:bodyPr wrap="square">
            <a:spAutoFit/>
          </a:bodyPr>
          <a:lstStyle/>
          <a:p>
            <a:r>
              <a:rPr lang="en-US" altLang="ko-KR" dirty="0">
                <a:solidFill>
                  <a:srgbClr val="3B7DDD"/>
                </a:solidFill>
                <a:latin typeface="나눔스퀘어 Bold" panose="020B0600000101010101" pitchFamily="50" charset="-127"/>
                <a:ea typeface="나눔스퀘어 Bold" panose="020B0600000101010101" pitchFamily="50" charset="-127"/>
              </a:rPr>
              <a:t>MASS</a:t>
            </a:r>
          </a:p>
        </p:txBody>
      </p:sp>
      <p:sp>
        <p:nvSpPr>
          <p:cNvPr id="9" name="TextBox 8">
            <a:extLst>
              <a:ext uri="{FF2B5EF4-FFF2-40B4-BE49-F238E27FC236}">
                <a16:creationId xmlns:a16="http://schemas.microsoft.com/office/drawing/2014/main" id="{D6FD5778-49D5-19FB-4943-E0C274051D6F}"/>
              </a:ext>
            </a:extLst>
          </p:cNvPr>
          <p:cNvSpPr txBox="1"/>
          <p:nvPr/>
        </p:nvSpPr>
        <p:spPr>
          <a:xfrm>
            <a:off x="792716" y="3390900"/>
            <a:ext cx="832095" cy="369332"/>
          </a:xfrm>
          <a:prstGeom prst="rect">
            <a:avLst/>
          </a:prstGeom>
          <a:noFill/>
        </p:spPr>
        <p:txBody>
          <a:bodyPr wrap="square">
            <a:spAutoFit/>
          </a:bodyPr>
          <a:lstStyle/>
          <a:p>
            <a:r>
              <a:rPr lang="en-US" altLang="ko-KR" dirty="0">
                <a:solidFill>
                  <a:srgbClr val="3B7DDD"/>
                </a:solidFill>
                <a:latin typeface="나눔스퀘어 Bold" panose="020B0600000101010101" pitchFamily="50" charset="-127"/>
                <a:ea typeface="나눔스퀘어 Bold" panose="020B0600000101010101" pitchFamily="50" charset="-127"/>
              </a:rPr>
              <a:t>BERT</a:t>
            </a:r>
          </a:p>
        </p:txBody>
      </p:sp>
      <p:sp>
        <p:nvSpPr>
          <p:cNvPr id="10" name="TextBox 9">
            <a:extLst>
              <a:ext uri="{FF2B5EF4-FFF2-40B4-BE49-F238E27FC236}">
                <a16:creationId xmlns:a16="http://schemas.microsoft.com/office/drawing/2014/main" id="{D343C408-21D7-81F1-2C4E-AB3331322A3E}"/>
              </a:ext>
            </a:extLst>
          </p:cNvPr>
          <p:cNvSpPr txBox="1"/>
          <p:nvPr/>
        </p:nvSpPr>
        <p:spPr>
          <a:xfrm>
            <a:off x="1244082" y="8771430"/>
            <a:ext cx="14224518" cy="646331"/>
          </a:xfrm>
          <a:prstGeom prst="rect">
            <a:avLst/>
          </a:prstGeom>
          <a:noFill/>
        </p:spPr>
        <p:txBody>
          <a:bodyPr wrap="square">
            <a:spAutoFit/>
          </a:bodyPr>
          <a:lstStyle/>
          <a:p>
            <a:r>
              <a:rPr lang="en-US" altLang="ko-KR" dirty="0">
                <a:solidFill>
                  <a:srgbClr val="3B7DDD"/>
                </a:solidFill>
                <a:latin typeface="나눔스퀘어 Bold" panose="020B0600000101010101" pitchFamily="50" charset="-127"/>
                <a:ea typeface="나눔스퀘어 Bold" panose="020B0600000101010101" pitchFamily="50" charset="-127"/>
              </a:rPr>
              <a:t>Trained on Books and </a:t>
            </a:r>
            <a:r>
              <a:rPr lang="en-US" altLang="ko-KR" dirty="0" err="1">
                <a:solidFill>
                  <a:srgbClr val="3B7DDD"/>
                </a:solidFill>
                <a:latin typeface="나눔스퀘어 Bold" panose="020B0600000101010101" pitchFamily="50" charset="-127"/>
                <a:ea typeface="나눔스퀘어 Bold" panose="020B0600000101010101" pitchFamily="50" charset="-127"/>
              </a:rPr>
              <a:t>Wikipidea</a:t>
            </a:r>
            <a:r>
              <a:rPr lang="en-US" altLang="ko-KR" dirty="0">
                <a:solidFill>
                  <a:srgbClr val="3B7DDD"/>
                </a:solidFill>
                <a:latin typeface="나눔스퀘어 Bold" panose="020B0600000101010101" pitchFamily="50" charset="-127"/>
                <a:ea typeface="나눔스퀘어 Bold" panose="020B0600000101010101" pitchFamily="50" charset="-127"/>
              </a:rPr>
              <a:t> (BERT</a:t>
            </a:r>
            <a:r>
              <a:rPr lang="ko-KR" altLang="en-US" dirty="0">
                <a:solidFill>
                  <a:srgbClr val="3B7DDD"/>
                </a:solidFill>
                <a:latin typeface="나눔스퀘어 Bold" panose="020B0600000101010101" pitchFamily="50" charset="-127"/>
                <a:ea typeface="나눔스퀘어 Bold" panose="020B0600000101010101" pitchFamily="50" charset="-127"/>
              </a:rPr>
              <a:t>와 동일</a:t>
            </a:r>
            <a:r>
              <a:rPr lang="en-US" altLang="ko-KR" dirty="0">
                <a:solidFill>
                  <a:srgbClr val="3B7DDD"/>
                </a:solidFill>
                <a:latin typeface="나눔스퀘어 Bold" panose="020B0600000101010101" pitchFamily="50" charset="-127"/>
                <a:ea typeface="나눔스퀘어 Bold" panose="020B0600000101010101" pitchFamily="50" charset="-127"/>
              </a:rPr>
              <a:t>) for 1M steps</a:t>
            </a:r>
          </a:p>
          <a:p>
            <a:r>
              <a:rPr lang="en-US" altLang="ko-KR" dirty="0">
                <a:latin typeface="나눔스퀘어 Bold" panose="020B0600000101010101" pitchFamily="50" charset="-127"/>
                <a:ea typeface="나눔스퀘어 Bold" panose="020B0600000101010101" pitchFamily="50" charset="-127"/>
              </a:rPr>
              <a:t>Trained on identical data using the same code-base, and fine-tuned with the same procedures -&gt; Pre-train</a:t>
            </a:r>
            <a:r>
              <a:rPr lang="ko-KR" altLang="en-US" dirty="0">
                <a:latin typeface="나눔스퀘어 Bold" panose="020B0600000101010101" pitchFamily="50" charset="-127"/>
                <a:ea typeface="나눔스퀘어 Bold" panose="020B0600000101010101" pitchFamily="50" charset="-127"/>
              </a:rPr>
              <a:t>의 영향만 비교</a:t>
            </a:r>
            <a:r>
              <a:rPr lang="en-US" altLang="ko-KR" dirty="0">
                <a:latin typeface="나눔스퀘어 Bold" panose="020B0600000101010101" pitchFamily="50" charset="-127"/>
                <a:ea typeface="나눔스퀘어 Bold" panose="020B0600000101010101" pitchFamily="50" charset="-127"/>
              </a:rPr>
              <a:t> </a:t>
            </a:r>
          </a:p>
        </p:txBody>
      </p:sp>
      <p:sp>
        <p:nvSpPr>
          <p:cNvPr id="11" name="TextBox 10">
            <a:extLst>
              <a:ext uri="{FF2B5EF4-FFF2-40B4-BE49-F238E27FC236}">
                <a16:creationId xmlns:a16="http://schemas.microsoft.com/office/drawing/2014/main" id="{66D6984B-7E41-8039-C45C-18683FC8F970}"/>
              </a:ext>
            </a:extLst>
          </p:cNvPr>
          <p:cNvSpPr txBox="1"/>
          <p:nvPr/>
        </p:nvSpPr>
        <p:spPr>
          <a:xfrm>
            <a:off x="610271" y="2899887"/>
            <a:ext cx="1320010" cy="369332"/>
          </a:xfrm>
          <a:prstGeom prst="rect">
            <a:avLst/>
          </a:prstGeom>
          <a:noFill/>
        </p:spPr>
        <p:txBody>
          <a:bodyPr wrap="square">
            <a:spAutoFit/>
          </a:bodyPr>
          <a:lstStyle/>
          <a:p>
            <a:r>
              <a:rPr lang="en-US" altLang="ko-KR">
                <a:solidFill>
                  <a:srgbClr val="3B7DDD"/>
                </a:solidFill>
                <a:latin typeface="나눔스퀘어 Bold" panose="020B0600000101010101" pitchFamily="50" charset="-127"/>
                <a:ea typeface="나눔스퀘어 Bold" panose="020B0600000101010101" pitchFamily="50" charset="-127"/>
              </a:rPr>
              <a:t>BERT </a:t>
            </a:r>
            <a:r>
              <a:rPr lang="ko-KR" altLang="en-US" dirty="0">
                <a:solidFill>
                  <a:srgbClr val="3B7DDD"/>
                </a:solidFill>
                <a:latin typeface="나눔스퀘어 Bold" panose="020B0600000101010101" pitchFamily="50" charset="-127"/>
                <a:ea typeface="나눔스퀘어 Bold" panose="020B0600000101010101" pitchFamily="50" charset="-127"/>
              </a:rPr>
              <a:t>논문</a:t>
            </a:r>
            <a:endParaRPr lang="en-US" altLang="ko-KR" dirty="0">
              <a:solidFill>
                <a:srgbClr val="3B7DDD"/>
              </a:solidFill>
              <a:latin typeface="나눔스퀘어 Bold" panose="020B0600000101010101" pitchFamily="50" charset="-127"/>
              <a:ea typeface="나눔스퀘어 Bold" panose="020B0600000101010101" pitchFamily="50" charset="-127"/>
            </a:endParaRPr>
          </a:p>
        </p:txBody>
      </p:sp>
      <p:cxnSp>
        <p:nvCxnSpPr>
          <p:cNvPr id="14" name="직선 연결선 13">
            <a:extLst>
              <a:ext uri="{FF2B5EF4-FFF2-40B4-BE49-F238E27FC236}">
                <a16:creationId xmlns:a16="http://schemas.microsoft.com/office/drawing/2014/main" id="{1F2E22BB-B648-E9A4-E792-2A78B0FD826C}"/>
              </a:ext>
            </a:extLst>
          </p:cNvPr>
          <p:cNvCxnSpPr>
            <a:cxnSpLocks/>
          </p:cNvCxnSpPr>
          <p:nvPr/>
        </p:nvCxnSpPr>
        <p:spPr>
          <a:xfrm>
            <a:off x="2209800" y="8039100"/>
            <a:ext cx="4669479" cy="0"/>
          </a:xfrm>
          <a:prstGeom prst="line">
            <a:avLst/>
          </a:prstGeom>
          <a:ln w="31750"/>
        </p:spPr>
        <p:style>
          <a:lnRef idx="1">
            <a:schemeClr val="accent2"/>
          </a:lnRef>
          <a:fillRef idx="0">
            <a:schemeClr val="accent2"/>
          </a:fillRef>
          <a:effectRef idx="0">
            <a:schemeClr val="accent2"/>
          </a:effectRef>
          <a:fontRef idx="minor">
            <a:schemeClr val="tx1"/>
          </a:fontRef>
        </p:style>
      </p:cxnSp>
      <p:sp>
        <p:nvSpPr>
          <p:cNvPr id="13" name="슬라이드 번호 개체 틀 12">
            <a:extLst>
              <a:ext uri="{FF2B5EF4-FFF2-40B4-BE49-F238E27FC236}">
                <a16:creationId xmlns:a16="http://schemas.microsoft.com/office/drawing/2014/main" id="{4C1DCAF9-D24C-F9B1-BBF7-EA9DA2651FC1}"/>
              </a:ext>
            </a:extLst>
          </p:cNvPr>
          <p:cNvSpPr>
            <a:spLocks noGrp="1"/>
          </p:cNvSpPr>
          <p:nvPr>
            <p:ph type="sldNum" sz="quarter" idx="12"/>
          </p:nvPr>
        </p:nvSpPr>
        <p:spPr/>
        <p:txBody>
          <a:bodyPr/>
          <a:lstStyle/>
          <a:p>
            <a:fld id="{B1393E5F-521B-4CAD-9D3A-AE923D912DCE}" type="slidenum">
              <a:rPr lang="en-US" smtClean="0"/>
              <a:pPr/>
              <a:t>16</a:t>
            </a:fld>
            <a:r>
              <a:rPr lang="en-US"/>
              <a:t> / 40</a:t>
            </a:r>
            <a:endParaRPr lang="en-US" dirty="0"/>
          </a:p>
        </p:txBody>
      </p:sp>
      <p:pic>
        <p:nvPicPr>
          <p:cNvPr id="3" name="그림 2">
            <a:extLst>
              <a:ext uri="{FF2B5EF4-FFF2-40B4-BE49-F238E27FC236}">
                <a16:creationId xmlns:a16="http://schemas.microsoft.com/office/drawing/2014/main" id="{F24B3D4C-338A-C17B-D9C3-A7741BFADFAD}"/>
              </a:ext>
            </a:extLst>
          </p:cNvPr>
          <p:cNvPicPr>
            <a:picLocks noChangeAspect="1"/>
          </p:cNvPicPr>
          <p:nvPr/>
        </p:nvPicPr>
        <p:blipFill>
          <a:blip r:embed="rId5"/>
          <a:stretch>
            <a:fillRect/>
          </a:stretch>
        </p:blipFill>
        <p:spPr>
          <a:xfrm>
            <a:off x="14440109" y="8305893"/>
            <a:ext cx="3572374" cy="876422"/>
          </a:xfrm>
          <a:prstGeom prst="rect">
            <a:avLst/>
          </a:prstGeom>
        </p:spPr>
      </p:pic>
      <p:sp>
        <p:nvSpPr>
          <p:cNvPr id="2" name="TextBox 1">
            <a:extLst>
              <a:ext uri="{FF2B5EF4-FFF2-40B4-BE49-F238E27FC236}">
                <a16:creationId xmlns:a16="http://schemas.microsoft.com/office/drawing/2014/main" id="{2FAB0762-9754-EEEB-B31E-E19E87A5F3C2}"/>
              </a:ext>
            </a:extLst>
          </p:cNvPr>
          <p:cNvSpPr txBox="1"/>
          <p:nvPr/>
        </p:nvSpPr>
        <p:spPr>
          <a:xfrm>
            <a:off x="1347242" y="7760506"/>
            <a:ext cx="1065729" cy="369332"/>
          </a:xfrm>
          <a:prstGeom prst="rect">
            <a:avLst/>
          </a:prstGeom>
          <a:noFill/>
        </p:spPr>
        <p:txBody>
          <a:bodyPr wrap="square">
            <a:spAutoFit/>
          </a:bodyPr>
          <a:lstStyle/>
          <a:p>
            <a:r>
              <a:rPr lang="en-US" altLang="ko-KR" dirty="0">
                <a:solidFill>
                  <a:srgbClr val="C00000"/>
                </a:solidFill>
                <a:latin typeface="나눔스퀘어 Bold" panose="020B0600000101010101" pitchFamily="50" charset="-127"/>
                <a:ea typeface="나눔스퀘어 Bold" panose="020B0600000101010101" pitchFamily="50" charset="-127"/>
              </a:rPr>
              <a:t>BEST</a:t>
            </a:r>
          </a:p>
        </p:txBody>
      </p:sp>
    </p:spTree>
    <p:extLst>
      <p:ext uri="{BB962C8B-B14F-4D97-AF65-F5344CB8AC3E}">
        <p14:creationId xmlns:p14="http://schemas.microsoft.com/office/powerpoint/2010/main" val="3825235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6D7CD5-B40A-0BF9-31DB-820B609EFE31}"/>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67A0DB2D-1EC7-B3A7-E691-279F17897922}"/>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A70DF47D-4726-F410-D614-5F4FCE2F2BBF}"/>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115D1808-D490-5D6C-84F7-D87E6E39DAA7}"/>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6501AEFC-042F-FE69-7F9F-B52547005725}"/>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Comparing Pre-training Objectives</a:t>
            </a:r>
          </a:p>
        </p:txBody>
      </p:sp>
      <p:sp>
        <p:nvSpPr>
          <p:cNvPr id="4" name="TextBox 3">
            <a:extLst>
              <a:ext uri="{FF2B5EF4-FFF2-40B4-BE49-F238E27FC236}">
                <a16:creationId xmlns:a16="http://schemas.microsoft.com/office/drawing/2014/main" id="{35652B8F-D62F-C6ED-B168-22A62C045D24}"/>
              </a:ext>
            </a:extLst>
          </p:cNvPr>
          <p:cNvSpPr txBox="1"/>
          <p:nvPr/>
        </p:nvSpPr>
        <p:spPr>
          <a:xfrm>
            <a:off x="762000" y="1943100"/>
            <a:ext cx="472440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Results</a:t>
            </a:r>
          </a:p>
        </p:txBody>
      </p:sp>
      <p:sp>
        <p:nvSpPr>
          <p:cNvPr id="7" name="TextBox 6">
            <a:extLst>
              <a:ext uri="{FF2B5EF4-FFF2-40B4-BE49-F238E27FC236}">
                <a16:creationId xmlns:a16="http://schemas.microsoft.com/office/drawing/2014/main" id="{12ABA7CF-7593-6834-C62D-677A152878DD}"/>
              </a:ext>
            </a:extLst>
          </p:cNvPr>
          <p:cNvSpPr txBox="1"/>
          <p:nvPr/>
        </p:nvSpPr>
        <p:spPr>
          <a:xfrm>
            <a:off x="762000" y="3058706"/>
            <a:ext cx="14630400" cy="5693866"/>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2800" dirty="0">
                <a:solidFill>
                  <a:srgbClr val="3B7DDD"/>
                </a:solidFill>
                <a:latin typeface="나눔스퀘어 Bold" panose="020B0600000101010101" pitchFamily="50" charset="-127"/>
                <a:ea typeface="나눔스퀘어 Bold" panose="020B0600000101010101" pitchFamily="50" charset="-127"/>
              </a:rPr>
              <a:t>Performance of pre-training methods varies significantly across tasks</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solidFill>
                  <a:srgbClr val="3B7DDD"/>
                </a:solidFill>
                <a:latin typeface="나눔스퀘어 Bold" panose="020B0600000101010101" pitchFamily="50" charset="-127"/>
                <a:ea typeface="나눔스퀘어 Bold" panose="020B0600000101010101" pitchFamily="50" charset="-127"/>
              </a:rPr>
              <a:t>Token masking is crucial </a:t>
            </a:r>
            <a:r>
              <a:rPr lang="en-US" altLang="ko-KR" sz="2800" dirty="0">
                <a:solidFill>
                  <a:schemeClr val="bg1">
                    <a:lumMod val="85000"/>
                  </a:schemeClr>
                </a:solidFill>
                <a:latin typeface="나눔스퀘어 Bold" panose="020B0600000101010101" pitchFamily="50" charset="-127"/>
                <a:ea typeface="나눔스퀘어 Bold" panose="020B0600000101010101" pitchFamily="50" charset="-127"/>
              </a:rPr>
              <a:t>(GPT Limitation)</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solidFill>
                  <a:srgbClr val="3B7DDD"/>
                </a:solidFill>
                <a:latin typeface="나눔스퀘어 Bold" panose="020B0600000101010101" pitchFamily="50" charset="-127"/>
                <a:ea typeface="나눔스퀘어 Bold" panose="020B0600000101010101" pitchFamily="50" charset="-127"/>
              </a:rPr>
              <a:t>Left-to-right pre-training improves generation </a:t>
            </a:r>
            <a:r>
              <a:rPr lang="en-US" altLang="ko-KR" sz="2800" dirty="0">
                <a:solidFill>
                  <a:schemeClr val="bg1">
                    <a:lumMod val="85000"/>
                  </a:schemeClr>
                </a:solidFill>
                <a:latin typeface="나눔스퀘어 Bold" panose="020B0600000101010101" pitchFamily="50" charset="-127"/>
                <a:ea typeface="나눔스퀘어 Bold" panose="020B0600000101010101" pitchFamily="50" charset="-127"/>
              </a:rPr>
              <a:t>(BERT Limitation)</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Bidirectional encoders are crucial for </a:t>
            </a:r>
            <a:r>
              <a:rPr lang="en-US" altLang="ko-KR" sz="2800" dirty="0" err="1">
                <a:latin typeface="나눔스퀘어 Bold" panose="020B0600000101010101" pitchFamily="50" charset="-127"/>
                <a:ea typeface="나눔스퀘어 Bold" panose="020B0600000101010101" pitchFamily="50" charset="-127"/>
              </a:rPr>
              <a:t>SQuAD</a:t>
            </a: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The pre-training objective is not the only important factor </a:t>
            </a:r>
            <a:r>
              <a:rPr lang="en-US" altLang="ko-KR" dirty="0">
                <a:solidFill>
                  <a:srgbClr val="0F569B"/>
                </a:solidFill>
                <a:latin typeface="나눔스퀘어 Bold" panose="020B0600000101010101" pitchFamily="50" charset="-127"/>
                <a:ea typeface="나눔스퀘어 Bold" panose="020B0600000101010101" pitchFamily="50" charset="-127"/>
              </a:rPr>
              <a:t>(</a:t>
            </a:r>
            <a:r>
              <a:rPr lang="ko-KR" altLang="en-US" dirty="0">
                <a:solidFill>
                  <a:srgbClr val="0F569B"/>
                </a:solidFill>
                <a:latin typeface="나눔스퀘어 Bold" panose="020B0600000101010101" pitchFamily="50" charset="-127"/>
                <a:ea typeface="나눔스퀘어 Bold" panose="020B0600000101010101" pitchFamily="50" charset="-127"/>
              </a:rPr>
              <a:t>모델 구조</a:t>
            </a:r>
            <a:r>
              <a:rPr lang="en-US" altLang="ko-KR" dirty="0">
                <a:solidFill>
                  <a:srgbClr val="0F569B"/>
                </a:solidFill>
                <a:latin typeface="나눔스퀘어 Bold" panose="020B0600000101010101" pitchFamily="50" charset="-127"/>
                <a:ea typeface="나눔스퀘어 Bold" panose="020B0600000101010101" pitchFamily="50" charset="-127"/>
              </a:rPr>
              <a:t>, </a:t>
            </a:r>
            <a:r>
              <a:rPr lang="ko-KR" altLang="en-US" dirty="0">
                <a:solidFill>
                  <a:srgbClr val="0F569B"/>
                </a:solidFill>
                <a:latin typeface="나눔스퀘어 Bold" panose="020B0600000101010101" pitchFamily="50" charset="-127"/>
                <a:ea typeface="나눔스퀘어 Bold" panose="020B0600000101010101" pitchFamily="50" charset="-127"/>
              </a:rPr>
              <a:t>훈련 방식 등도 중요</a:t>
            </a:r>
            <a:r>
              <a:rPr lang="en-US" altLang="ko-KR" dirty="0">
                <a:solidFill>
                  <a:srgbClr val="0F569B"/>
                </a:solidFill>
                <a:latin typeface="나눔스퀘어 Bold" panose="020B0600000101010101" pitchFamily="50" charset="-127"/>
                <a:ea typeface="나눔스퀘어 Bold" panose="020B0600000101010101" pitchFamily="50" charset="-127"/>
              </a:rPr>
              <a:t>)</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Pure language models perform best on ELI5</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BART achieves the most consistently strong performance</a:t>
            </a:r>
            <a:endParaRPr lang="ko-KR" altLang="en-US" sz="2800" dirty="0">
              <a:latin typeface="나눔스퀘어 Bold" panose="020B0600000101010101" pitchFamily="50" charset="-127"/>
              <a:ea typeface="나눔스퀘어 Bold" panose="020B0600000101010101" pitchFamily="50" charset="-127"/>
            </a:endParaRPr>
          </a:p>
        </p:txBody>
      </p:sp>
      <p:sp>
        <p:nvSpPr>
          <p:cNvPr id="6" name="슬라이드 번호 개체 틀 5">
            <a:extLst>
              <a:ext uri="{FF2B5EF4-FFF2-40B4-BE49-F238E27FC236}">
                <a16:creationId xmlns:a16="http://schemas.microsoft.com/office/drawing/2014/main" id="{A5640039-F99F-DDA3-3D23-99B2B831565B}"/>
              </a:ext>
            </a:extLst>
          </p:cNvPr>
          <p:cNvSpPr>
            <a:spLocks noGrp="1"/>
          </p:cNvSpPr>
          <p:nvPr>
            <p:ph type="sldNum" sz="quarter" idx="12"/>
          </p:nvPr>
        </p:nvSpPr>
        <p:spPr/>
        <p:txBody>
          <a:bodyPr/>
          <a:lstStyle/>
          <a:p>
            <a:fld id="{B1393E5F-521B-4CAD-9D3A-AE923D912DCE}" type="slidenum">
              <a:rPr lang="en-US" smtClean="0"/>
              <a:pPr/>
              <a:t>17</a:t>
            </a:fld>
            <a:r>
              <a:rPr lang="en-US"/>
              <a:t> / 40</a:t>
            </a:r>
            <a:endParaRPr lang="en-US" dirty="0"/>
          </a:p>
        </p:txBody>
      </p:sp>
    </p:spTree>
    <p:extLst>
      <p:ext uri="{BB962C8B-B14F-4D97-AF65-F5344CB8AC3E}">
        <p14:creationId xmlns:p14="http://schemas.microsoft.com/office/powerpoint/2010/main" val="2660527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7EE2C-F86C-CEC4-5F5D-E219F0341A82}"/>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9908A073-EBC4-E7B8-B89C-CDF9B12E5A2D}"/>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686DAD9A-78FE-D86B-9328-EE860AEC2DC4}"/>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CFBD05DD-B780-FD9C-462A-61C94231EA5F}"/>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AD93D2F8-221B-0749-2F52-34F1518A04C4}"/>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Large-scale Pre-training Objectives</a:t>
            </a:r>
          </a:p>
        </p:txBody>
      </p:sp>
      <p:sp>
        <p:nvSpPr>
          <p:cNvPr id="8" name="TextBox 7">
            <a:extLst>
              <a:ext uri="{FF2B5EF4-FFF2-40B4-BE49-F238E27FC236}">
                <a16:creationId xmlns:a16="http://schemas.microsoft.com/office/drawing/2014/main" id="{C860E915-02F9-0B64-9246-2686885D0641}"/>
              </a:ext>
            </a:extLst>
          </p:cNvPr>
          <p:cNvSpPr txBox="1"/>
          <p:nvPr/>
        </p:nvSpPr>
        <p:spPr>
          <a:xfrm>
            <a:off x="725306" y="2403075"/>
            <a:ext cx="16569670" cy="3046988"/>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최근 연구들은 </a:t>
            </a:r>
            <a:r>
              <a:rPr lang="en-US" altLang="ko-KR" sz="3200" dirty="0">
                <a:latin typeface="나눔스퀘어 Bold" panose="020B0600000101010101" pitchFamily="50" charset="-127"/>
                <a:ea typeface="나눔스퀘어 Bold" panose="020B0600000101010101" pitchFamily="50" charset="-127"/>
              </a:rPr>
              <a:t>Pre-train</a:t>
            </a:r>
            <a:r>
              <a:rPr lang="ko-KR" altLang="en-US" sz="3200" dirty="0">
                <a:latin typeface="나눔스퀘어 Bold" panose="020B0600000101010101" pitchFamily="50" charset="-127"/>
                <a:ea typeface="나눔스퀘어 Bold" panose="020B0600000101010101" pitchFamily="50" charset="-127"/>
              </a:rPr>
              <a:t>의 규모에 따라서도 성능 차이가 크다고 말함 </a:t>
            </a:r>
            <a:r>
              <a:rPr lang="en-US" altLang="ko-KR" sz="3200" dirty="0">
                <a:latin typeface="나눔스퀘어 Bold" panose="020B0600000101010101" pitchFamily="50" charset="-127"/>
                <a:ea typeface="나눔스퀘어 Bold" panose="020B0600000101010101" pitchFamily="50" charset="-127"/>
              </a:rPr>
              <a:t>(</a:t>
            </a:r>
            <a:r>
              <a:rPr lang="en-US" altLang="ko-KR" sz="3200" dirty="0" err="1">
                <a:latin typeface="나눔스퀘어 Bold" panose="020B0600000101010101" pitchFamily="50" charset="-127"/>
                <a:ea typeface="나눔스퀘어 Bold" panose="020B0600000101010101" pitchFamily="50" charset="-127"/>
              </a:rPr>
              <a:t>XLNet</a:t>
            </a:r>
            <a:r>
              <a:rPr lang="en-US" altLang="ko-KR" sz="3200" dirty="0">
                <a:latin typeface="나눔스퀘어 Bold" panose="020B0600000101010101" pitchFamily="50" charset="-127"/>
                <a:ea typeface="나눔스퀘어 Bold" panose="020B0600000101010101" pitchFamily="50" charset="-127"/>
              </a:rPr>
              <a:t>, </a:t>
            </a:r>
            <a:r>
              <a:rPr lang="en-US" altLang="ko-KR" sz="3200" dirty="0" err="1">
                <a:latin typeface="나눔스퀘어 Bold" panose="020B0600000101010101" pitchFamily="50" charset="-127"/>
                <a:ea typeface="나눔스퀘어 Bold" panose="020B0600000101010101" pitchFamily="50" charset="-127"/>
              </a:rPr>
              <a:t>RoBERTa</a:t>
            </a:r>
            <a:r>
              <a:rPr lang="en-US" altLang="ko-KR" sz="3200" dirty="0">
                <a:latin typeface="나눔스퀘어 Bold" panose="020B0600000101010101" pitchFamily="50" charset="-127"/>
                <a:ea typeface="나눔스퀘어 Bold" panose="020B0600000101010101" pitchFamily="50" charset="-127"/>
              </a:rPr>
              <a:t>)</a:t>
            </a: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따라서 저자들은 이전에 찾았던 최적의 </a:t>
            </a:r>
            <a:r>
              <a:rPr lang="en-US" altLang="ko-KR" sz="3200" dirty="0">
                <a:latin typeface="나눔스퀘어 Bold" panose="020B0600000101010101" pitchFamily="50" charset="-127"/>
                <a:ea typeface="나눔스퀘어 Bold" panose="020B0600000101010101" pitchFamily="50" charset="-127"/>
              </a:rPr>
              <a:t>Pre-train Objective</a:t>
            </a:r>
            <a:r>
              <a:rPr lang="ko-KR" altLang="en-US" sz="3200" dirty="0">
                <a:latin typeface="나눔스퀘어 Bold" panose="020B0600000101010101" pitchFamily="50" charset="-127"/>
                <a:ea typeface="나눔스퀘어 Bold" panose="020B0600000101010101" pitchFamily="50" charset="-127"/>
              </a:rPr>
              <a:t>와 함께 대규모의 </a:t>
            </a:r>
            <a:r>
              <a:rPr lang="en-US" altLang="ko-KR" sz="3200" dirty="0">
                <a:latin typeface="나눔스퀘어 Bold" panose="020B0600000101010101" pitchFamily="50" charset="-127"/>
                <a:ea typeface="나눔스퀘어 Bold" panose="020B0600000101010101" pitchFamily="50" charset="-127"/>
              </a:rPr>
              <a:t>Pre-train</a:t>
            </a:r>
            <a:r>
              <a:rPr lang="ko-KR" altLang="en-US" sz="3200" dirty="0">
                <a:latin typeface="나눔스퀘어 Bold" panose="020B0600000101010101" pitchFamily="50" charset="-127"/>
                <a:ea typeface="나눔스퀘어 Bold" panose="020B0600000101010101" pitchFamily="50" charset="-127"/>
              </a:rPr>
              <a:t>과 </a:t>
            </a:r>
            <a:r>
              <a:rPr lang="en-US" altLang="ko-KR" sz="3200" dirty="0">
                <a:latin typeface="나눔스퀘어 Bold" panose="020B0600000101010101" pitchFamily="50" charset="-127"/>
                <a:ea typeface="나눔스퀘어 Bold" panose="020B0600000101010101" pitchFamily="50" charset="-127"/>
              </a:rPr>
              <a:t>Fine-tuning</a:t>
            </a:r>
            <a:r>
              <a:rPr lang="ko-KR" altLang="en-US" sz="3200" dirty="0">
                <a:latin typeface="나눔스퀘어 Bold" panose="020B0600000101010101" pitchFamily="50" charset="-127"/>
                <a:ea typeface="나눔스퀘어 Bold" panose="020B0600000101010101" pitchFamily="50" charset="-127"/>
              </a:rPr>
              <a:t>을 한 번 더 진행해 </a:t>
            </a:r>
            <a:r>
              <a:rPr lang="en-US" altLang="ko-KR" sz="3200" dirty="0">
                <a:latin typeface="나눔스퀘어 Bold" panose="020B0600000101010101" pitchFamily="50" charset="-127"/>
                <a:ea typeface="나눔스퀘어 Bold" panose="020B0600000101010101" pitchFamily="50" charset="-127"/>
              </a:rPr>
              <a:t>BART</a:t>
            </a:r>
            <a:r>
              <a:rPr lang="ko-KR" altLang="en-US" sz="3200" dirty="0">
                <a:latin typeface="나눔스퀘어 Bold" panose="020B0600000101010101" pitchFamily="50" charset="-127"/>
                <a:ea typeface="나눔스퀘어 Bold" panose="020B0600000101010101" pitchFamily="50" charset="-127"/>
              </a:rPr>
              <a:t>의 성능을 비교함</a:t>
            </a:r>
            <a:r>
              <a:rPr lang="en-US" altLang="ko-KR" sz="3200" dirty="0">
                <a:latin typeface="나눔스퀘어 Bold" panose="020B0600000101010101" pitchFamily="50" charset="-127"/>
                <a:ea typeface="나눔스퀘어 Bold" panose="020B0600000101010101" pitchFamily="50" charset="-127"/>
              </a:rPr>
              <a:t>.</a:t>
            </a: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직접적인 비교를 위해 </a:t>
            </a:r>
            <a:r>
              <a:rPr lang="en-US" altLang="ko-KR" sz="3200" dirty="0" err="1">
                <a:latin typeface="나눔스퀘어 Bold" panose="020B0600000101010101" pitchFamily="50" charset="-127"/>
                <a:ea typeface="나눔스퀘어 Bold" panose="020B0600000101010101" pitchFamily="50" charset="-127"/>
              </a:rPr>
              <a:t>RoBERTa</a:t>
            </a:r>
            <a:r>
              <a:rPr lang="ko-KR" altLang="en-US" sz="3200" dirty="0">
                <a:latin typeface="나눔스퀘어 Bold" panose="020B0600000101010101" pitchFamily="50" charset="-127"/>
                <a:ea typeface="나눔스퀘어 Bold" panose="020B0600000101010101" pitchFamily="50" charset="-127"/>
              </a:rPr>
              <a:t>와 같은 대규모의 </a:t>
            </a:r>
            <a:r>
              <a:rPr lang="en-US" altLang="ko-KR" sz="3200" dirty="0">
                <a:latin typeface="나눔스퀘어 Bold" panose="020B0600000101010101" pitchFamily="50" charset="-127"/>
                <a:ea typeface="나눔스퀘어 Bold" panose="020B0600000101010101" pitchFamily="50" charset="-127"/>
              </a:rPr>
              <a:t>Pre-train </a:t>
            </a:r>
            <a:r>
              <a:rPr lang="ko-KR" altLang="en-US" sz="3200" dirty="0">
                <a:latin typeface="나눔스퀘어 Bold" panose="020B0600000101010101" pitchFamily="50" charset="-127"/>
                <a:ea typeface="나눔스퀘어 Bold" panose="020B0600000101010101" pitchFamily="50" charset="-127"/>
              </a:rPr>
              <a:t>진행</a:t>
            </a:r>
            <a:r>
              <a:rPr lang="en-US" altLang="ko-KR" sz="3200" dirty="0">
                <a:latin typeface="나눔스퀘어 Bold" panose="020B0600000101010101" pitchFamily="50" charset="-127"/>
                <a:ea typeface="나눔스퀘어 Bold" panose="020B0600000101010101" pitchFamily="50" charset="-127"/>
              </a:rPr>
              <a:t>.</a:t>
            </a:r>
          </a:p>
        </p:txBody>
      </p:sp>
      <p:sp>
        <p:nvSpPr>
          <p:cNvPr id="5" name="슬라이드 번호 개체 틀 4">
            <a:extLst>
              <a:ext uri="{FF2B5EF4-FFF2-40B4-BE49-F238E27FC236}">
                <a16:creationId xmlns:a16="http://schemas.microsoft.com/office/drawing/2014/main" id="{20851207-D6ED-21D9-86D3-E421F147B32C}"/>
              </a:ext>
            </a:extLst>
          </p:cNvPr>
          <p:cNvSpPr>
            <a:spLocks noGrp="1"/>
          </p:cNvSpPr>
          <p:nvPr>
            <p:ph type="sldNum" sz="quarter" idx="12"/>
          </p:nvPr>
        </p:nvSpPr>
        <p:spPr/>
        <p:txBody>
          <a:bodyPr/>
          <a:lstStyle/>
          <a:p>
            <a:fld id="{B1393E5F-521B-4CAD-9D3A-AE923D912DCE}" type="slidenum">
              <a:rPr lang="en-US" smtClean="0"/>
              <a:pPr/>
              <a:t>18</a:t>
            </a:fld>
            <a:r>
              <a:rPr lang="en-US"/>
              <a:t> / 40</a:t>
            </a:r>
            <a:endParaRPr lang="en-US" dirty="0"/>
          </a:p>
        </p:txBody>
      </p:sp>
    </p:spTree>
    <p:extLst>
      <p:ext uri="{BB962C8B-B14F-4D97-AF65-F5344CB8AC3E}">
        <p14:creationId xmlns:p14="http://schemas.microsoft.com/office/powerpoint/2010/main" val="682921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8AD240-F65E-673F-5727-97E97FE6BADD}"/>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F7059035-7C1F-2DC9-06F3-77FCC404F557}"/>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C27549EF-5435-07CC-7A66-B4BBDE2F0240}"/>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C7817BCC-A0E4-5823-A0E5-56334D20A580}"/>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A91F1E66-2A8A-43AD-3727-FAA78C85E6D0}"/>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Large-scale Pre-training Objectives</a:t>
            </a:r>
          </a:p>
        </p:txBody>
      </p:sp>
      <p:sp>
        <p:nvSpPr>
          <p:cNvPr id="3" name="TextBox 2">
            <a:extLst>
              <a:ext uri="{FF2B5EF4-FFF2-40B4-BE49-F238E27FC236}">
                <a16:creationId xmlns:a16="http://schemas.microsoft.com/office/drawing/2014/main" id="{7AB05D88-47E4-2BC6-CF5C-749F12B49CD7}"/>
              </a:ext>
            </a:extLst>
          </p:cNvPr>
          <p:cNvSpPr txBox="1"/>
          <p:nvPr/>
        </p:nvSpPr>
        <p:spPr>
          <a:xfrm>
            <a:off x="762000" y="1943100"/>
            <a:ext cx="472440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Experimental</a:t>
            </a:r>
            <a:r>
              <a:rPr lang="ko-KR" altLang="en-US" sz="3600" dirty="0">
                <a:solidFill>
                  <a:srgbClr val="3B7DDD"/>
                </a:solidFill>
                <a:latin typeface="나눔스퀘어 Bold" panose="020B0600000101010101" pitchFamily="50" charset="-127"/>
                <a:ea typeface="나눔스퀘어 Bold" panose="020B0600000101010101" pitchFamily="50" charset="-127"/>
              </a:rPr>
              <a:t> </a:t>
            </a:r>
            <a:r>
              <a:rPr lang="en-US" altLang="ko-KR" sz="3600" dirty="0">
                <a:solidFill>
                  <a:srgbClr val="3B7DDD"/>
                </a:solidFill>
                <a:latin typeface="나눔스퀘어 Bold" panose="020B0600000101010101" pitchFamily="50" charset="-127"/>
                <a:ea typeface="나눔스퀘어 Bold" panose="020B0600000101010101" pitchFamily="50" charset="-127"/>
              </a:rPr>
              <a:t>Setup</a:t>
            </a:r>
          </a:p>
        </p:txBody>
      </p:sp>
      <p:sp>
        <p:nvSpPr>
          <p:cNvPr id="4" name="TextBox 3">
            <a:extLst>
              <a:ext uri="{FF2B5EF4-FFF2-40B4-BE49-F238E27FC236}">
                <a16:creationId xmlns:a16="http://schemas.microsoft.com/office/drawing/2014/main" id="{AF9D56CC-50A1-9D91-DCAC-98E6B3F04960}"/>
              </a:ext>
            </a:extLst>
          </p:cNvPr>
          <p:cNvSpPr txBox="1"/>
          <p:nvPr/>
        </p:nvSpPr>
        <p:spPr>
          <a:xfrm>
            <a:off x="582766" y="3390900"/>
            <a:ext cx="16569670" cy="6124754"/>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Use BART Large Model (Almost Same with BERT Large)</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solidFill>
                  <a:srgbClr val="3B7DDD"/>
                </a:solidFill>
                <a:latin typeface="나눔스퀘어 Bold" panose="020B0600000101010101" pitchFamily="50" charset="-127"/>
                <a:ea typeface="나눔스퀘어 Bold" panose="020B0600000101010101" pitchFamily="50" charset="-127"/>
              </a:rPr>
              <a:t>Tokenizer : BPE from GPT2 </a:t>
            </a:r>
            <a:r>
              <a:rPr lang="en-US" altLang="ko-KR" sz="2800" dirty="0">
                <a:latin typeface="나눔스퀘어 Bold" panose="020B0600000101010101" pitchFamily="50" charset="-127"/>
                <a:ea typeface="나눔스퀘어 Bold" panose="020B0600000101010101" pitchFamily="50" charset="-127"/>
              </a:rPr>
              <a:t>-&gt; Vocab size : 50257</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Batch size 8000, 500000 steps</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solidFill>
                  <a:srgbClr val="3B7DDD"/>
                </a:solidFill>
                <a:latin typeface="나눔스퀘어 Bold" panose="020B0600000101010101" pitchFamily="50" charset="-127"/>
                <a:ea typeface="나눔스퀘어 Bold" panose="020B0600000101010101" pitchFamily="50" charset="-127"/>
              </a:rPr>
              <a:t>mask 30% of tokens </a:t>
            </a:r>
            <a:r>
              <a:rPr lang="en-US" altLang="ko-KR" sz="2800" dirty="0">
                <a:latin typeface="나눔스퀘어 Bold" panose="020B0600000101010101" pitchFamily="50" charset="-127"/>
                <a:ea typeface="나눔스퀘어 Bold" panose="020B0600000101010101" pitchFamily="50" charset="-127"/>
              </a:rPr>
              <a:t>in each document, and </a:t>
            </a:r>
            <a:r>
              <a:rPr lang="en-US" altLang="ko-KR" sz="2800" dirty="0">
                <a:solidFill>
                  <a:srgbClr val="3B7DDD"/>
                </a:solidFill>
                <a:latin typeface="나눔스퀘어 Bold" panose="020B0600000101010101" pitchFamily="50" charset="-127"/>
                <a:ea typeface="나눔스퀘어 Bold" panose="020B0600000101010101" pitchFamily="50" charset="-127"/>
              </a:rPr>
              <a:t>permute all sentences</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disabled dropout for the final 10% of training steps</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solidFill>
                  <a:srgbClr val="3B7DDD"/>
                </a:solidFill>
                <a:latin typeface="나눔스퀘어 Bold" panose="020B0600000101010101" pitchFamily="50" charset="-127"/>
                <a:ea typeface="나눔스퀘어 Bold" panose="020B0600000101010101" pitchFamily="50" charset="-127"/>
              </a:rPr>
              <a:t>Training data from </a:t>
            </a:r>
            <a:r>
              <a:rPr lang="en-US" altLang="ko-KR" sz="2800" dirty="0" err="1">
                <a:solidFill>
                  <a:srgbClr val="3B7DDD"/>
                </a:solidFill>
                <a:latin typeface="나눔스퀘어 Bold" panose="020B0600000101010101" pitchFamily="50" charset="-127"/>
                <a:ea typeface="나눔스퀘어 Bold" panose="020B0600000101010101" pitchFamily="50" charset="-127"/>
              </a:rPr>
              <a:t>RoBERTa</a:t>
            </a:r>
            <a:r>
              <a:rPr lang="en-US" altLang="ko-KR" sz="2800" dirty="0">
                <a:solidFill>
                  <a:srgbClr val="3B7DDD"/>
                </a:solidFill>
                <a:latin typeface="나눔스퀘어 Bold" panose="020B0600000101010101" pitchFamily="50" charset="-127"/>
                <a:ea typeface="나눔스퀘어 Bold" panose="020B0600000101010101" pitchFamily="50" charset="-127"/>
              </a:rPr>
              <a:t> </a:t>
            </a:r>
            <a:r>
              <a:rPr lang="en-US" altLang="ko-KR" sz="2800" dirty="0">
                <a:latin typeface="나눔스퀘어 Bold" panose="020B0600000101010101" pitchFamily="50" charset="-127"/>
                <a:ea typeface="나눔스퀘어 Bold" panose="020B0600000101010101" pitchFamily="50" charset="-127"/>
              </a:rPr>
              <a:t>(BOOKCORPUS, CC-NEWS, OPENWEBTEXT, STORIES) = 160GB </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p:txBody>
      </p:sp>
      <p:sp>
        <p:nvSpPr>
          <p:cNvPr id="7" name="슬라이드 번호 개체 틀 6">
            <a:extLst>
              <a:ext uri="{FF2B5EF4-FFF2-40B4-BE49-F238E27FC236}">
                <a16:creationId xmlns:a16="http://schemas.microsoft.com/office/drawing/2014/main" id="{D56E0E82-514D-2D30-2094-E85D5349616D}"/>
              </a:ext>
            </a:extLst>
          </p:cNvPr>
          <p:cNvSpPr>
            <a:spLocks noGrp="1"/>
          </p:cNvSpPr>
          <p:nvPr>
            <p:ph type="sldNum" sz="quarter" idx="12"/>
          </p:nvPr>
        </p:nvSpPr>
        <p:spPr/>
        <p:txBody>
          <a:bodyPr/>
          <a:lstStyle/>
          <a:p>
            <a:fld id="{B1393E5F-521B-4CAD-9D3A-AE923D912DCE}" type="slidenum">
              <a:rPr lang="en-US" smtClean="0"/>
              <a:pPr/>
              <a:t>19</a:t>
            </a:fld>
            <a:r>
              <a:rPr lang="en-US"/>
              <a:t> / 40</a:t>
            </a:r>
            <a:endParaRPr lang="en-US" dirty="0"/>
          </a:p>
        </p:txBody>
      </p:sp>
    </p:spTree>
    <p:extLst>
      <p:ext uri="{BB962C8B-B14F-4D97-AF65-F5344CB8AC3E}">
        <p14:creationId xmlns:p14="http://schemas.microsoft.com/office/powerpoint/2010/main" val="277159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Object 2"/>
          <p:cNvSpPr txBox="1"/>
          <p:nvPr/>
        </p:nvSpPr>
        <p:spPr>
          <a:xfrm>
            <a:off x="1748848" y="1339004"/>
            <a:ext cx="6351298" cy="1107996"/>
          </a:xfrm>
          <a:prstGeom prst="rect">
            <a:avLst/>
          </a:prstGeom>
          <a:noFill/>
        </p:spPr>
        <p:txBody>
          <a:bodyPr wrap="square" rtlCol="0" anchor="ctr">
            <a:spAutoFit/>
          </a:bodyPr>
          <a:lstStyle/>
          <a:p>
            <a:r>
              <a:rPr lang="en-US" sz="6600" b="1" dirty="0">
                <a:solidFill>
                  <a:srgbClr val="0F569B"/>
                </a:solidFill>
                <a:latin typeface="나눔스퀘어 Light" panose="020B0600000101010101" pitchFamily="50" charset="-127"/>
                <a:ea typeface="나눔스퀘어 Light" panose="020B0600000101010101" pitchFamily="50" charset="-127"/>
                <a:cs typeface="NanumSquare Light" pitchFamily="34" charset="0"/>
              </a:rPr>
              <a:t>CONTENTS</a:t>
            </a:r>
            <a:endParaRPr lang="en-US" dirty="0">
              <a:latin typeface="나눔스퀘어 Light" panose="020B0600000101010101" pitchFamily="50" charset="-127"/>
              <a:ea typeface="나눔스퀘어 Light" panose="020B0600000101010101" pitchFamily="50" charset="-127"/>
            </a:endParaRPr>
          </a:p>
        </p:txBody>
      </p:sp>
      <p:sp>
        <p:nvSpPr>
          <p:cNvPr id="3" name="Object 3"/>
          <p:cNvSpPr txBox="1"/>
          <p:nvPr/>
        </p:nvSpPr>
        <p:spPr>
          <a:xfrm>
            <a:off x="1833133" y="3149238"/>
            <a:ext cx="14400000" cy="478800"/>
          </a:xfrm>
          <a:prstGeom prst="rect">
            <a:avLst/>
          </a:prstGeom>
          <a:noFill/>
        </p:spPr>
        <p:txBody>
          <a:bodyPr wrap="square" rtlCol="0" anchor="t">
            <a:spAutoFit/>
          </a:bodyPr>
          <a:lstStyle/>
          <a:p>
            <a:r>
              <a:rPr lang="en-US" sz="2500" dirty="0">
                <a:solidFill>
                  <a:srgbClr val="3B7DDD"/>
                </a:solidFill>
                <a:latin typeface="나눔스퀘어 ExtraBold" panose="020B0600000101010101" pitchFamily="50" charset="-127"/>
                <a:cs typeface="NanumSquare ExtraBold" pitchFamily="34" charset="0"/>
              </a:rPr>
              <a:t>01. Introduction</a:t>
            </a:r>
            <a:endParaRPr lang="en-US" dirty="0"/>
          </a:p>
        </p:txBody>
      </p:sp>
      <p:sp>
        <p:nvSpPr>
          <p:cNvPr id="7" name="Rectangle 1">
            <a:extLst>
              <a:ext uri="{FF2B5EF4-FFF2-40B4-BE49-F238E27FC236}">
                <a16:creationId xmlns:a16="http://schemas.microsoft.com/office/drawing/2014/main" id="{1FA64033-1304-F8DF-9BFD-8AA9558DCB58}"/>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스레드</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799D2A52-8401-9B88-713F-B2269465A162}"/>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나중에</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2B159291-2840-CD65-B598-613732D93C25}"/>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다이렉트 메시지</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12" name="Rectangle 4">
            <a:extLst>
              <a:ext uri="{FF2B5EF4-FFF2-40B4-BE49-F238E27FC236}">
                <a16:creationId xmlns:a16="http://schemas.microsoft.com/office/drawing/2014/main" id="{ACFE99A5-750A-7381-B778-8DE873B0611E}"/>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멘션 및 반응</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14" name="Rectangle 5">
            <a:extLst>
              <a:ext uri="{FF2B5EF4-FFF2-40B4-BE49-F238E27FC236}">
                <a16:creationId xmlns:a16="http://schemas.microsoft.com/office/drawing/2014/main" id="{53C4F86E-DFED-2EA6-4057-9810D103D9CA}"/>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초안 및 전송됨</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15" name="Rectangle 6">
            <a:extLst>
              <a:ext uri="{FF2B5EF4-FFF2-40B4-BE49-F238E27FC236}">
                <a16:creationId xmlns:a16="http://schemas.microsoft.com/office/drawing/2014/main" id="{48423AA9-14D3-BB9B-7833-121FC59ECE12}"/>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캔버스</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22" name="Rectangle 7">
            <a:extLst>
              <a:ext uri="{FF2B5EF4-FFF2-40B4-BE49-F238E27FC236}">
                <a16:creationId xmlns:a16="http://schemas.microsoft.com/office/drawing/2014/main" id="{9F859D1A-5C80-9692-9958-4CD7BF78977F}"/>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Slack Connect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24" name="Rectangle 8">
            <a:extLst>
              <a:ext uri="{FF2B5EF4-FFF2-40B4-BE49-F238E27FC236}">
                <a16:creationId xmlns:a16="http://schemas.microsoft.com/office/drawing/2014/main" id="{36FF964A-9C1E-F4F7-7F2B-1B4B1E6CD632}"/>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파일</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25" name="Rectangle 11">
            <a:extLst>
              <a:ext uri="{FF2B5EF4-FFF2-40B4-BE49-F238E27FC236}">
                <a16:creationId xmlns:a16="http://schemas.microsoft.com/office/drawing/2014/main" id="{3313F207-91CE-9295-C885-81311A6E05C7}"/>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권예담나</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26" name="Rectangle 15">
            <a:extLst>
              <a:ext uri="{FF2B5EF4-FFF2-40B4-BE49-F238E27FC236}">
                <a16:creationId xmlns:a16="http://schemas.microsoft.com/office/drawing/2014/main" id="{7BFBBD09-8E6B-353D-9CFA-5A44F78B0998}"/>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800" b="1" i="0" u="none" strike="noStrike" cap="none" normalizeH="0" baseline="0">
                <a:ln>
                  <a:noFill/>
                </a:ln>
                <a:solidFill>
                  <a:schemeClr val="tx1"/>
                </a:solidFill>
                <a:effectLst/>
                <a:latin typeface="Arial" panose="020B0604020202020204" pitchFamily="34" charset="0"/>
              </a:rPr>
              <a:t>4</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김현우, 박소연, 이범석, 정윤아</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28" name="Rectangle 18">
            <a:extLst>
              <a:ext uri="{FF2B5EF4-FFF2-40B4-BE49-F238E27FC236}">
                <a16:creationId xmlns:a16="http://schemas.microsoft.com/office/drawing/2014/main" id="{4D8A9316-1257-0BC5-9021-65A5E23F7C7A}"/>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800" b="1" i="0" u="none" strike="noStrike" cap="none" normalizeH="0" baseline="0">
                <a:ln>
                  <a:noFill/>
                </a:ln>
                <a:solidFill>
                  <a:schemeClr val="tx1"/>
                </a:solidFill>
                <a:effectLst/>
                <a:latin typeface="Arial" panose="020B0604020202020204" pitchFamily="34" charset="0"/>
              </a:rPr>
              <a:t>2</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박소연, 이범석</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29" name="Rectangle 19">
            <a:extLst>
              <a:ext uri="{FF2B5EF4-FFF2-40B4-BE49-F238E27FC236}">
                <a16:creationId xmlns:a16="http://schemas.microsoft.com/office/drawing/2014/main" id="{3A264612-4CDB-168E-90C1-4C23FCDCE6A0}"/>
              </a:ext>
            </a:extLst>
          </p:cNvPr>
          <p:cNvSpPr>
            <a:spLocks noChangeArrowheads="1"/>
          </p:cNvSpPr>
          <p:nvPr/>
        </p:nvSpPr>
        <p:spPr bwMode="auto">
          <a:xfrm>
            <a:off x="0" y="0"/>
            <a:ext cx="0" cy="0"/>
          </a:xfrm>
          <a:prstGeom prst="rect">
            <a:avLst/>
          </a:prstGeom>
          <a:solidFill>
            <a:srgbClr val="3F0E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7132" tIns="0" rIns="57132" bIns="0" numCol="1" anchor="ctr" anchorCtr="0" compatLnSpc="1">
            <a:prstTxWarp prst="textNoShape">
              <a:avLst/>
            </a:prstTxWarp>
            <a:spAutoFit/>
          </a:bodyPr>
          <a:lstStyle/>
          <a:p>
            <a:endParaRPr lang="ko-KR" altLang="en-US"/>
          </a:p>
        </p:txBody>
      </p:sp>
      <p:sp>
        <p:nvSpPr>
          <p:cNvPr id="30" name="Rectangle 20">
            <a:extLst>
              <a:ext uri="{FF2B5EF4-FFF2-40B4-BE49-F238E27FC236}">
                <a16:creationId xmlns:a16="http://schemas.microsoft.com/office/drawing/2014/main" id="{E939308C-2479-BFDB-F9B1-795B96E47C70}"/>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2023-1학기-딥러닝기초</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31" name="Rectangle 21">
            <a:extLst>
              <a:ext uri="{FF2B5EF4-FFF2-40B4-BE49-F238E27FC236}">
                <a16:creationId xmlns:a16="http://schemas.microsoft.com/office/drawing/2014/main" id="{D6C55AB0-A738-19AC-46CC-5D69CEAF5AEE}"/>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2023-1학기-수강쟁탈전</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32" name="Rectangle 22">
            <a:extLst>
              <a:ext uri="{FF2B5EF4-FFF2-40B4-BE49-F238E27FC236}">
                <a16:creationId xmlns:a16="http://schemas.microsoft.com/office/drawing/2014/main" id="{7E5973EF-C24E-C187-926A-2B055461FF4D}"/>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2023-1학기-자연어세미나</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34" name="Rectangle 23">
            <a:extLst>
              <a:ext uri="{FF2B5EF4-FFF2-40B4-BE49-F238E27FC236}">
                <a16:creationId xmlns:a16="http://schemas.microsoft.com/office/drawing/2014/main" id="{DDF672E6-973A-4C93-CC86-63C1A5AE76D6}"/>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2023-1학기-cse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35" name="Rectangle 24">
            <a:extLst>
              <a:ext uri="{FF2B5EF4-FFF2-40B4-BE49-F238E27FC236}">
                <a16:creationId xmlns:a16="http://schemas.microsoft.com/office/drawing/2014/main" id="{35D613CF-5F94-1B5E-0779-1609365D22B5}"/>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2023-2학기-자연어세미나</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36" name="Rectangle 25">
            <a:extLst>
              <a:ext uri="{FF2B5EF4-FFF2-40B4-BE49-F238E27FC236}">
                <a16:creationId xmlns:a16="http://schemas.microsoft.com/office/drawing/2014/main" id="{DBDDBA5F-482F-B72E-E265-9F856CBC8020}"/>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2023-세미나-인공지능</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37" name="Rectangle 26">
            <a:extLst>
              <a:ext uri="{FF2B5EF4-FFF2-40B4-BE49-F238E27FC236}">
                <a16:creationId xmlns:a16="http://schemas.microsoft.com/office/drawing/2014/main" id="{7B53AA02-C480-1202-8D7D-F4FE34F6124B}"/>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2023-여름-선대세미나</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38" name="Rectangle 27">
            <a:extLst>
              <a:ext uri="{FF2B5EF4-FFF2-40B4-BE49-F238E27FC236}">
                <a16:creationId xmlns:a16="http://schemas.microsoft.com/office/drawing/2014/main" id="{E298C05A-5C2E-8485-4E8C-9F656A06A9E5}"/>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거지방</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39" name="Rectangle 28">
            <a:extLst>
              <a:ext uri="{FF2B5EF4-FFF2-40B4-BE49-F238E27FC236}">
                <a16:creationId xmlns:a16="http://schemas.microsoft.com/office/drawing/2014/main" id="{9295A0EA-487A-223C-5A06-6D538A14A70F}"/>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세미나-chatgpt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0" name="Rectangle 29">
            <a:extLst>
              <a:ext uri="{FF2B5EF4-FFF2-40B4-BE49-F238E27FC236}">
                <a16:creationId xmlns:a16="http://schemas.microsoft.com/office/drawing/2014/main" id="{505D833E-D97E-81BD-9E49-17A21878B204}"/>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아싸방</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1" name="Rectangle 30">
            <a:extLst>
              <a:ext uri="{FF2B5EF4-FFF2-40B4-BE49-F238E27FC236}">
                <a16:creationId xmlns:a16="http://schemas.microsoft.com/office/drawing/2014/main" id="{BFAAE367-4AB0-9890-B29A-790CD4D633EC}"/>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연구실-공지방</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2" name="Rectangle 31">
            <a:extLst>
              <a:ext uri="{FF2B5EF4-FFF2-40B4-BE49-F238E27FC236}">
                <a16:creationId xmlns:a16="http://schemas.microsoft.com/office/drawing/2014/main" id="{FDBA0A37-8D86-D336-A151-7D1F4420AB3D}"/>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연구실-물품구입</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3" name="Rectangle 32">
            <a:extLst>
              <a:ext uri="{FF2B5EF4-FFF2-40B4-BE49-F238E27FC236}">
                <a16:creationId xmlns:a16="http://schemas.microsoft.com/office/drawing/2014/main" id="{B06683B5-4607-5680-BCCB-F4FB1A7C3E48}"/>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연구실-신입생-2023-1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4" name="Rectangle 33">
            <a:extLst>
              <a:ext uri="{FF2B5EF4-FFF2-40B4-BE49-F238E27FC236}">
                <a16:creationId xmlns:a16="http://schemas.microsoft.com/office/drawing/2014/main" id="{B96A12FD-3178-7AD4-84E4-F90131E99C65}"/>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연구실-일상</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5" name="Rectangle 34">
            <a:extLst>
              <a:ext uri="{FF2B5EF4-FFF2-40B4-BE49-F238E27FC236}">
                <a16:creationId xmlns:a16="http://schemas.microsoft.com/office/drawing/2014/main" id="{A6B9C65E-BB9E-B296-1F81-386A49B5EEB8}"/>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코테-스터디</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6" name="Rectangle 35">
            <a:extLst>
              <a:ext uri="{FF2B5EF4-FFF2-40B4-BE49-F238E27FC236}">
                <a16:creationId xmlns:a16="http://schemas.microsoft.com/office/drawing/2014/main" id="{4D14AA1A-6FB2-D009-1973-87A307548EC7}"/>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프로젝트-crc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7" name="Rectangle 36">
            <a:extLst>
              <a:ext uri="{FF2B5EF4-FFF2-40B4-BE49-F238E27FC236}">
                <a16:creationId xmlns:a16="http://schemas.microsoft.com/office/drawing/2014/main" id="{10A71CC2-7BDF-E5BB-13E7-0EC5116A1B98}"/>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세미나-자연어논문</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8" name="Rectangle 37">
            <a:extLst>
              <a:ext uri="{FF2B5EF4-FFF2-40B4-BE49-F238E27FC236}">
                <a16:creationId xmlns:a16="http://schemas.microsoft.com/office/drawing/2014/main" id="{EAF4FDB2-E0F3-B05C-5B39-29AD04F34B0B}"/>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세미나-generation-논문</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49" name="Rectangle 38">
            <a:extLst>
              <a:ext uri="{FF2B5EF4-FFF2-40B4-BE49-F238E27FC236}">
                <a16:creationId xmlns:a16="http://schemas.microsoft.com/office/drawing/2014/main" id="{97BFEBD2-43CA-1D90-1375-843ECBFF0321}"/>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연구실-물품관리</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0" name="Rectangle 39">
            <a:extLst>
              <a:ext uri="{FF2B5EF4-FFF2-40B4-BE49-F238E27FC236}">
                <a16:creationId xmlns:a16="http://schemas.microsoft.com/office/drawing/2014/main" id="{265EDE0F-2C4D-C754-2606-7DF8B00BE586}"/>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연구실-출결</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1" name="Rectangle 40">
            <a:extLst>
              <a:ext uri="{FF2B5EF4-FFF2-40B4-BE49-F238E27FC236}">
                <a16:creationId xmlns:a16="http://schemas.microsoft.com/office/drawing/2014/main" id="{AE2D1746-40FD-D75D-D2ED-EE2C05F3CDCC}"/>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연구실-행정</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2" name="Rectangle 41">
            <a:extLst>
              <a:ext uri="{FF2B5EF4-FFF2-40B4-BE49-F238E27FC236}">
                <a16:creationId xmlns:a16="http://schemas.microsoft.com/office/drawing/2014/main" id="{555C15BA-37E8-B4AB-0B5D-E2CAEFB219B5}"/>
              </a:ext>
            </a:extLst>
          </p:cNvPr>
          <p:cNvSpPr>
            <a:spLocks noChangeArrowheads="1"/>
          </p:cNvSpPr>
          <p:nvPr/>
        </p:nvSpPr>
        <p:spPr bwMode="auto">
          <a:xfrm>
            <a:off x="0" y="0"/>
            <a:ext cx="0" cy="0"/>
          </a:xfrm>
          <a:prstGeom prst="rect">
            <a:avLst/>
          </a:prstGeom>
          <a:solidFill>
            <a:srgbClr val="3F0E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7132" tIns="0" rIns="57132" bIns="0" numCol="1" anchor="ctr" anchorCtr="0" compatLnSpc="1">
            <a:prstTxWarp prst="textNoShape">
              <a:avLst/>
            </a:prstTxWarp>
            <a:spAutoFit/>
          </a:bodyPr>
          <a:lstStyle/>
          <a:p>
            <a:endParaRPr lang="ko-KR" altLang="en-US"/>
          </a:p>
        </p:txBody>
      </p:sp>
      <p:sp>
        <p:nvSpPr>
          <p:cNvPr id="53" name="Rectangle 42">
            <a:extLst>
              <a:ext uri="{FF2B5EF4-FFF2-40B4-BE49-F238E27FC236}">
                <a16:creationId xmlns:a16="http://schemas.microsoft.com/office/drawing/2014/main" id="{6466F3D2-C771-90CA-ECD0-1AA7F3017063}"/>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권기승  </a:t>
            </a:r>
            <a:r>
              <a:rPr kumimoji="0" lang="ko-KR" altLang="ko-KR" sz="38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4" name="Rectangle 45">
            <a:extLst>
              <a:ext uri="{FF2B5EF4-FFF2-40B4-BE49-F238E27FC236}">
                <a16:creationId xmlns:a16="http://schemas.microsoft.com/office/drawing/2014/main" id="{047B4A32-29AC-3AC0-9776-A39A0541EEF7}"/>
              </a:ext>
            </a:extLst>
          </p:cNvPr>
          <p:cNvSpPr>
            <a:spLocks noChangeArrowheads="1"/>
          </p:cNvSpPr>
          <p:nvPr/>
        </p:nvSpPr>
        <p:spPr bwMode="auto">
          <a:xfrm>
            <a:off x="0" y="0"/>
            <a:ext cx="0" cy="0"/>
          </a:xfrm>
          <a:prstGeom prst="rect">
            <a:avLst/>
          </a:prstGeom>
          <a:solidFill>
            <a:srgbClr val="1164A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rgbClr val="FFFFFF"/>
                </a:solidFill>
                <a:effectLst/>
                <a:latin typeface="Arial" panose="020B0604020202020204" pitchFamily="34" charset="0"/>
              </a:rPr>
              <a:t>  </a:t>
            </a:r>
            <a:r>
              <a:rPr kumimoji="0" lang="ko-KR" altLang="ko-KR" sz="1400" b="0" i="0" u="none" strike="noStrike" cap="none" normalizeH="0" baseline="0">
                <a:ln>
                  <a:noFill/>
                </a:ln>
                <a:solidFill>
                  <a:srgbClr val="FFFFFF"/>
                </a:solidFill>
                <a:effectLst/>
                <a:latin typeface="Arial" panose="020B0604020202020204" pitchFamily="34" charset="0"/>
              </a:rPr>
              <a:t>     </a:t>
            </a:r>
            <a:endParaRPr kumimoji="0" lang="ko-KR" altLang="ko-KR" sz="1100" b="0" i="0" u="none" strike="noStrike" cap="none" normalizeH="0" baseline="0">
              <a:ln>
                <a:noFill/>
              </a:ln>
              <a:solidFill>
                <a:srgbClr val="FFFFFF"/>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rgbClr val="FFFFFF"/>
                </a:solidFill>
                <a:effectLst/>
                <a:latin typeface="Arial" panose="020B0604020202020204" pitchFamily="34" charset="0"/>
              </a:rPr>
              <a:t>김건</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5" name="Rectangle 47">
            <a:extLst>
              <a:ext uri="{FF2B5EF4-FFF2-40B4-BE49-F238E27FC236}">
                <a16:creationId xmlns:a16="http://schemas.microsoft.com/office/drawing/2014/main" id="{63AD6B3B-8E01-A4A7-AC56-FE0460E03ABF}"/>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김민지  </a:t>
            </a:r>
            <a:r>
              <a:rPr kumimoji="0" lang="ko-KR" altLang="ko-KR" sz="19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6" name="Rectangle 50">
            <a:extLst>
              <a:ext uri="{FF2B5EF4-FFF2-40B4-BE49-F238E27FC236}">
                <a16:creationId xmlns:a16="http://schemas.microsoft.com/office/drawing/2014/main" id="{2138EE45-8E81-AD49-A5D0-A43D98B82F84}"/>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김현우</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7" name="Rectangle 52">
            <a:extLst>
              <a:ext uri="{FF2B5EF4-FFF2-40B4-BE49-F238E27FC236}">
                <a16:creationId xmlns:a16="http://schemas.microsoft.com/office/drawing/2014/main" id="{0FCD8774-0C95-DC61-BA96-8DB7D1258287}"/>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박소연  </a:t>
            </a:r>
            <a:r>
              <a:rPr kumimoji="0" lang="ko-KR" altLang="ko-KR" sz="38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8" name="Rectangle 55">
            <a:extLst>
              <a:ext uri="{FF2B5EF4-FFF2-40B4-BE49-F238E27FC236}">
                <a16:creationId xmlns:a16="http://schemas.microsoft.com/office/drawing/2014/main" id="{7AA449F5-CCC1-4FB1-2862-6BBC09FD910E}"/>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박수빈  </a:t>
            </a:r>
            <a:r>
              <a:rPr kumimoji="0" lang="ko-KR" altLang="ko-KR" sz="19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59" name="Rectangle 58">
            <a:extLst>
              <a:ext uri="{FF2B5EF4-FFF2-40B4-BE49-F238E27FC236}">
                <a16:creationId xmlns:a16="http://schemas.microsoft.com/office/drawing/2014/main" id="{A114231C-FF04-14C8-4225-434346EC4B38}"/>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박해성</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60" name="Rectangle 60">
            <a:extLst>
              <a:ext uri="{FF2B5EF4-FFF2-40B4-BE49-F238E27FC236}">
                <a16:creationId xmlns:a16="http://schemas.microsoft.com/office/drawing/2014/main" id="{98F4E948-439E-0332-7C2E-CD3425685F16}"/>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이범석</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61" name="Rectangle 62">
            <a:extLst>
              <a:ext uri="{FF2B5EF4-FFF2-40B4-BE49-F238E27FC236}">
                <a16:creationId xmlns:a16="http://schemas.microsoft.com/office/drawing/2014/main" id="{24D55E15-F78C-E258-E95F-A6A1528BAF8F}"/>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이상준</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62" name="Rectangle 64">
            <a:extLst>
              <a:ext uri="{FF2B5EF4-FFF2-40B4-BE49-F238E27FC236}">
                <a16:creationId xmlns:a16="http://schemas.microsoft.com/office/drawing/2014/main" id="{5899C902-B6CD-0389-3F3D-94D5CF6A031A}"/>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정윤아</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63" name="Rectangle 66">
            <a:extLst>
              <a:ext uri="{FF2B5EF4-FFF2-40B4-BE49-F238E27FC236}">
                <a16:creationId xmlns:a16="http://schemas.microsoft.com/office/drawing/2014/main" id="{A94D070A-6F7E-5D56-4CEF-4EB75E3C1AF8}"/>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조건희</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960" name="Rectangle 68">
            <a:extLst>
              <a:ext uri="{FF2B5EF4-FFF2-40B4-BE49-F238E27FC236}">
                <a16:creationId xmlns:a16="http://schemas.microsoft.com/office/drawing/2014/main" id="{64C2126D-C5CA-9E49-78F5-40E2D9717A66}"/>
              </a:ext>
            </a:extLst>
          </p:cNvPr>
          <p:cNvSpPr>
            <a:spLocks noChangeArrowheads="1"/>
          </p:cNvSpPr>
          <p:nvPr/>
        </p:nvSpPr>
        <p:spPr bwMode="auto">
          <a:xfrm>
            <a:off x="0" y="0"/>
            <a:ext cx="0" cy="0"/>
          </a:xfrm>
          <a:prstGeom prst="rect">
            <a:avLst/>
          </a:prstGeom>
          <a:solidFill>
            <a:srgbClr val="3F0E4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57132" tIns="0" rIns="57132" bIns="0" numCol="1" anchor="ctr" anchorCtr="0" compatLnSpc="1">
            <a:prstTxWarp prst="textNoShape">
              <a:avLst/>
            </a:prstTxWarp>
            <a:spAutoFit/>
          </a:bodyPr>
          <a:lstStyle/>
          <a:p>
            <a:endParaRPr lang="ko-KR" altLang="en-US"/>
          </a:p>
        </p:txBody>
      </p:sp>
      <p:sp>
        <p:nvSpPr>
          <p:cNvPr id="961" name="Rectangle 69">
            <a:extLst>
              <a:ext uri="{FF2B5EF4-FFF2-40B4-BE49-F238E27FC236}">
                <a16:creationId xmlns:a16="http://schemas.microsoft.com/office/drawing/2014/main" id="{3DFE9411-D2F9-C11B-01C6-069E0E9CD22B}"/>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  </a:t>
            </a:r>
            <a:r>
              <a:rPr kumimoji="0" lang="ko-KR" altLang="ko-KR" sz="1400" b="0" i="0" u="none" strike="noStrike" cap="none" normalizeH="0" baseline="0">
                <a:ln>
                  <a:noFill/>
                </a:ln>
                <a:solidFill>
                  <a:schemeClr val="tx1"/>
                </a:solidFill>
                <a:effectLst/>
                <a:latin typeface="Arial" panose="020B0604020202020204" pitchFamily="34" charset="0"/>
              </a:rPr>
              <a:t>     </a:t>
            </a:r>
            <a:endParaRPr kumimoji="0" lang="ko-KR" altLang="ko-KR"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Polly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962" name="Rectangle 71">
            <a:extLst>
              <a:ext uri="{FF2B5EF4-FFF2-40B4-BE49-F238E27FC236}">
                <a16:creationId xmlns:a16="http://schemas.microsoft.com/office/drawing/2014/main" id="{1BB80DD8-BA04-15DD-644C-029B4C480DE5}"/>
              </a:ext>
            </a:extLst>
          </p:cNvPr>
          <p:cNvSpPr>
            <a:spLocks noChangeArrowheads="1"/>
          </p:cNvSpPr>
          <p:nvPr/>
        </p:nvSpPr>
        <p:spPr bwMode="auto">
          <a:xfrm>
            <a:off x="0" y="0"/>
            <a:ext cx="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8566" tIns="0" rIns="5713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100" b="0" i="0" u="none" strike="noStrike" cap="none" normalizeH="0" baseline="0">
                <a:ln>
                  <a:noFill/>
                </a:ln>
                <a:solidFill>
                  <a:schemeClr val="tx1"/>
                </a:solidFill>
                <a:effectLst/>
                <a:latin typeface="Arial" panose="020B0604020202020204" pitchFamily="34" charset="0"/>
              </a:rPr>
              <a:t>앱 추가</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965" name="Rectangle 74">
            <a:extLst>
              <a:ext uri="{FF2B5EF4-FFF2-40B4-BE49-F238E27FC236}">
                <a16:creationId xmlns:a16="http://schemas.microsoft.com/office/drawing/2014/main" id="{71B00535-16F4-9242-2B5F-6B92BDE08739}"/>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10" name="Object 5">
            <a:extLst>
              <a:ext uri="{FF2B5EF4-FFF2-40B4-BE49-F238E27FC236}">
                <a16:creationId xmlns:a16="http://schemas.microsoft.com/office/drawing/2014/main" id="{D7ECACAA-2AA9-E668-432F-0A2EAE4C205E}"/>
              </a:ext>
            </a:extLst>
          </p:cNvPr>
          <p:cNvSpPr txBox="1"/>
          <p:nvPr/>
        </p:nvSpPr>
        <p:spPr>
          <a:xfrm>
            <a:off x="1833133" y="3960409"/>
            <a:ext cx="14400000" cy="478800"/>
          </a:xfrm>
          <a:prstGeom prst="rect">
            <a:avLst/>
          </a:prstGeom>
          <a:noFill/>
        </p:spPr>
        <p:txBody>
          <a:bodyPr wrap="square" rtlCol="0" anchor="t">
            <a:spAutoFit/>
          </a:bodyPr>
          <a:lstStyle/>
          <a:p>
            <a:r>
              <a:rPr lang="en-US" sz="2500" dirty="0">
                <a:solidFill>
                  <a:srgbClr val="3B7DDD"/>
                </a:solidFill>
                <a:latin typeface="나눔스퀘어 ExtraBold" panose="020B0600000101010101" pitchFamily="50" charset="-127"/>
                <a:cs typeface="NanumSquare ExtraBold" pitchFamily="34" charset="0"/>
              </a:rPr>
              <a:t>02. </a:t>
            </a:r>
            <a:r>
              <a:rPr lang="en-US" altLang="ko-KR" sz="2500" dirty="0">
                <a:solidFill>
                  <a:srgbClr val="3B7DDD"/>
                </a:solidFill>
                <a:latin typeface="나눔스퀘어 ExtraBold" panose="020B0600000101010101" pitchFamily="50" charset="-127"/>
                <a:cs typeface="NanumSquare ExtraBold" pitchFamily="34" charset="0"/>
              </a:rPr>
              <a:t>Model + Pre-training</a:t>
            </a:r>
            <a:endParaRPr lang="en-US" dirty="0"/>
          </a:p>
        </p:txBody>
      </p:sp>
      <p:sp>
        <p:nvSpPr>
          <p:cNvPr id="13" name="Object 5">
            <a:extLst>
              <a:ext uri="{FF2B5EF4-FFF2-40B4-BE49-F238E27FC236}">
                <a16:creationId xmlns:a16="http://schemas.microsoft.com/office/drawing/2014/main" id="{FC31273B-70E8-48DD-0DBB-9DC0A73F5DB4}"/>
              </a:ext>
            </a:extLst>
          </p:cNvPr>
          <p:cNvSpPr txBox="1"/>
          <p:nvPr/>
        </p:nvSpPr>
        <p:spPr>
          <a:xfrm>
            <a:off x="1833133" y="5582751"/>
            <a:ext cx="14400000" cy="478800"/>
          </a:xfrm>
          <a:prstGeom prst="rect">
            <a:avLst/>
          </a:prstGeom>
          <a:noFill/>
        </p:spPr>
        <p:txBody>
          <a:bodyPr wrap="square" rtlCol="0" anchor="t">
            <a:spAutoFit/>
          </a:bodyPr>
          <a:lstStyle/>
          <a:p>
            <a:r>
              <a:rPr lang="en-US" sz="2500" dirty="0">
                <a:solidFill>
                  <a:srgbClr val="3B7DDD"/>
                </a:solidFill>
                <a:latin typeface="나눔스퀘어 ExtraBold" panose="020B0600000101010101" pitchFamily="50" charset="-127"/>
                <a:cs typeface="NanumSquare ExtraBold" pitchFamily="34" charset="0"/>
              </a:rPr>
              <a:t>04. Comparing Pre-training Objectives</a:t>
            </a:r>
            <a:endParaRPr lang="en-US" dirty="0"/>
          </a:p>
        </p:txBody>
      </p:sp>
      <p:sp>
        <p:nvSpPr>
          <p:cNvPr id="6" name="Object 5">
            <a:extLst>
              <a:ext uri="{FF2B5EF4-FFF2-40B4-BE49-F238E27FC236}">
                <a16:creationId xmlns:a16="http://schemas.microsoft.com/office/drawing/2014/main" id="{A0D0A0F9-348E-03E3-830B-F1C48197AEFF}"/>
              </a:ext>
            </a:extLst>
          </p:cNvPr>
          <p:cNvSpPr txBox="1"/>
          <p:nvPr/>
        </p:nvSpPr>
        <p:spPr>
          <a:xfrm>
            <a:off x="1833133" y="4771580"/>
            <a:ext cx="14400000" cy="478800"/>
          </a:xfrm>
          <a:prstGeom prst="rect">
            <a:avLst/>
          </a:prstGeom>
          <a:noFill/>
        </p:spPr>
        <p:txBody>
          <a:bodyPr wrap="square" rtlCol="0" anchor="t">
            <a:spAutoFit/>
          </a:bodyPr>
          <a:lstStyle/>
          <a:p>
            <a:r>
              <a:rPr lang="en-US" sz="2500" dirty="0">
                <a:solidFill>
                  <a:srgbClr val="3B7DDD"/>
                </a:solidFill>
                <a:latin typeface="나눔스퀘어 ExtraBold" panose="020B0600000101010101" pitchFamily="50" charset="-127"/>
                <a:cs typeface="NanumSquare ExtraBold" pitchFamily="34" charset="0"/>
              </a:rPr>
              <a:t>03. Fine-tuning</a:t>
            </a:r>
            <a:endParaRPr lang="en-US" dirty="0"/>
          </a:p>
        </p:txBody>
      </p:sp>
      <p:sp>
        <p:nvSpPr>
          <p:cNvPr id="9" name="Object 5">
            <a:extLst>
              <a:ext uri="{FF2B5EF4-FFF2-40B4-BE49-F238E27FC236}">
                <a16:creationId xmlns:a16="http://schemas.microsoft.com/office/drawing/2014/main" id="{2936A4DD-6E2C-61F3-7B26-2DDB2B97CD10}"/>
              </a:ext>
            </a:extLst>
          </p:cNvPr>
          <p:cNvSpPr txBox="1"/>
          <p:nvPr/>
        </p:nvSpPr>
        <p:spPr>
          <a:xfrm>
            <a:off x="1833133" y="8016263"/>
            <a:ext cx="14400000" cy="478800"/>
          </a:xfrm>
          <a:prstGeom prst="rect">
            <a:avLst/>
          </a:prstGeom>
          <a:noFill/>
        </p:spPr>
        <p:txBody>
          <a:bodyPr wrap="square" rtlCol="0" anchor="t">
            <a:spAutoFit/>
          </a:bodyPr>
          <a:lstStyle/>
          <a:p>
            <a:r>
              <a:rPr lang="en-US" sz="2500" dirty="0">
                <a:solidFill>
                  <a:srgbClr val="3B7DDD"/>
                </a:solidFill>
                <a:latin typeface="나눔스퀘어 ExtraBold" panose="020B0600000101010101" pitchFamily="50" charset="-127"/>
                <a:cs typeface="NanumSquare ExtraBold" pitchFamily="34" charset="0"/>
              </a:rPr>
              <a:t>07. Conclusions</a:t>
            </a:r>
            <a:endParaRPr lang="en-US" dirty="0"/>
          </a:p>
        </p:txBody>
      </p:sp>
      <p:sp>
        <p:nvSpPr>
          <p:cNvPr id="16" name="Object 5">
            <a:extLst>
              <a:ext uri="{FF2B5EF4-FFF2-40B4-BE49-F238E27FC236}">
                <a16:creationId xmlns:a16="http://schemas.microsoft.com/office/drawing/2014/main" id="{5DB38277-775A-9F82-887E-0FF8AD2BB150}"/>
              </a:ext>
            </a:extLst>
          </p:cNvPr>
          <p:cNvSpPr txBox="1"/>
          <p:nvPr/>
        </p:nvSpPr>
        <p:spPr>
          <a:xfrm>
            <a:off x="1833133" y="7205093"/>
            <a:ext cx="14400000" cy="478800"/>
          </a:xfrm>
          <a:prstGeom prst="rect">
            <a:avLst/>
          </a:prstGeom>
          <a:noFill/>
        </p:spPr>
        <p:txBody>
          <a:bodyPr wrap="square" rtlCol="0" anchor="t">
            <a:spAutoFit/>
          </a:bodyPr>
          <a:lstStyle/>
          <a:p>
            <a:r>
              <a:rPr lang="en-US" sz="2500" dirty="0">
                <a:solidFill>
                  <a:srgbClr val="3B7DDD"/>
                </a:solidFill>
                <a:latin typeface="나눔스퀘어 ExtraBold" panose="020B0600000101010101" pitchFamily="50" charset="-127"/>
                <a:cs typeface="NanumSquare ExtraBold" pitchFamily="34" charset="0"/>
              </a:rPr>
              <a:t>06. Related Work</a:t>
            </a:r>
            <a:endParaRPr lang="en-US" dirty="0"/>
          </a:p>
        </p:txBody>
      </p:sp>
      <p:sp>
        <p:nvSpPr>
          <p:cNvPr id="17" name="Object 5">
            <a:extLst>
              <a:ext uri="{FF2B5EF4-FFF2-40B4-BE49-F238E27FC236}">
                <a16:creationId xmlns:a16="http://schemas.microsoft.com/office/drawing/2014/main" id="{15C11E6C-9986-88C7-61FF-EAEE2668D242}"/>
              </a:ext>
            </a:extLst>
          </p:cNvPr>
          <p:cNvSpPr txBox="1"/>
          <p:nvPr/>
        </p:nvSpPr>
        <p:spPr>
          <a:xfrm>
            <a:off x="1833133" y="6393922"/>
            <a:ext cx="14400000" cy="478800"/>
          </a:xfrm>
          <a:prstGeom prst="rect">
            <a:avLst/>
          </a:prstGeom>
          <a:noFill/>
        </p:spPr>
        <p:txBody>
          <a:bodyPr wrap="square" rtlCol="0" anchor="t">
            <a:spAutoFit/>
          </a:bodyPr>
          <a:lstStyle/>
          <a:p>
            <a:r>
              <a:rPr lang="en-US" sz="2500" dirty="0">
                <a:solidFill>
                  <a:srgbClr val="3B7DDD"/>
                </a:solidFill>
                <a:latin typeface="나눔스퀘어 ExtraBold" panose="020B0600000101010101" pitchFamily="50" charset="-127"/>
                <a:cs typeface="NanumSquare ExtraBold" pitchFamily="34" charset="0"/>
              </a:rPr>
              <a:t>05. Large-scale Pre-training Experiments</a:t>
            </a:r>
            <a:endParaRPr lang="en-US" dirty="0"/>
          </a:p>
        </p:txBody>
      </p:sp>
      <p:sp>
        <p:nvSpPr>
          <p:cNvPr id="19" name="슬라이드 번호 개체 틀 18">
            <a:extLst>
              <a:ext uri="{FF2B5EF4-FFF2-40B4-BE49-F238E27FC236}">
                <a16:creationId xmlns:a16="http://schemas.microsoft.com/office/drawing/2014/main" id="{3B1514DE-F930-FF6C-6901-CFDDA6F61C68}"/>
              </a:ext>
            </a:extLst>
          </p:cNvPr>
          <p:cNvSpPr>
            <a:spLocks noGrp="1"/>
          </p:cNvSpPr>
          <p:nvPr>
            <p:ph type="sldNum" sz="quarter" idx="12"/>
          </p:nvPr>
        </p:nvSpPr>
        <p:spPr/>
        <p:txBody>
          <a:bodyPr/>
          <a:lstStyle/>
          <a:p>
            <a:fld id="{B1393E5F-521B-4CAD-9D3A-AE923D912DCE}" type="slidenum">
              <a:rPr lang="en-US" smtClean="0"/>
              <a:pPr/>
              <a:t>2</a:t>
            </a:fld>
            <a:r>
              <a:rPr lang="en-US"/>
              <a:t> / 40</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E9C14B-CC1A-BA5F-1880-54221B4BD88C}"/>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1C5F5F90-CA34-49C9-6A7E-F4577B7C8289}"/>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C1F351CC-F51C-D48A-1F57-49185ED9497B}"/>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ABEC981D-CCD8-DB99-3E12-CCE171BD2E93}"/>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042BDE83-7B95-9FA6-580E-AB103440D008}"/>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Large-scale Pre-training Objectives</a:t>
            </a:r>
          </a:p>
        </p:txBody>
      </p:sp>
      <p:pic>
        <p:nvPicPr>
          <p:cNvPr id="4" name="그림 3">
            <a:extLst>
              <a:ext uri="{FF2B5EF4-FFF2-40B4-BE49-F238E27FC236}">
                <a16:creationId xmlns:a16="http://schemas.microsoft.com/office/drawing/2014/main" id="{FEE67D3C-CEB4-2A2A-E134-605FB95AC378}"/>
              </a:ext>
            </a:extLst>
          </p:cNvPr>
          <p:cNvPicPr>
            <a:picLocks noChangeAspect="1"/>
          </p:cNvPicPr>
          <p:nvPr/>
        </p:nvPicPr>
        <p:blipFill>
          <a:blip r:embed="rId4"/>
          <a:stretch>
            <a:fillRect/>
          </a:stretch>
        </p:blipFill>
        <p:spPr>
          <a:xfrm>
            <a:off x="3485360" y="2734370"/>
            <a:ext cx="11317279" cy="3258005"/>
          </a:xfrm>
          <a:prstGeom prst="rect">
            <a:avLst/>
          </a:prstGeom>
        </p:spPr>
      </p:pic>
      <p:sp>
        <p:nvSpPr>
          <p:cNvPr id="5" name="TextBox 4">
            <a:extLst>
              <a:ext uri="{FF2B5EF4-FFF2-40B4-BE49-F238E27FC236}">
                <a16:creationId xmlns:a16="http://schemas.microsoft.com/office/drawing/2014/main" id="{F53F5956-F7F9-454D-4FAA-2145BFC32F85}"/>
              </a:ext>
            </a:extLst>
          </p:cNvPr>
          <p:cNvSpPr txBox="1"/>
          <p:nvPr/>
        </p:nvSpPr>
        <p:spPr>
          <a:xfrm>
            <a:off x="762000" y="1943100"/>
            <a:ext cx="472440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Discriminative Task</a:t>
            </a:r>
          </a:p>
        </p:txBody>
      </p:sp>
      <p:sp>
        <p:nvSpPr>
          <p:cNvPr id="6" name="TextBox 5">
            <a:extLst>
              <a:ext uri="{FF2B5EF4-FFF2-40B4-BE49-F238E27FC236}">
                <a16:creationId xmlns:a16="http://schemas.microsoft.com/office/drawing/2014/main" id="{06FB0596-4805-BD65-AF4E-9F02E0B51395}"/>
              </a:ext>
            </a:extLst>
          </p:cNvPr>
          <p:cNvSpPr txBox="1"/>
          <p:nvPr/>
        </p:nvSpPr>
        <p:spPr>
          <a:xfrm>
            <a:off x="859165" y="6552471"/>
            <a:ext cx="16569670" cy="1938992"/>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ko-KR" altLang="en-US" sz="2400" dirty="0">
                <a:latin typeface="나눔스퀘어 Bold" panose="020B0600000101010101" pitchFamily="50" charset="-127"/>
                <a:ea typeface="나눔스퀘어 Bold" panose="020B0600000101010101" pitchFamily="50" charset="-127"/>
              </a:rPr>
              <a:t>동일 데이터로 학습한 </a:t>
            </a:r>
            <a:r>
              <a:rPr lang="en-US" altLang="ko-KR" sz="2400" dirty="0" err="1">
                <a:latin typeface="나눔스퀘어 Bold" panose="020B0600000101010101" pitchFamily="50" charset="-127"/>
                <a:ea typeface="나눔스퀘어 Bold" panose="020B0600000101010101" pitchFamily="50" charset="-127"/>
              </a:rPr>
              <a:t>RoBERTa</a:t>
            </a:r>
            <a:r>
              <a:rPr lang="ko-KR" altLang="en-US" sz="2400" dirty="0">
                <a:latin typeface="나눔스퀘어 Bold" panose="020B0600000101010101" pitchFamily="50" charset="-127"/>
                <a:ea typeface="나눔스퀘어 Bold" panose="020B0600000101010101" pitchFamily="50" charset="-127"/>
              </a:rPr>
              <a:t>와 거의 비슷한 성능 유지</a:t>
            </a:r>
            <a:r>
              <a:rPr lang="en-US" altLang="ko-KR" sz="2400" dirty="0">
                <a:latin typeface="나눔스퀘어 Bold" panose="020B0600000101010101" pitchFamily="50" charset="-127"/>
                <a:ea typeface="나눔스퀘어 Bold" panose="020B0600000101010101" pitchFamily="50" charset="-127"/>
              </a:rPr>
              <a:t>.</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BART</a:t>
            </a:r>
            <a:r>
              <a:rPr lang="ko-KR" altLang="en-US" sz="2400" dirty="0">
                <a:latin typeface="나눔스퀘어 Bold" panose="020B0600000101010101" pitchFamily="50" charset="-127"/>
                <a:ea typeface="나눔스퀘어 Bold" panose="020B0600000101010101" pitchFamily="50" charset="-127"/>
              </a:rPr>
              <a:t>는 </a:t>
            </a:r>
            <a:r>
              <a:rPr lang="ko-KR" altLang="en-US" sz="2400" dirty="0" err="1">
                <a:latin typeface="나눔스퀘어 Bold" panose="020B0600000101010101" pitchFamily="50" charset="-127"/>
                <a:ea typeface="나눔스퀘어 Bold" panose="020B0600000101010101" pitchFamily="50" charset="-127"/>
              </a:rPr>
              <a:t>디코더까지</a:t>
            </a:r>
            <a:r>
              <a:rPr lang="ko-KR" altLang="en-US" sz="2400" dirty="0">
                <a:latin typeface="나눔스퀘어 Bold" panose="020B0600000101010101" pitchFamily="50" charset="-127"/>
                <a:ea typeface="나눔스퀘어 Bold" panose="020B0600000101010101" pitchFamily="50" charset="-127"/>
              </a:rPr>
              <a:t> </a:t>
            </a:r>
            <a:r>
              <a:rPr lang="ko-KR" altLang="en-US" sz="2400" dirty="0" err="1">
                <a:latin typeface="나눔스퀘어 Bold" panose="020B0600000101010101" pitchFamily="50" charset="-127"/>
                <a:ea typeface="나눔스퀘어 Bold" panose="020B0600000101010101" pitchFamily="50" charset="-127"/>
              </a:rPr>
              <a:t>결합됐음에도</a:t>
            </a:r>
            <a:r>
              <a:rPr lang="ko-KR" altLang="en-US" sz="2400" dirty="0">
                <a:latin typeface="나눔스퀘어 Bold" panose="020B0600000101010101" pitchFamily="50" charset="-127"/>
                <a:ea typeface="나눔스퀘어 Bold" panose="020B0600000101010101" pitchFamily="50" charset="-127"/>
              </a:rPr>
              <a:t> </a:t>
            </a:r>
            <a:r>
              <a:rPr lang="en-US" altLang="ko-KR" sz="2400" dirty="0">
                <a:latin typeface="나눔스퀘어 Bold" panose="020B0600000101010101" pitchFamily="50" charset="-127"/>
                <a:ea typeface="나눔스퀘어 Bold" panose="020B0600000101010101" pitchFamily="50" charset="-127"/>
              </a:rPr>
              <a:t>Discriminative</a:t>
            </a:r>
            <a:r>
              <a:rPr lang="ko-KR" altLang="en-US" sz="2400" dirty="0">
                <a:latin typeface="나눔스퀘어 Bold" panose="020B0600000101010101" pitchFamily="50" charset="-127"/>
                <a:ea typeface="나눔스퀘어 Bold" panose="020B0600000101010101" pitchFamily="50" charset="-127"/>
              </a:rPr>
              <a:t>한 </a:t>
            </a:r>
            <a:r>
              <a:rPr lang="en-US" altLang="ko-KR" sz="2400" dirty="0">
                <a:latin typeface="나눔스퀘어 Bold" panose="020B0600000101010101" pitchFamily="50" charset="-127"/>
                <a:ea typeface="나눔스퀘어 Bold" panose="020B0600000101010101" pitchFamily="50" charset="-127"/>
              </a:rPr>
              <a:t>Task</a:t>
            </a:r>
            <a:r>
              <a:rPr lang="ko-KR" altLang="en-US" sz="2400" dirty="0">
                <a:latin typeface="나눔스퀘어 Bold" panose="020B0600000101010101" pitchFamily="50" charset="-127"/>
                <a:ea typeface="나눔스퀘어 Bold" panose="020B0600000101010101" pitchFamily="50" charset="-127"/>
              </a:rPr>
              <a:t>도 잘 수행하는 것을 확인</a:t>
            </a:r>
            <a:r>
              <a:rPr lang="en-US" altLang="ko-KR" sz="2400" dirty="0">
                <a:latin typeface="나눔스퀘어 Bold" panose="020B0600000101010101" pitchFamily="50" charset="-127"/>
                <a:ea typeface="나눔스퀘어 Bold" panose="020B0600000101010101" pitchFamily="50" charset="-127"/>
              </a:rPr>
              <a:t>.</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400" dirty="0" err="1">
                <a:latin typeface="나눔스퀘어 Bold" panose="020B0600000101010101" pitchFamily="50" charset="-127"/>
                <a:ea typeface="나눔스퀘어 Bold" panose="020B0600000101010101" pitchFamily="50" charset="-127"/>
              </a:rPr>
              <a:t>RoBERTa</a:t>
            </a:r>
            <a:r>
              <a:rPr lang="ko-KR" altLang="en-US" sz="2400" dirty="0">
                <a:latin typeface="나눔스퀘어 Bold" panose="020B0600000101010101" pitchFamily="50" charset="-127"/>
                <a:ea typeface="나눔스퀘어 Bold" panose="020B0600000101010101" pitchFamily="50" charset="-127"/>
              </a:rPr>
              <a:t>의 </a:t>
            </a:r>
            <a:r>
              <a:rPr lang="en-US" altLang="ko-KR" sz="2400" dirty="0">
                <a:latin typeface="나눔스퀘어 Bold" panose="020B0600000101010101" pitchFamily="50" charset="-127"/>
                <a:ea typeface="나눔스퀘어 Bold" panose="020B0600000101010101" pitchFamily="50" charset="-127"/>
              </a:rPr>
              <a:t>Pre-train Objective</a:t>
            </a:r>
            <a:r>
              <a:rPr lang="ko-KR" altLang="en-US" sz="2400" dirty="0">
                <a:latin typeface="나눔스퀘어 Bold" panose="020B0600000101010101" pitchFamily="50" charset="-127"/>
                <a:ea typeface="나눔스퀘어 Bold" panose="020B0600000101010101" pitchFamily="50" charset="-127"/>
              </a:rPr>
              <a:t>는 </a:t>
            </a:r>
            <a:r>
              <a:rPr lang="en-US" altLang="ko-KR" sz="2400" dirty="0">
                <a:latin typeface="나눔스퀘어 Bold" panose="020B0600000101010101" pitchFamily="50" charset="-127"/>
                <a:ea typeface="나눔스퀘어 Bold" panose="020B0600000101010101" pitchFamily="50" charset="-127"/>
              </a:rPr>
              <a:t>MLM, BART</a:t>
            </a:r>
            <a:r>
              <a:rPr lang="ko-KR" altLang="en-US" sz="2400" dirty="0">
                <a:latin typeface="나눔스퀘어 Bold" panose="020B0600000101010101" pitchFamily="50" charset="-127"/>
                <a:ea typeface="나눔스퀘어 Bold" panose="020B0600000101010101" pitchFamily="50" charset="-127"/>
              </a:rPr>
              <a:t>는 </a:t>
            </a:r>
            <a:r>
              <a:rPr lang="en-US" altLang="ko-KR" sz="2400" dirty="0">
                <a:latin typeface="나눔스퀘어 Bold" panose="020B0600000101010101" pitchFamily="50" charset="-127"/>
                <a:ea typeface="나눔스퀘어 Bold" panose="020B0600000101010101" pitchFamily="50" charset="-127"/>
              </a:rPr>
              <a:t>Text Infilling + Sentence Permutation</a:t>
            </a:r>
            <a:r>
              <a:rPr lang="ko-KR" altLang="en-US" sz="2400" dirty="0">
                <a:latin typeface="나눔스퀘어 Bold" panose="020B0600000101010101" pitchFamily="50" charset="-127"/>
                <a:ea typeface="나눔스퀘어 Bold" panose="020B0600000101010101" pitchFamily="50" charset="-127"/>
              </a:rPr>
              <a:t>이라 직접 비교 가능</a:t>
            </a:r>
            <a:r>
              <a:rPr lang="en-US" altLang="ko-KR" sz="2400" dirty="0">
                <a:latin typeface="나눔스퀘어 Bold" panose="020B0600000101010101" pitchFamily="50" charset="-127"/>
                <a:ea typeface="나눔스퀘어 Bold" panose="020B0600000101010101" pitchFamily="50" charset="-127"/>
              </a:rPr>
              <a:t>.</a:t>
            </a:r>
          </a:p>
        </p:txBody>
      </p:sp>
      <p:sp>
        <p:nvSpPr>
          <p:cNvPr id="8" name="슬라이드 번호 개체 틀 7">
            <a:extLst>
              <a:ext uri="{FF2B5EF4-FFF2-40B4-BE49-F238E27FC236}">
                <a16:creationId xmlns:a16="http://schemas.microsoft.com/office/drawing/2014/main" id="{8CB18651-EAF6-9E39-803F-9A8E9EE24346}"/>
              </a:ext>
            </a:extLst>
          </p:cNvPr>
          <p:cNvSpPr>
            <a:spLocks noGrp="1"/>
          </p:cNvSpPr>
          <p:nvPr>
            <p:ph type="sldNum" sz="quarter" idx="12"/>
          </p:nvPr>
        </p:nvSpPr>
        <p:spPr/>
        <p:txBody>
          <a:bodyPr/>
          <a:lstStyle/>
          <a:p>
            <a:fld id="{B1393E5F-521B-4CAD-9D3A-AE923D912DCE}" type="slidenum">
              <a:rPr lang="en-US" smtClean="0"/>
              <a:pPr/>
              <a:t>20</a:t>
            </a:fld>
            <a:r>
              <a:rPr lang="en-US"/>
              <a:t> / 40</a:t>
            </a:r>
            <a:endParaRPr lang="en-US" dirty="0"/>
          </a:p>
        </p:txBody>
      </p:sp>
      <p:sp>
        <p:nvSpPr>
          <p:cNvPr id="3" name="TextBox 2">
            <a:extLst>
              <a:ext uri="{FF2B5EF4-FFF2-40B4-BE49-F238E27FC236}">
                <a16:creationId xmlns:a16="http://schemas.microsoft.com/office/drawing/2014/main" id="{870A99B3-4AF9-E07C-0A09-556B43620C5D}"/>
              </a:ext>
            </a:extLst>
          </p:cNvPr>
          <p:cNvSpPr txBox="1"/>
          <p:nvPr/>
        </p:nvSpPr>
        <p:spPr>
          <a:xfrm>
            <a:off x="13460268" y="9088435"/>
            <a:ext cx="3512344" cy="523220"/>
          </a:xfrm>
          <a:prstGeom prst="rect">
            <a:avLst/>
          </a:prstGeom>
          <a:noFill/>
        </p:spPr>
        <p:txBody>
          <a:bodyPr wrap="square">
            <a:spAutoFit/>
          </a:bodyPr>
          <a:lstStyle/>
          <a:p>
            <a:r>
              <a:rPr lang="en-US" altLang="ko-KR" sz="1400" dirty="0">
                <a:solidFill>
                  <a:srgbClr val="0F569B"/>
                </a:solidFill>
                <a:latin typeface="나눔스퀘어 Bold" panose="020B0600000101010101" pitchFamily="50" charset="-127"/>
                <a:ea typeface="나눔스퀘어 Bold" panose="020B0600000101010101" pitchFamily="50" charset="-127"/>
              </a:rPr>
              <a:t>m/mm : matched/mismatched</a:t>
            </a:r>
            <a:endParaRPr lang="ko-KR" altLang="en-US" sz="1400" dirty="0">
              <a:solidFill>
                <a:srgbClr val="0F569B"/>
              </a:solidFill>
              <a:latin typeface="나눔스퀘어 Bold" panose="020B0600000101010101" pitchFamily="50" charset="-127"/>
              <a:ea typeface="나눔스퀘어 Bold" panose="020B0600000101010101" pitchFamily="50" charset="-127"/>
            </a:endParaRPr>
          </a:p>
          <a:p>
            <a:r>
              <a:rPr lang="en-US" altLang="ko-KR" sz="1400" dirty="0" err="1">
                <a:solidFill>
                  <a:srgbClr val="0F569B"/>
                </a:solidFill>
                <a:latin typeface="나눔스퀘어 Bold" panose="020B0600000101010101" pitchFamily="50" charset="-127"/>
                <a:ea typeface="나눔스퀘어 Bold" panose="020B0600000101010101" pitchFamily="50" charset="-127"/>
              </a:rPr>
              <a:t>Mcc</a:t>
            </a:r>
            <a:r>
              <a:rPr lang="en-US" altLang="ko-KR" sz="1400" dirty="0">
                <a:solidFill>
                  <a:srgbClr val="0F569B"/>
                </a:solidFill>
                <a:latin typeface="나눔스퀘어 Bold" panose="020B0600000101010101" pitchFamily="50" charset="-127"/>
                <a:ea typeface="나눔스퀘어 Bold" panose="020B0600000101010101" pitchFamily="50" charset="-127"/>
              </a:rPr>
              <a:t> : Matthews Correlation Coefficient</a:t>
            </a:r>
          </a:p>
        </p:txBody>
      </p:sp>
    </p:spTree>
    <p:extLst>
      <p:ext uri="{BB962C8B-B14F-4D97-AF65-F5344CB8AC3E}">
        <p14:creationId xmlns:p14="http://schemas.microsoft.com/office/powerpoint/2010/main" val="792725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D6FDD-24A2-DE09-41D7-6B41470090D6}"/>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5E95DAA1-3303-27B9-822A-3EDD1F9F9C2F}"/>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C7CC05F3-C388-9EC2-A68D-E6656B511A05}"/>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669C9AE3-C490-0B4A-0399-667AB8C62205}"/>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D3A2577D-B92F-F065-0E6C-A7847EAB374A}"/>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Large-scale Pre-training Objectives</a:t>
            </a:r>
          </a:p>
        </p:txBody>
      </p:sp>
      <p:sp>
        <p:nvSpPr>
          <p:cNvPr id="4" name="TextBox 3">
            <a:extLst>
              <a:ext uri="{FF2B5EF4-FFF2-40B4-BE49-F238E27FC236}">
                <a16:creationId xmlns:a16="http://schemas.microsoft.com/office/drawing/2014/main" id="{B65134AD-F742-9144-2635-7C07F0E5A895}"/>
              </a:ext>
            </a:extLst>
          </p:cNvPr>
          <p:cNvSpPr txBox="1"/>
          <p:nvPr/>
        </p:nvSpPr>
        <p:spPr>
          <a:xfrm>
            <a:off x="762000" y="1943100"/>
            <a:ext cx="472440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Summarization</a:t>
            </a:r>
          </a:p>
        </p:txBody>
      </p:sp>
      <p:pic>
        <p:nvPicPr>
          <p:cNvPr id="6" name="그림 5">
            <a:extLst>
              <a:ext uri="{FF2B5EF4-FFF2-40B4-BE49-F238E27FC236}">
                <a16:creationId xmlns:a16="http://schemas.microsoft.com/office/drawing/2014/main" id="{0ECA9A7A-F814-65F7-606D-5C254AA66F95}"/>
              </a:ext>
            </a:extLst>
          </p:cNvPr>
          <p:cNvPicPr>
            <a:picLocks noChangeAspect="1"/>
          </p:cNvPicPr>
          <p:nvPr/>
        </p:nvPicPr>
        <p:blipFill>
          <a:blip r:embed="rId4"/>
          <a:stretch>
            <a:fillRect/>
          </a:stretch>
        </p:blipFill>
        <p:spPr>
          <a:xfrm>
            <a:off x="3253189" y="2570381"/>
            <a:ext cx="11049000" cy="3758010"/>
          </a:xfrm>
          <a:prstGeom prst="rect">
            <a:avLst/>
          </a:prstGeom>
        </p:spPr>
      </p:pic>
      <p:sp>
        <p:nvSpPr>
          <p:cNvPr id="7" name="TextBox 6">
            <a:extLst>
              <a:ext uri="{FF2B5EF4-FFF2-40B4-BE49-F238E27FC236}">
                <a16:creationId xmlns:a16="http://schemas.microsoft.com/office/drawing/2014/main" id="{F726E85C-BDDB-4FCD-C030-324DD67F4D57}"/>
              </a:ext>
            </a:extLst>
          </p:cNvPr>
          <p:cNvSpPr txBox="1"/>
          <p:nvPr/>
        </p:nvSpPr>
        <p:spPr>
          <a:xfrm>
            <a:off x="859165" y="6552471"/>
            <a:ext cx="16569670" cy="2308324"/>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CNN/DM : Extractive, </a:t>
            </a:r>
            <a:r>
              <a:rPr lang="en-US" altLang="ko-KR" sz="2400" dirty="0" err="1">
                <a:latin typeface="나눔스퀘어 Bold" panose="020B0600000101010101" pitchFamily="50" charset="-127"/>
                <a:ea typeface="나눔스퀘어 Bold" panose="020B0600000101010101" pitchFamily="50" charset="-127"/>
              </a:rPr>
              <a:t>Xsum</a:t>
            </a:r>
            <a:r>
              <a:rPr lang="en-US" altLang="ko-KR" sz="2400" dirty="0">
                <a:latin typeface="나눔스퀘어 Bold" panose="020B0600000101010101" pitchFamily="50" charset="-127"/>
                <a:ea typeface="나눔스퀘어 Bold" panose="020B0600000101010101" pitchFamily="50" charset="-127"/>
              </a:rPr>
              <a:t> : Abstractive</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BART</a:t>
            </a:r>
            <a:r>
              <a:rPr lang="ko-KR" altLang="en-US" sz="2400" dirty="0">
                <a:latin typeface="나눔스퀘어 Bold" panose="020B0600000101010101" pitchFamily="50" charset="-127"/>
                <a:ea typeface="나눔스퀘어 Bold" panose="020B0600000101010101" pitchFamily="50" charset="-127"/>
              </a:rPr>
              <a:t>는 두 요약에서 모두 </a:t>
            </a:r>
            <a:r>
              <a:rPr lang="en-US" altLang="ko-KR" sz="2400" dirty="0">
                <a:latin typeface="나눔스퀘어 Bold" panose="020B0600000101010101" pitchFamily="50" charset="-127"/>
                <a:ea typeface="나눔스퀘어 Bold" panose="020B0600000101010101" pitchFamily="50" charset="-127"/>
              </a:rPr>
              <a:t>SOTA </a:t>
            </a:r>
            <a:r>
              <a:rPr lang="ko-KR" altLang="en-US" sz="2400" dirty="0">
                <a:latin typeface="나눔스퀘어 Bold" panose="020B0600000101010101" pitchFamily="50" charset="-127"/>
                <a:ea typeface="나눔스퀘어 Bold" panose="020B0600000101010101" pitchFamily="50" charset="-127"/>
              </a:rPr>
              <a:t>달성</a:t>
            </a:r>
            <a:r>
              <a:rPr lang="en-US" altLang="ko-KR" sz="2400" dirty="0">
                <a:latin typeface="나눔스퀘어 Bold" panose="020B0600000101010101" pitchFamily="50" charset="-127"/>
                <a:ea typeface="나눔스퀘어 Bold" panose="020B0600000101010101" pitchFamily="50" charset="-127"/>
              </a:rPr>
              <a:t>, </a:t>
            </a:r>
            <a:r>
              <a:rPr lang="ko-KR" altLang="en-US" sz="2400" dirty="0">
                <a:latin typeface="나눔스퀘어 Bold" panose="020B0600000101010101" pitchFamily="50" charset="-127"/>
                <a:ea typeface="나눔스퀘어 Bold" panose="020B0600000101010101" pitchFamily="50" charset="-127"/>
              </a:rPr>
              <a:t>특히 </a:t>
            </a:r>
            <a:r>
              <a:rPr lang="en-US" altLang="ko-KR" sz="2400" dirty="0">
                <a:latin typeface="나눔스퀘어 Bold" panose="020B0600000101010101" pitchFamily="50" charset="-127"/>
                <a:ea typeface="나눔스퀘어 Bold" panose="020B0600000101010101" pitchFamily="50" charset="-127"/>
              </a:rPr>
              <a:t>Abstractive</a:t>
            </a:r>
            <a:r>
              <a:rPr lang="ko-KR" altLang="en-US" sz="2400" dirty="0">
                <a:latin typeface="나눔스퀘어 Bold" panose="020B0600000101010101" pitchFamily="50" charset="-127"/>
                <a:ea typeface="나눔스퀘어 Bold" panose="020B0600000101010101" pitchFamily="50" charset="-127"/>
              </a:rPr>
              <a:t>한 </a:t>
            </a:r>
            <a:r>
              <a:rPr lang="en-US" altLang="ko-KR" sz="2400" dirty="0">
                <a:latin typeface="나눔스퀘어 Bold" panose="020B0600000101010101" pitchFamily="50" charset="-127"/>
                <a:ea typeface="나눔스퀘어 Bold" panose="020B0600000101010101" pitchFamily="50" charset="-127"/>
              </a:rPr>
              <a:t>Task</a:t>
            </a:r>
            <a:r>
              <a:rPr lang="ko-KR" altLang="en-US" sz="2400" dirty="0">
                <a:latin typeface="나눔스퀘어 Bold" panose="020B0600000101010101" pitchFamily="50" charset="-127"/>
                <a:ea typeface="나눔스퀘어 Bold" panose="020B0600000101010101" pitchFamily="50" charset="-127"/>
              </a:rPr>
              <a:t>에서 훨씬 우월한 성능을 보임</a:t>
            </a:r>
            <a:r>
              <a:rPr lang="en-US" altLang="ko-KR" sz="2400" dirty="0">
                <a:latin typeface="나눔스퀘어 Bold" panose="020B0600000101010101" pitchFamily="50" charset="-127"/>
                <a:ea typeface="나눔스퀘어 Bold" panose="020B0600000101010101" pitchFamily="50" charset="-127"/>
              </a:rPr>
              <a:t>.</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a:buClr>
                <a:srgbClr val="0F569B"/>
              </a:buClr>
            </a:pPr>
            <a:r>
              <a:rPr lang="en-US" altLang="ko-KR" sz="2400" dirty="0">
                <a:solidFill>
                  <a:srgbClr val="89AAD3"/>
                </a:solidFill>
                <a:latin typeface="나눔스퀘어 Bold" panose="020B0600000101010101" pitchFamily="50" charset="-127"/>
                <a:ea typeface="나눔스퀘어 Bold" panose="020B0600000101010101" pitchFamily="50" charset="-127"/>
              </a:rPr>
              <a:t>CNN/DM</a:t>
            </a:r>
            <a:r>
              <a:rPr lang="ko-KR" altLang="en-US" sz="2400" dirty="0">
                <a:solidFill>
                  <a:srgbClr val="89AAD3"/>
                </a:solidFill>
                <a:latin typeface="나눔스퀘어 Bold" panose="020B0600000101010101" pitchFamily="50" charset="-127"/>
                <a:ea typeface="나눔스퀘어 Bold" panose="020B0600000101010101" pitchFamily="50" charset="-127"/>
              </a:rPr>
              <a:t>은 논문에선 </a:t>
            </a:r>
            <a:r>
              <a:rPr lang="en-US" altLang="ko-KR" sz="2400" dirty="0">
                <a:solidFill>
                  <a:srgbClr val="89AAD3"/>
                </a:solidFill>
                <a:latin typeface="나눔스퀘어 Bold" panose="020B0600000101010101" pitchFamily="50" charset="-127"/>
                <a:ea typeface="나눔스퀘어 Bold" panose="020B0600000101010101" pitchFamily="50" charset="-127"/>
              </a:rPr>
              <a:t>Extractive</a:t>
            </a:r>
            <a:r>
              <a:rPr lang="ko-KR" altLang="en-US" sz="2400" dirty="0">
                <a:solidFill>
                  <a:srgbClr val="89AAD3"/>
                </a:solidFill>
                <a:latin typeface="나눔스퀘어 Bold" panose="020B0600000101010101" pitchFamily="50" charset="-127"/>
                <a:ea typeface="나눔스퀘어 Bold" panose="020B0600000101010101" pitchFamily="50" charset="-127"/>
              </a:rPr>
              <a:t>라고 하지만 현재는 </a:t>
            </a:r>
            <a:r>
              <a:rPr lang="en-US" altLang="ko-KR" sz="2400" dirty="0">
                <a:solidFill>
                  <a:srgbClr val="89AAD3"/>
                </a:solidFill>
                <a:latin typeface="나눔스퀘어 Bold" panose="020B0600000101010101" pitchFamily="50" charset="-127"/>
                <a:ea typeface="나눔스퀘어 Bold" panose="020B0600000101010101" pitchFamily="50" charset="-127"/>
              </a:rPr>
              <a:t>Extractive</a:t>
            </a:r>
            <a:r>
              <a:rPr lang="ko-KR" altLang="en-US" sz="2400" dirty="0">
                <a:solidFill>
                  <a:srgbClr val="89AAD3"/>
                </a:solidFill>
                <a:latin typeface="나눔스퀘어 Bold" panose="020B0600000101010101" pitchFamily="50" charset="-127"/>
                <a:ea typeface="나눔스퀘어 Bold" panose="020B0600000101010101" pitchFamily="50" charset="-127"/>
              </a:rPr>
              <a:t> </a:t>
            </a:r>
            <a:r>
              <a:rPr lang="en-US" altLang="ko-KR" sz="2400" dirty="0">
                <a:solidFill>
                  <a:srgbClr val="89AAD3"/>
                </a:solidFill>
                <a:latin typeface="나눔스퀘어 Bold" panose="020B0600000101010101" pitchFamily="50" charset="-127"/>
                <a:ea typeface="나눔스퀘어 Bold" panose="020B0600000101010101" pitchFamily="50" charset="-127"/>
              </a:rPr>
              <a:t>+</a:t>
            </a:r>
            <a:r>
              <a:rPr lang="ko-KR" altLang="en-US" sz="2400" dirty="0">
                <a:solidFill>
                  <a:srgbClr val="89AAD3"/>
                </a:solidFill>
                <a:latin typeface="나눔스퀘어 Bold" panose="020B0600000101010101" pitchFamily="50" charset="-127"/>
                <a:ea typeface="나눔스퀘어 Bold" panose="020B0600000101010101" pitchFamily="50" charset="-127"/>
              </a:rPr>
              <a:t> </a:t>
            </a:r>
            <a:r>
              <a:rPr lang="en-US" altLang="ko-KR" sz="2400" dirty="0">
                <a:solidFill>
                  <a:srgbClr val="89AAD3"/>
                </a:solidFill>
                <a:latin typeface="나눔스퀘어 Bold" panose="020B0600000101010101" pitchFamily="50" charset="-127"/>
                <a:ea typeface="나눔스퀘어 Bold" panose="020B0600000101010101" pitchFamily="50" charset="-127"/>
              </a:rPr>
              <a:t>Abstractive</a:t>
            </a:r>
            <a:r>
              <a:rPr lang="ko-KR" altLang="en-US" sz="2400" dirty="0">
                <a:solidFill>
                  <a:srgbClr val="89AAD3"/>
                </a:solidFill>
                <a:latin typeface="나눔스퀘어 Bold" panose="020B0600000101010101" pitchFamily="50" charset="-127"/>
                <a:ea typeface="나눔스퀘어 Bold" panose="020B0600000101010101" pitchFamily="50" charset="-127"/>
              </a:rPr>
              <a:t>로 분류되고 있음</a:t>
            </a:r>
            <a:endParaRPr lang="en-US" altLang="ko-KR" sz="2400" dirty="0">
              <a:solidFill>
                <a:srgbClr val="89AAD3"/>
              </a:solidFill>
              <a:latin typeface="나눔스퀘어 Bold" panose="020B0600000101010101" pitchFamily="50" charset="-127"/>
              <a:ea typeface="나눔스퀘어 Bold" panose="020B0600000101010101" pitchFamily="50" charset="-127"/>
            </a:endParaRPr>
          </a:p>
        </p:txBody>
      </p:sp>
      <p:sp>
        <p:nvSpPr>
          <p:cNvPr id="8" name="슬라이드 번호 개체 틀 7">
            <a:extLst>
              <a:ext uri="{FF2B5EF4-FFF2-40B4-BE49-F238E27FC236}">
                <a16:creationId xmlns:a16="http://schemas.microsoft.com/office/drawing/2014/main" id="{6070992C-EE47-9F63-7533-E22F04B138EA}"/>
              </a:ext>
            </a:extLst>
          </p:cNvPr>
          <p:cNvSpPr>
            <a:spLocks noGrp="1"/>
          </p:cNvSpPr>
          <p:nvPr>
            <p:ph type="sldNum" sz="quarter" idx="12"/>
          </p:nvPr>
        </p:nvSpPr>
        <p:spPr/>
        <p:txBody>
          <a:bodyPr/>
          <a:lstStyle/>
          <a:p>
            <a:fld id="{B1393E5F-521B-4CAD-9D3A-AE923D912DCE}" type="slidenum">
              <a:rPr lang="en-US" smtClean="0"/>
              <a:pPr/>
              <a:t>21</a:t>
            </a:fld>
            <a:r>
              <a:rPr lang="en-US"/>
              <a:t> / 40</a:t>
            </a:r>
            <a:endParaRPr lang="en-US" dirty="0"/>
          </a:p>
        </p:txBody>
      </p:sp>
      <p:sp>
        <p:nvSpPr>
          <p:cNvPr id="2" name="TextBox 1">
            <a:extLst>
              <a:ext uri="{FF2B5EF4-FFF2-40B4-BE49-F238E27FC236}">
                <a16:creationId xmlns:a16="http://schemas.microsoft.com/office/drawing/2014/main" id="{12129F20-35A3-AD06-9CF5-8D04843C87C3}"/>
              </a:ext>
            </a:extLst>
          </p:cNvPr>
          <p:cNvSpPr txBox="1"/>
          <p:nvPr/>
        </p:nvSpPr>
        <p:spPr>
          <a:xfrm>
            <a:off x="13460268" y="8875536"/>
            <a:ext cx="3512344" cy="738664"/>
          </a:xfrm>
          <a:prstGeom prst="rect">
            <a:avLst/>
          </a:prstGeom>
          <a:noFill/>
        </p:spPr>
        <p:txBody>
          <a:bodyPr wrap="square">
            <a:spAutoFit/>
          </a:bodyPr>
          <a:lstStyle/>
          <a:p>
            <a:r>
              <a:rPr lang="en-US" altLang="ko-KR" sz="1400" dirty="0">
                <a:solidFill>
                  <a:srgbClr val="0F569B"/>
                </a:solidFill>
                <a:latin typeface="나눔스퀘어 Bold" panose="020B0600000101010101" pitchFamily="50" charset="-127"/>
                <a:ea typeface="나눔스퀘어 Bold" panose="020B0600000101010101" pitchFamily="50" charset="-127"/>
              </a:rPr>
              <a:t>Lead-3 : </a:t>
            </a:r>
            <a:r>
              <a:rPr lang="ko-KR" altLang="en-US" sz="1400" dirty="0">
                <a:solidFill>
                  <a:srgbClr val="0F569B"/>
                </a:solidFill>
                <a:latin typeface="나눔스퀘어 Bold" panose="020B0600000101010101" pitchFamily="50" charset="-127"/>
                <a:ea typeface="나눔스퀘어 Bold" panose="020B0600000101010101" pitchFamily="50" charset="-127"/>
              </a:rPr>
              <a:t>문서의 앞의 </a:t>
            </a:r>
            <a:r>
              <a:rPr lang="en-US" altLang="ko-KR" sz="1400" dirty="0">
                <a:solidFill>
                  <a:srgbClr val="0F569B"/>
                </a:solidFill>
                <a:latin typeface="나눔스퀘어 Bold" panose="020B0600000101010101" pitchFamily="50" charset="-127"/>
                <a:ea typeface="나눔스퀘어 Bold" panose="020B0600000101010101" pitchFamily="50" charset="-127"/>
              </a:rPr>
              <a:t>3</a:t>
            </a:r>
            <a:r>
              <a:rPr lang="ko-KR" altLang="en-US" sz="1400" dirty="0">
                <a:solidFill>
                  <a:srgbClr val="0F569B"/>
                </a:solidFill>
                <a:latin typeface="나눔스퀘어 Bold" panose="020B0600000101010101" pitchFamily="50" charset="-127"/>
                <a:ea typeface="나눔스퀘어 Bold" panose="020B0600000101010101" pitchFamily="50" charset="-127"/>
              </a:rPr>
              <a:t>문장</a:t>
            </a:r>
            <a:r>
              <a:rPr lang="en-US" altLang="ko-KR" sz="1400" dirty="0">
                <a:solidFill>
                  <a:srgbClr val="0F569B"/>
                </a:solidFill>
                <a:latin typeface="나눔스퀘어 Bold" panose="020B0600000101010101" pitchFamily="50" charset="-127"/>
                <a:ea typeface="나눔스퀘어 Bold" panose="020B0600000101010101" pitchFamily="50" charset="-127"/>
              </a:rPr>
              <a:t>. CNN/DM</a:t>
            </a:r>
            <a:r>
              <a:rPr lang="ko-KR" altLang="en-US" sz="1400" dirty="0">
                <a:solidFill>
                  <a:srgbClr val="0F569B"/>
                </a:solidFill>
                <a:latin typeface="나눔스퀘어 Bold" panose="020B0600000101010101" pitchFamily="50" charset="-127"/>
                <a:ea typeface="나눔스퀘어 Bold" panose="020B0600000101010101" pitchFamily="50" charset="-127"/>
              </a:rPr>
              <a:t>이나 </a:t>
            </a:r>
            <a:r>
              <a:rPr lang="en-US" altLang="ko-KR" sz="1400" dirty="0" err="1">
                <a:solidFill>
                  <a:srgbClr val="0F569B"/>
                </a:solidFill>
                <a:latin typeface="나눔스퀘어 Bold" panose="020B0600000101010101" pitchFamily="50" charset="-127"/>
                <a:ea typeface="나눔스퀘어 Bold" panose="020B0600000101010101" pitchFamily="50" charset="-127"/>
              </a:rPr>
              <a:t>Xsum</a:t>
            </a:r>
            <a:r>
              <a:rPr lang="en-US" altLang="ko-KR" sz="1400" dirty="0">
                <a:solidFill>
                  <a:srgbClr val="0F569B"/>
                </a:solidFill>
                <a:latin typeface="나눔스퀘어 Bold" panose="020B0600000101010101" pitchFamily="50" charset="-127"/>
                <a:ea typeface="나눔스퀘어 Bold" panose="020B0600000101010101" pitchFamily="50" charset="-127"/>
              </a:rPr>
              <a:t> </a:t>
            </a:r>
            <a:r>
              <a:rPr lang="ko-KR" altLang="en-US" sz="1400" dirty="0">
                <a:solidFill>
                  <a:srgbClr val="0F569B"/>
                </a:solidFill>
                <a:latin typeface="나눔스퀘어 Bold" panose="020B0600000101010101" pitchFamily="50" charset="-127"/>
                <a:ea typeface="나눔스퀘어 Bold" panose="020B0600000101010101" pitchFamily="50" charset="-127"/>
              </a:rPr>
              <a:t>데이터셋 같은 경우 맨 앞의 </a:t>
            </a:r>
            <a:r>
              <a:rPr lang="en-US" altLang="ko-KR" sz="1400" dirty="0">
                <a:solidFill>
                  <a:srgbClr val="0F569B"/>
                </a:solidFill>
                <a:latin typeface="나눔스퀘어 Bold" panose="020B0600000101010101" pitchFamily="50" charset="-127"/>
                <a:ea typeface="나눔스퀘어 Bold" panose="020B0600000101010101" pitchFamily="50" charset="-127"/>
              </a:rPr>
              <a:t>3</a:t>
            </a:r>
            <a:r>
              <a:rPr lang="ko-KR" altLang="en-US" sz="1400" dirty="0">
                <a:solidFill>
                  <a:srgbClr val="0F569B"/>
                </a:solidFill>
                <a:latin typeface="나눔스퀘어 Bold" panose="020B0600000101010101" pitchFamily="50" charset="-127"/>
                <a:ea typeface="나눔스퀘어 Bold" panose="020B0600000101010101" pitchFamily="50" charset="-127"/>
              </a:rPr>
              <a:t>문장이 요약본인 성향이 강함</a:t>
            </a:r>
            <a:r>
              <a:rPr lang="en-US" altLang="ko-KR" sz="1400" dirty="0">
                <a:solidFill>
                  <a:srgbClr val="0F569B"/>
                </a:solidFill>
                <a:latin typeface="나눔스퀘어 Bold" panose="020B0600000101010101" pitchFamily="50" charset="-127"/>
                <a:ea typeface="나눔스퀘어 Bold" panose="020B0600000101010101" pitchFamily="50" charset="-127"/>
              </a:rPr>
              <a:t>.</a:t>
            </a:r>
          </a:p>
        </p:txBody>
      </p:sp>
    </p:spTree>
    <p:extLst>
      <p:ext uri="{BB962C8B-B14F-4D97-AF65-F5344CB8AC3E}">
        <p14:creationId xmlns:p14="http://schemas.microsoft.com/office/powerpoint/2010/main" val="4107888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63E08-993A-028B-1ACC-664C3FCB0AAC}"/>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AC4D1C0F-C03F-22F5-D1CE-CB5B5EBA70FE}"/>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906D048C-177F-339E-4968-843B413BA6AC}"/>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BA6C16F2-D0D8-E0D1-7118-EC0A70B598D5}"/>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07FA8F7A-39F0-57DE-E5AF-26CCF7238995}"/>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Large-scale Pre-training Objectives</a:t>
            </a:r>
          </a:p>
        </p:txBody>
      </p:sp>
      <p:pic>
        <p:nvPicPr>
          <p:cNvPr id="4" name="그림 3">
            <a:extLst>
              <a:ext uri="{FF2B5EF4-FFF2-40B4-BE49-F238E27FC236}">
                <a16:creationId xmlns:a16="http://schemas.microsoft.com/office/drawing/2014/main" id="{58704799-4468-A941-C6A5-456646A6B67D}"/>
              </a:ext>
            </a:extLst>
          </p:cNvPr>
          <p:cNvPicPr>
            <a:picLocks noChangeAspect="1"/>
          </p:cNvPicPr>
          <p:nvPr/>
        </p:nvPicPr>
        <p:blipFill>
          <a:blip r:embed="rId4"/>
          <a:stretch>
            <a:fillRect/>
          </a:stretch>
        </p:blipFill>
        <p:spPr>
          <a:xfrm>
            <a:off x="1752600" y="3243372"/>
            <a:ext cx="6881347" cy="2465712"/>
          </a:xfrm>
          <a:prstGeom prst="rect">
            <a:avLst/>
          </a:prstGeom>
        </p:spPr>
      </p:pic>
      <p:pic>
        <p:nvPicPr>
          <p:cNvPr id="6" name="그림 5">
            <a:extLst>
              <a:ext uri="{FF2B5EF4-FFF2-40B4-BE49-F238E27FC236}">
                <a16:creationId xmlns:a16="http://schemas.microsoft.com/office/drawing/2014/main" id="{B893D992-C8BA-4D83-767D-E68E4D41F85F}"/>
              </a:ext>
            </a:extLst>
          </p:cNvPr>
          <p:cNvPicPr>
            <a:picLocks noChangeAspect="1"/>
          </p:cNvPicPr>
          <p:nvPr/>
        </p:nvPicPr>
        <p:blipFill>
          <a:blip r:embed="rId5"/>
          <a:stretch>
            <a:fillRect/>
          </a:stretch>
        </p:blipFill>
        <p:spPr>
          <a:xfrm>
            <a:off x="10515600" y="3004005"/>
            <a:ext cx="5029200" cy="2944446"/>
          </a:xfrm>
          <a:prstGeom prst="rect">
            <a:avLst/>
          </a:prstGeom>
        </p:spPr>
      </p:pic>
      <p:sp>
        <p:nvSpPr>
          <p:cNvPr id="7" name="TextBox 6">
            <a:extLst>
              <a:ext uri="{FF2B5EF4-FFF2-40B4-BE49-F238E27FC236}">
                <a16:creationId xmlns:a16="http://schemas.microsoft.com/office/drawing/2014/main" id="{8EF05DBB-0914-6C85-F804-E7BF7B3A5B45}"/>
              </a:ext>
            </a:extLst>
          </p:cNvPr>
          <p:cNvSpPr txBox="1"/>
          <p:nvPr/>
        </p:nvSpPr>
        <p:spPr>
          <a:xfrm>
            <a:off x="762000" y="1943100"/>
            <a:ext cx="472440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Dialogue &amp; QA</a:t>
            </a:r>
          </a:p>
        </p:txBody>
      </p:sp>
      <p:sp>
        <p:nvSpPr>
          <p:cNvPr id="8" name="TextBox 7">
            <a:extLst>
              <a:ext uri="{FF2B5EF4-FFF2-40B4-BE49-F238E27FC236}">
                <a16:creationId xmlns:a16="http://schemas.microsoft.com/office/drawing/2014/main" id="{5D141D49-278C-389C-0E9C-468422570DB9}"/>
              </a:ext>
            </a:extLst>
          </p:cNvPr>
          <p:cNvSpPr txBox="1"/>
          <p:nvPr/>
        </p:nvSpPr>
        <p:spPr>
          <a:xfrm>
            <a:off x="804862" y="6497241"/>
            <a:ext cx="16569670" cy="1938992"/>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ConvAI2</a:t>
            </a:r>
            <a:r>
              <a:rPr lang="ko-KR" altLang="en-US" sz="2400" dirty="0">
                <a:latin typeface="나눔스퀘어 Bold" panose="020B0600000101010101" pitchFamily="50" charset="-127"/>
                <a:ea typeface="나눔스퀘어 Bold" panose="020B0600000101010101" pitchFamily="50" charset="-127"/>
              </a:rPr>
              <a:t> </a:t>
            </a:r>
            <a:r>
              <a:rPr lang="en-US" altLang="ko-KR" sz="2400" dirty="0">
                <a:latin typeface="나눔스퀘어 Bold" panose="020B0600000101010101" pitchFamily="50" charset="-127"/>
                <a:ea typeface="나눔스퀘어 Bold" panose="020B0600000101010101" pitchFamily="50" charset="-127"/>
              </a:rPr>
              <a:t>:</a:t>
            </a:r>
            <a:r>
              <a:rPr lang="ko-KR" altLang="en-US" sz="2400" dirty="0">
                <a:latin typeface="나눔스퀘어 Bold" panose="020B0600000101010101" pitchFamily="50" charset="-127"/>
                <a:ea typeface="나눔스퀘어 Bold" panose="020B0600000101010101" pitchFamily="50" charset="-127"/>
              </a:rPr>
              <a:t> </a:t>
            </a:r>
            <a:r>
              <a:rPr lang="en-US" altLang="ko-KR" sz="2400" dirty="0">
                <a:latin typeface="나눔스퀘어 Bold" panose="020B0600000101010101" pitchFamily="50" charset="-127"/>
                <a:ea typeface="나눔스퀘어 Bold" panose="020B0600000101010101" pitchFamily="50" charset="-127"/>
              </a:rPr>
              <a:t>Extractive</a:t>
            </a:r>
            <a:r>
              <a:rPr lang="ko-KR" altLang="en-US" sz="2400" dirty="0">
                <a:latin typeface="나눔스퀘어 Bold" panose="020B0600000101010101" pitchFamily="50" charset="-127"/>
                <a:ea typeface="나눔스퀘어 Bold" panose="020B0600000101010101" pitchFamily="50" charset="-127"/>
              </a:rPr>
              <a:t> </a:t>
            </a:r>
            <a:r>
              <a:rPr lang="en-US" altLang="ko-KR" sz="2400" dirty="0">
                <a:latin typeface="나눔스퀘어 Bold" panose="020B0600000101010101" pitchFamily="50" charset="-127"/>
                <a:ea typeface="나눔스퀘어 Bold" panose="020B0600000101010101" pitchFamily="50" charset="-127"/>
              </a:rPr>
              <a:t>+</a:t>
            </a:r>
            <a:r>
              <a:rPr lang="ko-KR" altLang="en-US" sz="2400" dirty="0">
                <a:latin typeface="나눔스퀘어 Bold" panose="020B0600000101010101" pitchFamily="50" charset="-127"/>
                <a:ea typeface="나눔스퀘어 Bold" panose="020B0600000101010101" pitchFamily="50" charset="-127"/>
              </a:rPr>
              <a:t> </a:t>
            </a:r>
            <a:r>
              <a:rPr lang="en-US" altLang="ko-KR" sz="2400" dirty="0">
                <a:latin typeface="나눔스퀘어 Bold" panose="020B0600000101010101" pitchFamily="50" charset="-127"/>
                <a:ea typeface="나눔스퀘어 Bold" panose="020B0600000101010101" pitchFamily="50" charset="-127"/>
              </a:rPr>
              <a:t>Abstractive</a:t>
            </a:r>
            <a:r>
              <a:rPr lang="ko-KR" altLang="en-US" sz="2400" dirty="0">
                <a:latin typeface="나눔스퀘어 Bold" panose="020B0600000101010101" pitchFamily="50" charset="-127"/>
                <a:ea typeface="나눔스퀘어 Bold" panose="020B0600000101010101" pitchFamily="50" charset="-127"/>
              </a:rPr>
              <a:t>한 </a:t>
            </a:r>
            <a:r>
              <a:rPr lang="en-US" altLang="ko-KR" sz="2400" dirty="0">
                <a:latin typeface="나눔스퀘어 Bold" panose="020B0600000101010101" pitchFamily="50" charset="-127"/>
                <a:ea typeface="나눔스퀘어 Bold" panose="020B0600000101010101" pitchFamily="50" charset="-127"/>
              </a:rPr>
              <a:t>Dialogue Dataset</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ELI5 : Abstractive QA Dataset</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BART</a:t>
            </a:r>
            <a:r>
              <a:rPr lang="ko-KR" altLang="en-US" sz="2400" dirty="0">
                <a:latin typeface="나눔스퀘어 Bold" panose="020B0600000101010101" pitchFamily="50" charset="-127"/>
                <a:ea typeface="나눔스퀘어 Bold" panose="020B0600000101010101" pitchFamily="50" charset="-127"/>
              </a:rPr>
              <a:t>는 두 데이터셋에서 모두 </a:t>
            </a:r>
            <a:r>
              <a:rPr lang="en-US" altLang="ko-KR" sz="2400" dirty="0">
                <a:latin typeface="나눔스퀘어 Bold" panose="020B0600000101010101" pitchFamily="50" charset="-127"/>
                <a:ea typeface="나눔스퀘어 Bold" panose="020B0600000101010101" pitchFamily="50" charset="-127"/>
              </a:rPr>
              <a:t>SOTA </a:t>
            </a:r>
            <a:r>
              <a:rPr lang="ko-KR" altLang="en-US" sz="2400" dirty="0">
                <a:latin typeface="나눔스퀘어 Bold" panose="020B0600000101010101" pitchFamily="50" charset="-127"/>
                <a:ea typeface="나눔스퀘어 Bold" panose="020B0600000101010101" pitchFamily="50" charset="-127"/>
              </a:rPr>
              <a:t>달성</a:t>
            </a:r>
            <a:endParaRPr lang="en-US" altLang="ko-KR" sz="2400" dirty="0">
              <a:latin typeface="나눔스퀘어 Bold" panose="020B0600000101010101" pitchFamily="50" charset="-127"/>
              <a:ea typeface="나눔스퀘어 Bold" panose="020B0600000101010101" pitchFamily="50" charset="-127"/>
            </a:endParaRPr>
          </a:p>
        </p:txBody>
      </p:sp>
      <p:sp>
        <p:nvSpPr>
          <p:cNvPr id="9" name="슬라이드 번호 개체 틀 8">
            <a:extLst>
              <a:ext uri="{FF2B5EF4-FFF2-40B4-BE49-F238E27FC236}">
                <a16:creationId xmlns:a16="http://schemas.microsoft.com/office/drawing/2014/main" id="{D14410D2-B540-2D0C-0EEE-FC297E6052DA}"/>
              </a:ext>
            </a:extLst>
          </p:cNvPr>
          <p:cNvSpPr>
            <a:spLocks noGrp="1"/>
          </p:cNvSpPr>
          <p:nvPr>
            <p:ph type="sldNum" sz="quarter" idx="12"/>
          </p:nvPr>
        </p:nvSpPr>
        <p:spPr/>
        <p:txBody>
          <a:bodyPr/>
          <a:lstStyle/>
          <a:p>
            <a:fld id="{B1393E5F-521B-4CAD-9D3A-AE923D912DCE}" type="slidenum">
              <a:rPr lang="en-US" smtClean="0"/>
              <a:pPr/>
              <a:t>22</a:t>
            </a:fld>
            <a:r>
              <a:rPr lang="en-US"/>
              <a:t> / 40</a:t>
            </a:r>
            <a:endParaRPr lang="en-US" dirty="0"/>
          </a:p>
        </p:txBody>
      </p:sp>
    </p:spTree>
    <p:extLst>
      <p:ext uri="{BB962C8B-B14F-4D97-AF65-F5344CB8AC3E}">
        <p14:creationId xmlns:p14="http://schemas.microsoft.com/office/powerpoint/2010/main" val="1980049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FF908-23E8-22EC-4923-208564C8F449}"/>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D3706053-834E-461F-931E-2C9332D15F5D}"/>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F87C2283-844B-F653-04A7-46FB84536ED1}"/>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EF6FAB54-DE5B-E14E-1E00-A85F480A4445}"/>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F42940F4-80C8-1B88-3A80-60F074C019DD}"/>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Large-scale Pre-training Objectives</a:t>
            </a:r>
          </a:p>
        </p:txBody>
      </p:sp>
      <p:sp>
        <p:nvSpPr>
          <p:cNvPr id="3" name="TextBox 2">
            <a:extLst>
              <a:ext uri="{FF2B5EF4-FFF2-40B4-BE49-F238E27FC236}">
                <a16:creationId xmlns:a16="http://schemas.microsoft.com/office/drawing/2014/main" id="{D82BF5A1-FEEE-3B86-3933-3CC0BB3EEAE7}"/>
              </a:ext>
            </a:extLst>
          </p:cNvPr>
          <p:cNvSpPr txBox="1"/>
          <p:nvPr/>
        </p:nvSpPr>
        <p:spPr>
          <a:xfrm>
            <a:off x="762000" y="1943100"/>
            <a:ext cx="472440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Translation</a:t>
            </a:r>
          </a:p>
        </p:txBody>
      </p:sp>
      <p:pic>
        <p:nvPicPr>
          <p:cNvPr id="5" name="그림 4">
            <a:extLst>
              <a:ext uri="{FF2B5EF4-FFF2-40B4-BE49-F238E27FC236}">
                <a16:creationId xmlns:a16="http://schemas.microsoft.com/office/drawing/2014/main" id="{8AB67A8F-FF18-1B5F-13F6-DEE74924D511}"/>
              </a:ext>
            </a:extLst>
          </p:cNvPr>
          <p:cNvPicPr>
            <a:picLocks noChangeAspect="1"/>
          </p:cNvPicPr>
          <p:nvPr/>
        </p:nvPicPr>
        <p:blipFill>
          <a:blip r:embed="rId4"/>
          <a:stretch>
            <a:fillRect/>
          </a:stretch>
        </p:blipFill>
        <p:spPr>
          <a:xfrm>
            <a:off x="5638800" y="2620719"/>
            <a:ext cx="4909620" cy="2910007"/>
          </a:xfrm>
          <a:prstGeom prst="rect">
            <a:avLst/>
          </a:prstGeom>
        </p:spPr>
      </p:pic>
      <p:sp>
        <p:nvSpPr>
          <p:cNvPr id="6" name="TextBox 5">
            <a:extLst>
              <a:ext uri="{FF2B5EF4-FFF2-40B4-BE49-F238E27FC236}">
                <a16:creationId xmlns:a16="http://schemas.microsoft.com/office/drawing/2014/main" id="{F50F4194-2307-5336-31AC-147DAFD15695}"/>
              </a:ext>
            </a:extLst>
          </p:cNvPr>
          <p:cNvSpPr txBox="1"/>
          <p:nvPr/>
        </p:nvSpPr>
        <p:spPr>
          <a:xfrm>
            <a:off x="850484" y="5946977"/>
            <a:ext cx="16569670" cy="4154984"/>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Baseline : Transformer Large / Fixed BART : </a:t>
            </a:r>
            <a:r>
              <a:rPr lang="ko-KR" altLang="en-US" sz="2400" dirty="0">
                <a:latin typeface="나눔스퀘어 Bold" panose="020B0600000101010101" pitchFamily="50" charset="-127"/>
                <a:ea typeface="나눔스퀘어 Bold" panose="020B0600000101010101" pitchFamily="50" charset="-127"/>
              </a:rPr>
              <a:t>학습단계</a:t>
            </a:r>
            <a:r>
              <a:rPr lang="en-US" altLang="ko-KR" sz="2400" dirty="0">
                <a:latin typeface="나눔스퀘어 Bold" panose="020B0600000101010101" pitchFamily="50" charset="-127"/>
                <a:ea typeface="나눔스퀘어 Bold" panose="020B0600000101010101" pitchFamily="50" charset="-127"/>
              </a:rPr>
              <a:t>1 / Tuned BART :</a:t>
            </a:r>
            <a:r>
              <a:rPr lang="ko-KR" altLang="en-US" sz="2400" dirty="0">
                <a:latin typeface="나눔스퀘어 Bold" panose="020B0600000101010101" pitchFamily="50" charset="-127"/>
                <a:ea typeface="나눔스퀘어 Bold" panose="020B0600000101010101" pitchFamily="50" charset="-127"/>
              </a:rPr>
              <a:t>학습단계</a:t>
            </a:r>
            <a:r>
              <a:rPr lang="en-US" altLang="ko-KR" sz="2400" dirty="0">
                <a:latin typeface="나눔스퀘어 Bold" panose="020B0600000101010101" pitchFamily="50" charset="-127"/>
                <a:ea typeface="나눔스퀘어 Bold" panose="020B0600000101010101" pitchFamily="50" charset="-127"/>
              </a:rPr>
              <a:t>2</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We use a 6-layer transformer source encoder to map Romanian into a representation that BART is able to de-noise into English</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We experiment on the original WMT16 Romanian-English augmented with back-translation data</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Preliminary results suggested that our approach was less effective without back-translation data, and prone to overfitting</a:t>
            </a: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p:txBody>
      </p:sp>
      <p:sp>
        <p:nvSpPr>
          <p:cNvPr id="7" name="TextBox 6">
            <a:extLst>
              <a:ext uri="{FF2B5EF4-FFF2-40B4-BE49-F238E27FC236}">
                <a16:creationId xmlns:a16="http://schemas.microsoft.com/office/drawing/2014/main" id="{440857A4-47CD-6F52-2168-E49EAA8109C8}"/>
              </a:ext>
            </a:extLst>
          </p:cNvPr>
          <p:cNvSpPr txBox="1"/>
          <p:nvPr/>
        </p:nvSpPr>
        <p:spPr>
          <a:xfrm>
            <a:off x="10534132" y="4958834"/>
            <a:ext cx="2971800" cy="369332"/>
          </a:xfrm>
          <a:prstGeom prst="rect">
            <a:avLst/>
          </a:prstGeom>
          <a:noFill/>
        </p:spPr>
        <p:txBody>
          <a:bodyPr wrap="square">
            <a:spAutoFit/>
          </a:bodyPr>
          <a:lstStyle/>
          <a:p>
            <a:r>
              <a:rPr lang="en-US" altLang="ko-KR" dirty="0">
                <a:solidFill>
                  <a:srgbClr val="3B7DDD"/>
                </a:solidFill>
                <a:latin typeface="나눔스퀘어 Bold" panose="020B0600000101010101" pitchFamily="50" charset="-127"/>
                <a:ea typeface="나눔스퀘어 Bold" panose="020B0600000101010101" pitchFamily="50" charset="-127"/>
              </a:rPr>
              <a:t>BLEU Score</a:t>
            </a:r>
          </a:p>
        </p:txBody>
      </p:sp>
      <p:sp>
        <p:nvSpPr>
          <p:cNvPr id="9" name="슬라이드 번호 개체 틀 8">
            <a:extLst>
              <a:ext uri="{FF2B5EF4-FFF2-40B4-BE49-F238E27FC236}">
                <a16:creationId xmlns:a16="http://schemas.microsoft.com/office/drawing/2014/main" id="{8640304F-A1B2-81B8-FC9D-E5D42D0E32BF}"/>
              </a:ext>
            </a:extLst>
          </p:cNvPr>
          <p:cNvSpPr>
            <a:spLocks noGrp="1"/>
          </p:cNvSpPr>
          <p:nvPr>
            <p:ph type="sldNum" sz="quarter" idx="12"/>
          </p:nvPr>
        </p:nvSpPr>
        <p:spPr/>
        <p:txBody>
          <a:bodyPr/>
          <a:lstStyle/>
          <a:p>
            <a:fld id="{B1393E5F-521B-4CAD-9D3A-AE923D912DCE}" type="slidenum">
              <a:rPr lang="en-US" smtClean="0"/>
              <a:pPr/>
              <a:t>23</a:t>
            </a:fld>
            <a:r>
              <a:rPr lang="en-US"/>
              <a:t> / 40</a:t>
            </a:r>
            <a:endParaRPr lang="en-US" dirty="0"/>
          </a:p>
        </p:txBody>
      </p:sp>
      <p:sp>
        <p:nvSpPr>
          <p:cNvPr id="4" name="TextBox 3">
            <a:extLst>
              <a:ext uri="{FF2B5EF4-FFF2-40B4-BE49-F238E27FC236}">
                <a16:creationId xmlns:a16="http://schemas.microsoft.com/office/drawing/2014/main" id="{34B81EAE-9262-6698-49A0-7F68CCB3EE63}"/>
              </a:ext>
            </a:extLst>
          </p:cNvPr>
          <p:cNvSpPr txBox="1"/>
          <p:nvPr/>
        </p:nvSpPr>
        <p:spPr>
          <a:xfrm>
            <a:off x="12496800" y="5241849"/>
            <a:ext cx="5561290" cy="1169551"/>
          </a:xfrm>
          <a:prstGeom prst="rect">
            <a:avLst/>
          </a:prstGeom>
          <a:noFill/>
        </p:spPr>
        <p:txBody>
          <a:bodyPr wrap="square">
            <a:spAutoFit/>
          </a:bodyPr>
          <a:lstStyle/>
          <a:p>
            <a:pPr lvl="1">
              <a:buClr>
                <a:srgbClr val="0F569B"/>
              </a:buClr>
            </a:pPr>
            <a:r>
              <a:rPr lang="ko-KR" altLang="en-US" sz="1400" i="1" dirty="0">
                <a:latin typeface="나눔스퀘어 Bold" panose="020B0600000101010101" pitchFamily="50" charset="-127"/>
                <a:ea typeface="나눔스퀘어 Bold" panose="020B0600000101010101" pitchFamily="50" charset="-127"/>
              </a:rPr>
              <a:t>학습 단계 </a:t>
            </a:r>
            <a:r>
              <a:rPr lang="en-US" altLang="ko-KR" sz="1400" i="1" dirty="0">
                <a:latin typeface="나눔스퀘어 Bold" panose="020B0600000101010101" pitchFamily="50" charset="-127"/>
                <a:ea typeface="나눔스퀘어 Bold" panose="020B0600000101010101" pitchFamily="50" charset="-127"/>
              </a:rPr>
              <a:t>1. </a:t>
            </a:r>
            <a:r>
              <a:rPr lang="ko-KR" altLang="en-US" sz="1400" i="1" dirty="0">
                <a:latin typeface="나눔스퀘어 Bold" panose="020B0600000101010101" pitchFamily="50" charset="-127"/>
                <a:ea typeface="나눔스퀘어 Bold" panose="020B0600000101010101" pitchFamily="50" charset="-127"/>
              </a:rPr>
              <a:t>새로운 인코더</a:t>
            </a:r>
            <a:r>
              <a:rPr lang="en-US" altLang="ko-KR" sz="1400" i="1" dirty="0">
                <a:latin typeface="나눔스퀘어 Bold" panose="020B0600000101010101" pitchFamily="50" charset="-127"/>
                <a:ea typeface="나눔스퀘어 Bold" panose="020B0600000101010101" pitchFamily="50" charset="-127"/>
              </a:rPr>
              <a:t>, Positional embeddings, BART</a:t>
            </a:r>
            <a:r>
              <a:rPr lang="ko-KR" altLang="en-US" sz="1400" i="1" dirty="0">
                <a:latin typeface="나눔스퀘어 Bold" panose="020B0600000101010101" pitchFamily="50" charset="-127"/>
                <a:ea typeface="나눔스퀘어 Bold" panose="020B0600000101010101" pitchFamily="50" charset="-127"/>
              </a:rPr>
              <a:t>인코더의 첫 레이어의 </a:t>
            </a:r>
            <a:r>
              <a:rPr lang="en-US" altLang="ko-KR" sz="1400" i="1" dirty="0">
                <a:latin typeface="나눔스퀘어 Bold" panose="020B0600000101010101" pitchFamily="50" charset="-127"/>
                <a:ea typeface="나눔스퀘어 Bold" panose="020B0600000101010101" pitchFamily="50" charset="-127"/>
              </a:rPr>
              <a:t>W_Q, W_V, W_K </a:t>
            </a:r>
            <a:r>
              <a:rPr lang="ko-KR" altLang="en-US" sz="1400" i="1" dirty="0">
                <a:latin typeface="나눔스퀘어 Bold" panose="020B0600000101010101" pitchFamily="50" charset="-127"/>
                <a:ea typeface="나눔스퀘어 Bold" panose="020B0600000101010101" pitchFamily="50" charset="-127"/>
              </a:rPr>
              <a:t>만 학습시키고 나머지 파라미터는 모두 </a:t>
            </a:r>
            <a:r>
              <a:rPr lang="en-US" altLang="ko-KR" sz="1400" i="1" dirty="0">
                <a:latin typeface="나눔스퀘어 Bold" panose="020B0600000101010101" pitchFamily="50" charset="-127"/>
                <a:ea typeface="나눔스퀘어 Bold" panose="020B0600000101010101" pitchFamily="50" charset="-127"/>
              </a:rPr>
              <a:t>freeze</a:t>
            </a:r>
          </a:p>
          <a:p>
            <a:pPr marL="914400" lvl="1" indent="-457200">
              <a:buClr>
                <a:srgbClr val="0F569B"/>
              </a:buClr>
              <a:buFont typeface="Arial" panose="020B0604020202020204" pitchFamily="34" charset="0"/>
              <a:buChar char="•"/>
            </a:pPr>
            <a:endParaRPr lang="en-US" altLang="ko-KR" sz="1400" i="1" dirty="0">
              <a:latin typeface="나눔스퀘어 Bold" panose="020B0600000101010101" pitchFamily="50" charset="-127"/>
              <a:ea typeface="나눔스퀘어 Bold" panose="020B0600000101010101" pitchFamily="50" charset="-127"/>
            </a:endParaRPr>
          </a:p>
          <a:p>
            <a:pPr lvl="1">
              <a:buClr>
                <a:srgbClr val="0F569B"/>
              </a:buClr>
            </a:pPr>
            <a:r>
              <a:rPr lang="ko-KR" altLang="en-US" sz="1400" i="1" dirty="0">
                <a:latin typeface="나눔스퀘어 Bold" panose="020B0600000101010101" pitchFamily="50" charset="-127"/>
                <a:ea typeface="나눔스퀘어 Bold" panose="020B0600000101010101" pitchFamily="50" charset="-127"/>
              </a:rPr>
              <a:t>학습 단계 </a:t>
            </a:r>
            <a:r>
              <a:rPr lang="en-US" altLang="ko-KR" sz="1400" i="1" dirty="0">
                <a:latin typeface="나눔스퀘어 Bold" panose="020B0600000101010101" pitchFamily="50" charset="-127"/>
                <a:ea typeface="나눔스퀘어 Bold" panose="020B0600000101010101" pitchFamily="50" charset="-127"/>
              </a:rPr>
              <a:t>2. </a:t>
            </a:r>
            <a:r>
              <a:rPr lang="ko-KR" altLang="en-US" sz="1400" i="1" dirty="0">
                <a:latin typeface="나눔스퀘어 Bold" panose="020B0600000101010101" pitchFamily="50" charset="-127"/>
                <a:ea typeface="나눔스퀘어 Bold" panose="020B0600000101010101" pitchFamily="50" charset="-127"/>
              </a:rPr>
              <a:t>적은 스텝으로 전체 파라미터 학습</a:t>
            </a:r>
            <a:endParaRPr lang="en-US" altLang="ko-KR" sz="1400" i="1" dirty="0">
              <a:latin typeface="나눔스퀘어 Bold" panose="020B0600000101010101" pitchFamily="50" charset="-127"/>
              <a:ea typeface="나눔스퀘어 Bold" panose="020B0600000101010101" pitchFamily="50" charset="-127"/>
            </a:endParaRPr>
          </a:p>
        </p:txBody>
      </p:sp>
    </p:spTree>
    <p:extLst>
      <p:ext uri="{BB962C8B-B14F-4D97-AF65-F5344CB8AC3E}">
        <p14:creationId xmlns:p14="http://schemas.microsoft.com/office/powerpoint/2010/main" val="1770221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6798A4-0590-FAE4-74BC-CF110B3329D1}"/>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58E42520-F422-BE1B-0C95-2BD7649B979D}"/>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E8B5111C-D1E0-FF58-1F97-69480D138024}"/>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3FE891F0-7395-B456-2705-57BCFF2C0C2A}"/>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82483271-8F07-7D1F-BF6F-D251124B23AA}"/>
              </a:ext>
            </a:extLst>
          </p:cNvPr>
          <p:cNvSpPr txBox="1"/>
          <p:nvPr/>
        </p:nvSpPr>
        <p:spPr>
          <a:xfrm>
            <a:off x="582766" y="427385"/>
            <a:ext cx="16389846" cy="923330"/>
          </a:xfrm>
          <a:prstGeom prst="rect">
            <a:avLst/>
          </a:prstGeom>
          <a:noFill/>
        </p:spPr>
        <p:txBody>
          <a:bodyPr wrap="square" rtlCol="0" anchor="t">
            <a:spAutoFit/>
          </a:bodyPr>
          <a:lstStyle/>
          <a:p>
            <a:r>
              <a:rPr lang="en-US" altLang="ko-KR" sz="5400" dirty="0">
                <a:solidFill>
                  <a:schemeClr val="bg1"/>
                </a:solidFill>
                <a:latin typeface="나눔스퀘어 ExtraBold" panose="020B0600000101010101" pitchFamily="50" charset="-127"/>
                <a:cs typeface="NanumSquare ExtraBold" pitchFamily="34" charset="0"/>
              </a:rPr>
              <a:t>Related Work</a:t>
            </a:r>
            <a:endParaRPr lang="en-US" sz="5000" dirty="0">
              <a:solidFill>
                <a:schemeClr val="bg1"/>
              </a:solidFill>
              <a:latin typeface="나눔스퀘어 ExtraBold" panose="020B0600000101010101" pitchFamily="50" charset="-127"/>
              <a:ea typeface="나눔스퀘어 ExtraBold" panose="020B0600000101010101" pitchFamily="50" charset="-127"/>
            </a:endParaRPr>
          </a:p>
        </p:txBody>
      </p:sp>
      <p:sp>
        <p:nvSpPr>
          <p:cNvPr id="8" name="TextBox 7">
            <a:extLst>
              <a:ext uri="{FF2B5EF4-FFF2-40B4-BE49-F238E27FC236}">
                <a16:creationId xmlns:a16="http://schemas.microsoft.com/office/drawing/2014/main" id="{57E252D8-C3BC-9D84-20BD-C275DB5467C2}"/>
              </a:ext>
            </a:extLst>
          </p:cNvPr>
          <p:cNvSpPr txBox="1"/>
          <p:nvPr/>
        </p:nvSpPr>
        <p:spPr>
          <a:xfrm>
            <a:off x="549428" y="2247900"/>
            <a:ext cx="16105034" cy="5016758"/>
          </a:xfrm>
          <a:prstGeom prst="rect">
            <a:avLst/>
          </a:prstGeom>
          <a:noFill/>
        </p:spPr>
        <p:txBody>
          <a:bodyPr wrap="square">
            <a:spAutoFit/>
          </a:bodyPr>
          <a:lstStyle/>
          <a:p>
            <a:pPr marL="514350" indent="-514350">
              <a:buAutoNum type="arabicPeriod"/>
            </a:pPr>
            <a:r>
              <a:rPr lang="en-US" altLang="ko-KR" sz="3200" dirty="0">
                <a:latin typeface="나눔스퀘어 Bold" panose="020B0600000101010101" pitchFamily="50" charset="-127"/>
                <a:ea typeface="나눔스퀘어 Bold" panose="020B0600000101010101" pitchFamily="50" charset="-127"/>
              </a:rPr>
              <a:t>Bidirectional Encoder</a:t>
            </a:r>
          </a:p>
          <a:p>
            <a:pPr marL="514350" indent="-514350">
              <a:buAutoNum type="arabicPeriod"/>
            </a:pPr>
            <a:endParaRPr lang="en-US" altLang="ko-KR" sz="3200" dirty="0">
              <a:latin typeface="나눔스퀘어 Bold" panose="020B0600000101010101" pitchFamily="50" charset="-127"/>
              <a:ea typeface="나눔스퀘어 Bold" panose="020B0600000101010101" pitchFamily="50" charset="-127"/>
            </a:endParaRPr>
          </a:p>
          <a:p>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GPT</a:t>
            </a:r>
            <a:r>
              <a:rPr lang="ko-KR" altLang="en-US" sz="3200" dirty="0">
                <a:latin typeface="나눔스퀘어 Bold" panose="020B0600000101010101" pitchFamily="50" charset="-127"/>
                <a:ea typeface="나눔스퀘어 Bold" panose="020B0600000101010101" pitchFamily="50" charset="-127"/>
              </a:rPr>
              <a:t> </a:t>
            </a:r>
            <a:r>
              <a:rPr lang="en-US" altLang="ko-KR" sz="3200" dirty="0">
                <a:latin typeface="나눔스퀘어 Bold" panose="020B0600000101010101" pitchFamily="50" charset="-127"/>
                <a:ea typeface="나눔스퀘어 Bold" panose="020B0600000101010101" pitchFamily="50" charset="-127"/>
              </a:rPr>
              <a:t>–</a:t>
            </a:r>
            <a:r>
              <a:rPr lang="ko-KR" altLang="en-US" sz="3200" dirty="0">
                <a:latin typeface="나눔스퀘어 Bold" panose="020B0600000101010101" pitchFamily="50" charset="-127"/>
                <a:ea typeface="나눔스퀘어 Bold" panose="020B0600000101010101" pitchFamily="50" charset="-127"/>
              </a:rPr>
              <a:t> </a:t>
            </a:r>
            <a:r>
              <a:rPr lang="en-US" altLang="ko-KR" sz="3200" dirty="0">
                <a:latin typeface="나눔스퀘어 Bold" panose="020B0600000101010101" pitchFamily="50" charset="-127"/>
                <a:ea typeface="나눔스퀘어 Bold" panose="020B0600000101010101" pitchFamily="50" charset="-127"/>
              </a:rPr>
              <a:t>only leftward context -&gt; </a:t>
            </a:r>
            <a:r>
              <a:rPr lang="ko-KR" altLang="en-US" sz="3200" dirty="0">
                <a:latin typeface="나눔스퀘어 Bold" panose="020B0600000101010101" pitchFamily="50" charset="-127"/>
                <a:ea typeface="나눔스퀘어 Bold" panose="020B0600000101010101" pitchFamily="50" charset="-127"/>
              </a:rPr>
              <a:t>일부 </a:t>
            </a:r>
            <a:r>
              <a:rPr lang="en-US" altLang="ko-KR" sz="3200" dirty="0">
                <a:latin typeface="나눔스퀘어 Bold" panose="020B0600000101010101" pitchFamily="50" charset="-127"/>
                <a:ea typeface="나눔스퀘어 Bold" panose="020B0600000101010101" pitchFamily="50" charset="-127"/>
              </a:rPr>
              <a:t>task</a:t>
            </a:r>
            <a:r>
              <a:rPr lang="ko-KR" altLang="en-US" sz="3200" dirty="0">
                <a:latin typeface="나눔스퀘어 Bold" panose="020B0600000101010101" pitchFamily="50" charset="-127"/>
                <a:ea typeface="나눔스퀘어 Bold" panose="020B0600000101010101" pitchFamily="50" charset="-127"/>
              </a:rPr>
              <a:t>에 불리</a:t>
            </a:r>
            <a:endParaRPr lang="en-US" altLang="ko-KR" sz="3200" dirty="0">
              <a:latin typeface="나눔스퀘어 Bold" panose="020B0600000101010101" pitchFamily="50" charset="-127"/>
              <a:ea typeface="나눔스퀘어 Bold" panose="020B0600000101010101" pitchFamily="50" charset="-127"/>
            </a:endParaRPr>
          </a:p>
          <a:p>
            <a:pPr>
              <a:buClr>
                <a:srgbClr val="0F569B"/>
              </a:buCl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err="1">
                <a:latin typeface="나눔스퀘어 Bold" panose="020B0600000101010101" pitchFamily="50" charset="-127"/>
                <a:ea typeface="나눔스퀘어 Bold" panose="020B0600000101010101" pitchFamily="50" charset="-127"/>
              </a:rPr>
              <a:t>ELMo</a:t>
            </a:r>
            <a:r>
              <a:rPr lang="en-US" altLang="ko-KR" sz="3200" dirty="0">
                <a:latin typeface="나눔스퀘어 Bold" panose="020B0600000101010101" pitchFamily="50" charset="-127"/>
                <a:ea typeface="나눔스퀘어 Bold" panose="020B0600000101010101" pitchFamily="50" charset="-127"/>
              </a:rPr>
              <a:t> – left-only + right-only -&gt; </a:t>
            </a:r>
            <a:r>
              <a:rPr lang="ko-KR" altLang="en-US" sz="3200" dirty="0">
                <a:latin typeface="나눔스퀘어 Bold" panose="020B0600000101010101" pitchFamily="50" charset="-127"/>
                <a:ea typeface="나눔스퀘어 Bold" panose="020B0600000101010101" pitchFamily="50" charset="-127"/>
              </a:rPr>
              <a:t>단순히 </a:t>
            </a:r>
            <a:r>
              <a:rPr lang="en-US" altLang="ko-KR" sz="3200" dirty="0" err="1">
                <a:latin typeface="나눔스퀘어 Bold" panose="020B0600000101010101" pitchFamily="50" charset="-127"/>
                <a:ea typeface="나눔스퀘어 Bold" panose="020B0600000101010101" pitchFamily="50" charset="-127"/>
              </a:rPr>
              <a:t>Concat</a:t>
            </a:r>
            <a:r>
              <a:rPr lang="ko-KR" altLang="en-US" sz="3200" dirty="0">
                <a:latin typeface="나눔스퀘어 Bold" panose="020B0600000101010101" pitchFamily="50" charset="-127"/>
                <a:ea typeface="나눔스퀘어 Bold" panose="020B0600000101010101" pitchFamily="50" charset="-127"/>
              </a:rPr>
              <a:t>만 함 </a:t>
            </a:r>
            <a:r>
              <a:rPr lang="en-US" altLang="ko-KR" sz="3200" dirty="0">
                <a:latin typeface="나눔스퀘어 Bold" panose="020B0600000101010101" pitchFamily="50" charset="-127"/>
                <a:ea typeface="나눔스퀘어 Bold" panose="020B0600000101010101" pitchFamily="50" charset="-127"/>
              </a:rPr>
              <a:t>-&gt; </a:t>
            </a:r>
            <a:r>
              <a:rPr lang="ko-KR" altLang="en-US" sz="3200" dirty="0">
                <a:latin typeface="나눔스퀘어 Bold" panose="020B0600000101010101" pitchFamily="50" charset="-127"/>
                <a:ea typeface="나눔스퀘어 Bold" panose="020B0600000101010101" pitchFamily="50" charset="-127"/>
              </a:rPr>
              <a:t>양방향 의미 학습 </a:t>
            </a:r>
            <a:r>
              <a:rPr lang="en-US" altLang="ko-KR" sz="3200" dirty="0">
                <a:latin typeface="나눔스퀘어 Bold" panose="020B0600000101010101" pitchFamily="50" charset="-127"/>
                <a:ea typeface="나눔스퀘어 Bold" panose="020B0600000101010101" pitchFamily="50" charset="-127"/>
              </a:rPr>
              <a:t>X</a:t>
            </a:r>
          </a:p>
          <a:p>
            <a:pPr>
              <a:buClr>
                <a:srgbClr val="0F569B"/>
              </a:buCl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solidFill>
                  <a:srgbClr val="3B7DDD"/>
                </a:solidFill>
                <a:latin typeface="나눔스퀘어 Bold" panose="020B0600000101010101" pitchFamily="50" charset="-127"/>
                <a:ea typeface="나눔스퀘어 Bold" panose="020B0600000101010101" pitchFamily="50" charset="-127"/>
              </a:rPr>
              <a:t>GPT2 – </a:t>
            </a:r>
            <a:r>
              <a:rPr lang="ko-KR" altLang="en-US" sz="3200" dirty="0">
                <a:solidFill>
                  <a:srgbClr val="3B7DDD"/>
                </a:solidFill>
                <a:latin typeface="나눔스퀘어 Bold" panose="020B0600000101010101" pitchFamily="50" charset="-127"/>
                <a:ea typeface="나눔스퀘어 Bold" panose="020B0600000101010101" pitchFamily="50" charset="-127"/>
              </a:rPr>
              <a:t>모델이 아주 크면 </a:t>
            </a:r>
            <a:r>
              <a:rPr lang="en-US" altLang="ko-KR" sz="3200" dirty="0">
                <a:solidFill>
                  <a:srgbClr val="3B7DDD"/>
                </a:solidFill>
                <a:latin typeface="나눔스퀘어 Bold" panose="020B0600000101010101" pitchFamily="50" charset="-127"/>
                <a:ea typeface="나눔스퀘어 Bold" panose="020B0600000101010101" pitchFamily="50" charset="-127"/>
              </a:rPr>
              <a:t>Unsupervised Multi-task</a:t>
            </a:r>
            <a:r>
              <a:rPr lang="ko-KR" altLang="en-US" sz="3200" dirty="0">
                <a:solidFill>
                  <a:srgbClr val="3B7DDD"/>
                </a:solidFill>
                <a:latin typeface="나눔스퀘어 Bold" panose="020B0600000101010101" pitchFamily="50" charset="-127"/>
                <a:ea typeface="나눔스퀘어 Bold" panose="020B0600000101010101" pitchFamily="50" charset="-127"/>
              </a:rPr>
              <a:t>가 가능</a:t>
            </a:r>
            <a:r>
              <a:rPr lang="ko-KR" altLang="en-US" sz="3200" dirty="0">
                <a:latin typeface="나눔스퀘어 Bold" panose="020B0600000101010101" pitchFamily="50" charset="-127"/>
                <a:ea typeface="나눔스퀘어 Bold" panose="020B0600000101010101" pitchFamily="50" charset="-127"/>
              </a:rPr>
              <a:t> </a:t>
            </a:r>
            <a:r>
              <a:rPr lang="en-US" altLang="ko-KR" sz="3200" dirty="0">
                <a:latin typeface="나눔스퀘어 Bold" panose="020B0600000101010101" pitchFamily="50" charset="-127"/>
                <a:ea typeface="나눔스퀘어 Bold" panose="020B0600000101010101" pitchFamily="50" charset="-127"/>
              </a:rPr>
              <a:t>/ BART</a:t>
            </a:r>
            <a:r>
              <a:rPr lang="ko-KR" altLang="en-US" sz="3200" dirty="0">
                <a:latin typeface="나눔스퀘어 Bold" panose="020B0600000101010101" pitchFamily="50" charset="-127"/>
                <a:ea typeface="나눔스퀘어 Bold" panose="020B0600000101010101" pitchFamily="50" charset="-127"/>
              </a:rPr>
              <a:t>는 각 </a:t>
            </a:r>
            <a:r>
              <a:rPr lang="en-US" altLang="ko-KR" sz="3200" dirty="0">
                <a:latin typeface="나눔스퀘어 Bold" panose="020B0600000101010101" pitchFamily="50" charset="-127"/>
                <a:ea typeface="나눔스퀘어 Bold" panose="020B0600000101010101" pitchFamily="50" charset="-127"/>
              </a:rPr>
              <a:t>task</a:t>
            </a:r>
            <a:r>
              <a:rPr lang="ko-KR" altLang="en-US" sz="3200" dirty="0">
                <a:latin typeface="나눔스퀘어 Bold" panose="020B0600000101010101" pitchFamily="50" charset="-127"/>
                <a:ea typeface="나눔스퀘어 Bold" panose="020B0600000101010101" pitchFamily="50" charset="-127"/>
              </a:rPr>
              <a:t>에 </a:t>
            </a:r>
            <a:r>
              <a:rPr lang="en-US" altLang="ko-KR" sz="3200" dirty="0">
                <a:latin typeface="나눔스퀘어 Bold" panose="020B0600000101010101" pitchFamily="50" charset="-127"/>
                <a:ea typeface="나눔스퀘어 Bold" panose="020B0600000101010101" pitchFamily="50" charset="-127"/>
              </a:rPr>
              <a:t>Finetuning</a:t>
            </a:r>
          </a:p>
          <a:p>
            <a:endParaRPr lang="en-US" altLang="ko-KR" sz="3200" dirty="0">
              <a:latin typeface="나눔스퀘어 Bold" panose="020B0600000101010101" pitchFamily="50" charset="-127"/>
              <a:ea typeface="나눔스퀘어 Bold" panose="020B0600000101010101" pitchFamily="50" charset="-127"/>
            </a:endParaRPr>
          </a:p>
        </p:txBody>
      </p:sp>
      <p:sp>
        <p:nvSpPr>
          <p:cNvPr id="5" name="슬라이드 번호 개체 틀 4">
            <a:extLst>
              <a:ext uri="{FF2B5EF4-FFF2-40B4-BE49-F238E27FC236}">
                <a16:creationId xmlns:a16="http://schemas.microsoft.com/office/drawing/2014/main" id="{CA9414AB-B7A6-616A-B515-A8189322A593}"/>
              </a:ext>
            </a:extLst>
          </p:cNvPr>
          <p:cNvSpPr>
            <a:spLocks noGrp="1"/>
          </p:cNvSpPr>
          <p:nvPr>
            <p:ph type="sldNum" sz="quarter" idx="12"/>
          </p:nvPr>
        </p:nvSpPr>
        <p:spPr/>
        <p:txBody>
          <a:bodyPr/>
          <a:lstStyle/>
          <a:p>
            <a:fld id="{B1393E5F-521B-4CAD-9D3A-AE923D912DCE}" type="slidenum">
              <a:rPr lang="en-US" smtClean="0"/>
              <a:pPr/>
              <a:t>24</a:t>
            </a:fld>
            <a:r>
              <a:rPr lang="en-US"/>
              <a:t> / 40</a:t>
            </a:r>
            <a:endParaRPr lang="en-US" dirty="0"/>
          </a:p>
        </p:txBody>
      </p:sp>
    </p:spTree>
    <p:extLst>
      <p:ext uri="{BB962C8B-B14F-4D97-AF65-F5344CB8AC3E}">
        <p14:creationId xmlns:p14="http://schemas.microsoft.com/office/powerpoint/2010/main" val="1476069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A5D636-AE41-0C8D-C850-2D6694757E0B}"/>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678829C9-9A2A-32B4-6D20-8F03BB83EC6C}"/>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26C8FEE8-FB8C-6D08-3B12-890F122B5B0A}"/>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234F623C-C254-7A9B-1D58-2012310B6499}"/>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D2580975-C035-8165-1BED-014B3F350D43}"/>
              </a:ext>
            </a:extLst>
          </p:cNvPr>
          <p:cNvSpPr txBox="1"/>
          <p:nvPr/>
        </p:nvSpPr>
        <p:spPr>
          <a:xfrm>
            <a:off x="582766" y="427385"/>
            <a:ext cx="16389846" cy="923330"/>
          </a:xfrm>
          <a:prstGeom prst="rect">
            <a:avLst/>
          </a:prstGeom>
          <a:noFill/>
        </p:spPr>
        <p:txBody>
          <a:bodyPr wrap="square" rtlCol="0" anchor="t">
            <a:spAutoFit/>
          </a:bodyPr>
          <a:lstStyle/>
          <a:p>
            <a:r>
              <a:rPr lang="en-US" altLang="ko-KR" sz="5400" dirty="0">
                <a:solidFill>
                  <a:schemeClr val="bg1"/>
                </a:solidFill>
                <a:latin typeface="나눔스퀘어 ExtraBold" panose="020B0600000101010101" pitchFamily="50" charset="-127"/>
                <a:cs typeface="NanumSquare ExtraBold" pitchFamily="34" charset="0"/>
              </a:rPr>
              <a:t>Related Work</a:t>
            </a:r>
            <a:endParaRPr lang="en-US" sz="5000" dirty="0">
              <a:solidFill>
                <a:schemeClr val="bg1"/>
              </a:solidFill>
              <a:latin typeface="나눔스퀘어 ExtraBold" panose="020B0600000101010101" pitchFamily="50" charset="-127"/>
              <a:ea typeface="나눔스퀘어 ExtraBold" panose="020B0600000101010101" pitchFamily="50" charset="-127"/>
            </a:endParaRPr>
          </a:p>
        </p:txBody>
      </p:sp>
      <p:sp>
        <p:nvSpPr>
          <p:cNvPr id="7" name="TextBox 6">
            <a:extLst>
              <a:ext uri="{FF2B5EF4-FFF2-40B4-BE49-F238E27FC236}">
                <a16:creationId xmlns:a16="http://schemas.microsoft.com/office/drawing/2014/main" id="{4CB00056-31A9-74C6-BBE3-A8A8EAB50AC5}"/>
              </a:ext>
            </a:extLst>
          </p:cNvPr>
          <p:cNvSpPr txBox="1"/>
          <p:nvPr/>
        </p:nvSpPr>
        <p:spPr>
          <a:xfrm>
            <a:off x="16972612" y="1322140"/>
            <a:ext cx="1265754" cy="369332"/>
          </a:xfrm>
          <a:prstGeom prst="rect">
            <a:avLst/>
          </a:prstGeom>
          <a:noFill/>
        </p:spPr>
        <p:txBody>
          <a:bodyPr wrap="square" rtlCol="0">
            <a:spAutoFit/>
          </a:bodyPr>
          <a:lstStyle/>
          <a:p>
            <a:r>
              <a:rPr lang="en-US" altLang="ko-KR" dirty="0">
                <a:latin typeface="나눔스퀘어" panose="020B0600000101010101" pitchFamily="50" charset="-127"/>
                <a:ea typeface="나눔스퀘어" panose="020B0600000101010101" pitchFamily="50" charset="-127"/>
              </a:rPr>
              <a:t>Paper $7</a:t>
            </a:r>
            <a:endParaRPr lang="ko-KR" altLang="en-US" dirty="0">
              <a:latin typeface="나눔스퀘어" panose="020B0600000101010101" pitchFamily="50" charset="-127"/>
              <a:ea typeface="나눔스퀘어" panose="020B0600000101010101" pitchFamily="50" charset="-127"/>
            </a:endParaRPr>
          </a:p>
        </p:txBody>
      </p:sp>
      <p:sp>
        <p:nvSpPr>
          <p:cNvPr id="8" name="TextBox 7">
            <a:extLst>
              <a:ext uri="{FF2B5EF4-FFF2-40B4-BE49-F238E27FC236}">
                <a16:creationId xmlns:a16="http://schemas.microsoft.com/office/drawing/2014/main" id="{C18412D9-7E29-2D53-609C-799B4C19BDCE}"/>
              </a:ext>
            </a:extLst>
          </p:cNvPr>
          <p:cNvSpPr txBox="1"/>
          <p:nvPr/>
        </p:nvSpPr>
        <p:spPr>
          <a:xfrm>
            <a:off x="725172" y="2239454"/>
            <a:ext cx="16105034" cy="6001643"/>
          </a:xfrm>
          <a:prstGeom prst="rect">
            <a:avLst/>
          </a:prstGeom>
          <a:noFill/>
        </p:spPr>
        <p:txBody>
          <a:bodyPr wrap="square">
            <a:spAutoFit/>
          </a:bodyPr>
          <a:lstStyle/>
          <a:p>
            <a:endParaRPr lang="en-US" altLang="ko-KR" sz="3200" dirty="0">
              <a:latin typeface="나눔스퀘어 Bold" panose="020B0600000101010101" pitchFamily="50" charset="-127"/>
              <a:ea typeface="나눔스퀘어 Bold" panose="020B0600000101010101" pitchFamily="50" charset="-127"/>
            </a:endParaRPr>
          </a:p>
          <a:p>
            <a:r>
              <a:rPr lang="en-US" altLang="ko-KR" sz="3200" dirty="0">
                <a:latin typeface="나눔스퀘어 Bold" panose="020B0600000101010101" pitchFamily="50" charset="-127"/>
                <a:ea typeface="나눔스퀘어 Bold" panose="020B0600000101010101" pitchFamily="50" charset="-127"/>
              </a:rPr>
              <a:t>2. Auto-Regressive Decoder</a:t>
            </a:r>
          </a:p>
          <a:p>
            <a:endParaRPr lang="en-US" altLang="ko-KR" sz="3200" dirty="0">
              <a:latin typeface="나눔스퀘어 Bold" panose="020B0600000101010101" pitchFamily="50" charset="-127"/>
              <a:ea typeface="나눔스퀘어 Bold" panose="020B0600000101010101" pitchFamily="50" charset="-127"/>
            </a:endParaRPr>
          </a:p>
          <a:p>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BERT – </a:t>
            </a:r>
            <a:r>
              <a:rPr lang="ko-KR" altLang="en-US" sz="3200" dirty="0">
                <a:latin typeface="나눔스퀘어 Bold" panose="020B0600000101010101" pitchFamily="50" charset="-127"/>
                <a:ea typeface="나눔스퀘어 Bold" panose="020B0600000101010101" pitchFamily="50" charset="-127"/>
              </a:rPr>
              <a:t>양방향 의미 학습 </a:t>
            </a:r>
            <a:r>
              <a:rPr lang="en-US" altLang="ko-KR" sz="3200" dirty="0">
                <a:latin typeface="나눔스퀘어 Bold" panose="020B0600000101010101" pitchFamily="50" charset="-127"/>
                <a:ea typeface="나눔스퀘어 Bold" panose="020B0600000101010101" pitchFamily="50" charset="-127"/>
              </a:rPr>
              <a:t>/ </a:t>
            </a:r>
            <a:r>
              <a:rPr lang="ko-KR" altLang="en-US" sz="3200" dirty="0">
                <a:latin typeface="나눔스퀘어 Bold" panose="020B0600000101010101" pitchFamily="50" charset="-127"/>
                <a:ea typeface="나눔스퀘어 Bold" panose="020B0600000101010101" pitchFamily="50" charset="-127"/>
              </a:rPr>
              <a:t>문장 생성할 때 </a:t>
            </a:r>
            <a:r>
              <a:rPr lang="en-US" altLang="ko-KR" sz="3200" dirty="0">
                <a:latin typeface="나눔스퀘어 Bold" panose="020B0600000101010101" pitchFamily="50" charset="-127"/>
                <a:ea typeface="나눔스퀘어 Bold" panose="020B0600000101010101" pitchFamily="50" charset="-127"/>
              </a:rPr>
              <a:t>Auto-Regressive</a:t>
            </a:r>
            <a:r>
              <a:rPr lang="ko-KR" altLang="en-US" sz="3200" dirty="0">
                <a:latin typeface="나눔스퀘어 Bold" panose="020B0600000101010101" pitchFamily="50" charset="-127"/>
                <a:ea typeface="나눔스퀘어 Bold" panose="020B0600000101010101" pitchFamily="50" charset="-127"/>
              </a:rPr>
              <a:t>하지 않음 </a:t>
            </a:r>
            <a:r>
              <a:rPr lang="en-US" altLang="ko-KR" sz="3200" dirty="0">
                <a:latin typeface="나눔스퀘어 Bold" panose="020B0600000101010101" pitchFamily="50" charset="-127"/>
                <a:ea typeface="나눔스퀘어 Bold" panose="020B0600000101010101" pitchFamily="50" charset="-127"/>
              </a:rPr>
              <a:t>-&gt; Less effective</a:t>
            </a: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err="1">
                <a:latin typeface="나눔스퀘어 Bold" panose="020B0600000101010101" pitchFamily="50" charset="-127"/>
                <a:ea typeface="나눔스퀘어 Bold" panose="020B0600000101010101" pitchFamily="50" charset="-127"/>
              </a:rPr>
              <a:t>UniLM</a:t>
            </a:r>
            <a:r>
              <a:rPr lang="en-US" altLang="ko-KR" sz="3200" dirty="0">
                <a:latin typeface="나눔스퀘어 Bold" panose="020B0600000101010101" pitchFamily="50" charset="-127"/>
                <a:ea typeface="나눔스퀘어 Bold" panose="020B0600000101010101" pitchFamily="50" charset="-127"/>
              </a:rPr>
              <a:t> – Finetune BERT with an ensemble of masks</a:t>
            </a: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MASS – Disjoint sets of tokens are fed into the encoder and decoder -&gt; Less effective for Discriminative task</a:t>
            </a: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err="1">
                <a:latin typeface="나눔스퀘어 Bold" panose="020B0600000101010101" pitchFamily="50" charset="-127"/>
                <a:ea typeface="나눔스퀘어 Bold" panose="020B0600000101010101" pitchFamily="50" charset="-127"/>
              </a:rPr>
              <a:t>XLNet</a:t>
            </a:r>
            <a:r>
              <a:rPr lang="en-US" altLang="ko-KR" sz="3200" dirty="0">
                <a:latin typeface="나눔스퀘어 Bold" panose="020B0600000101010101" pitchFamily="50" charset="-127"/>
                <a:ea typeface="나눔스퀘어 Bold" panose="020B0600000101010101" pitchFamily="50" charset="-127"/>
              </a:rPr>
              <a:t> – Extend BERT by predicting </a:t>
            </a:r>
            <a:r>
              <a:rPr lang="en-US" altLang="ko-KR" sz="3200" dirty="0" err="1">
                <a:latin typeface="나눔스퀘어 Bold" panose="020B0600000101010101" pitchFamily="50" charset="-127"/>
                <a:ea typeface="나눔스퀘어 Bold" panose="020B0600000101010101" pitchFamily="50" charset="-127"/>
              </a:rPr>
              <a:t>maksed</a:t>
            </a:r>
            <a:r>
              <a:rPr lang="en-US" altLang="ko-KR" sz="3200" dirty="0">
                <a:latin typeface="나눔스퀘어 Bold" panose="020B0600000101010101" pitchFamily="50" charset="-127"/>
                <a:ea typeface="나눔스퀘어 Bold" panose="020B0600000101010101" pitchFamily="50" charset="-127"/>
              </a:rPr>
              <a:t> tokens auto-regressively</a:t>
            </a:r>
          </a:p>
        </p:txBody>
      </p:sp>
      <p:sp>
        <p:nvSpPr>
          <p:cNvPr id="5" name="슬라이드 번호 개체 틀 4">
            <a:extLst>
              <a:ext uri="{FF2B5EF4-FFF2-40B4-BE49-F238E27FC236}">
                <a16:creationId xmlns:a16="http://schemas.microsoft.com/office/drawing/2014/main" id="{724BD74F-7BAA-A75B-8C6D-623A780D91EB}"/>
              </a:ext>
            </a:extLst>
          </p:cNvPr>
          <p:cNvSpPr>
            <a:spLocks noGrp="1"/>
          </p:cNvSpPr>
          <p:nvPr>
            <p:ph type="sldNum" sz="quarter" idx="12"/>
          </p:nvPr>
        </p:nvSpPr>
        <p:spPr/>
        <p:txBody>
          <a:bodyPr/>
          <a:lstStyle/>
          <a:p>
            <a:fld id="{B1393E5F-521B-4CAD-9D3A-AE923D912DCE}" type="slidenum">
              <a:rPr lang="en-US" smtClean="0"/>
              <a:pPr/>
              <a:t>25</a:t>
            </a:fld>
            <a:r>
              <a:rPr lang="en-US"/>
              <a:t> / 40</a:t>
            </a:r>
            <a:endParaRPr lang="en-US" dirty="0"/>
          </a:p>
        </p:txBody>
      </p:sp>
    </p:spTree>
    <p:extLst>
      <p:ext uri="{BB962C8B-B14F-4D97-AF65-F5344CB8AC3E}">
        <p14:creationId xmlns:p14="http://schemas.microsoft.com/office/powerpoint/2010/main" val="3679839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CBEDEB-5C7F-7201-B8AD-BB359C3EDE2A}"/>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D6EACD4C-EC3D-EEEB-5132-66F3C8F5BC98}"/>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F31FB87F-7790-BC75-C909-7CB94390EC44}"/>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CDB5EAA5-0454-C09D-7D87-D641CEB7594E}"/>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0ED9D9E0-2D01-7323-9FB6-33415A5537C7}"/>
              </a:ext>
            </a:extLst>
          </p:cNvPr>
          <p:cNvSpPr txBox="1"/>
          <p:nvPr/>
        </p:nvSpPr>
        <p:spPr>
          <a:xfrm>
            <a:off x="582766" y="427385"/>
            <a:ext cx="16389846" cy="923330"/>
          </a:xfrm>
          <a:prstGeom prst="rect">
            <a:avLst/>
          </a:prstGeom>
          <a:noFill/>
        </p:spPr>
        <p:txBody>
          <a:bodyPr wrap="square" rtlCol="0" anchor="t">
            <a:spAutoFit/>
          </a:bodyPr>
          <a:lstStyle/>
          <a:p>
            <a:r>
              <a:rPr lang="en-US" altLang="ko-KR" sz="5400" dirty="0">
                <a:solidFill>
                  <a:schemeClr val="bg1"/>
                </a:solidFill>
                <a:latin typeface="나눔스퀘어 ExtraBold" panose="020B0600000101010101" pitchFamily="50" charset="-127"/>
                <a:cs typeface="NanumSquare ExtraBold" pitchFamily="34" charset="0"/>
              </a:rPr>
              <a:t>Related Work</a:t>
            </a:r>
            <a:endParaRPr lang="en-US" sz="5000" dirty="0">
              <a:solidFill>
                <a:schemeClr val="bg1"/>
              </a:solidFill>
              <a:latin typeface="나눔스퀘어 ExtraBold" panose="020B0600000101010101" pitchFamily="50" charset="-127"/>
              <a:ea typeface="나눔스퀘어 ExtraBold" panose="020B0600000101010101" pitchFamily="50" charset="-127"/>
            </a:endParaRPr>
          </a:p>
        </p:txBody>
      </p:sp>
      <p:sp>
        <p:nvSpPr>
          <p:cNvPr id="7" name="TextBox 6">
            <a:extLst>
              <a:ext uri="{FF2B5EF4-FFF2-40B4-BE49-F238E27FC236}">
                <a16:creationId xmlns:a16="http://schemas.microsoft.com/office/drawing/2014/main" id="{98180699-1F06-85FD-CF9A-822280782F22}"/>
              </a:ext>
            </a:extLst>
          </p:cNvPr>
          <p:cNvSpPr txBox="1"/>
          <p:nvPr/>
        </p:nvSpPr>
        <p:spPr>
          <a:xfrm>
            <a:off x="16972612" y="1322140"/>
            <a:ext cx="1265754" cy="369332"/>
          </a:xfrm>
          <a:prstGeom prst="rect">
            <a:avLst/>
          </a:prstGeom>
          <a:noFill/>
        </p:spPr>
        <p:txBody>
          <a:bodyPr wrap="square" rtlCol="0">
            <a:spAutoFit/>
          </a:bodyPr>
          <a:lstStyle/>
          <a:p>
            <a:r>
              <a:rPr lang="en-US" altLang="ko-KR" dirty="0">
                <a:latin typeface="나눔스퀘어" panose="020B0600000101010101" pitchFamily="50" charset="-127"/>
                <a:ea typeface="나눔스퀘어" panose="020B0600000101010101" pitchFamily="50" charset="-127"/>
              </a:rPr>
              <a:t>Paper $7</a:t>
            </a:r>
            <a:endParaRPr lang="ko-KR" altLang="en-US" dirty="0">
              <a:latin typeface="나눔스퀘어" panose="020B0600000101010101" pitchFamily="50" charset="-127"/>
              <a:ea typeface="나눔스퀘어" panose="020B0600000101010101" pitchFamily="50" charset="-127"/>
            </a:endParaRPr>
          </a:p>
        </p:txBody>
      </p:sp>
      <p:sp>
        <p:nvSpPr>
          <p:cNvPr id="8" name="TextBox 7">
            <a:extLst>
              <a:ext uri="{FF2B5EF4-FFF2-40B4-BE49-F238E27FC236}">
                <a16:creationId xmlns:a16="http://schemas.microsoft.com/office/drawing/2014/main" id="{389E95A2-D183-25AA-FCE4-34CCBE63C0FD}"/>
              </a:ext>
            </a:extLst>
          </p:cNvPr>
          <p:cNvSpPr txBox="1"/>
          <p:nvPr/>
        </p:nvSpPr>
        <p:spPr>
          <a:xfrm>
            <a:off x="549428" y="2247900"/>
            <a:ext cx="16105034" cy="4031873"/>
          </a:xfrm>
          <a:prstGeom prst="rect">
            <a:avLst/>
          </a:prstGeom>
          <a:noFill/>
        </p:spPr>
        <p:txBody>
          <a:bodyPr wrap="square">
            <a:spAutoFit/>
          </a:bodyPr>
          <a:lstStyle/>
          <a:p>
            <a:endParaRPr lang="en-US" altLang="ko-KR" sz="3200" dirty="0">
              <a:latin typeface="나눔스퀘어 Bold" panose="020B0600000101010101" pitchFamily="50" charset="-127"/>
              <a:ea typeface="나눔스퀘어 Bold" panose="020B0600000101010101" pitchFamily="50" charset="-127"/>
            </a:endParaRPr>
          </a:p>
          <a:p>
            <a:r>
              <a:rPr lang="en-US" altLang="ko-KR" sz="3200" dirty="0">
                <a:latin typeface="나눔스퀘어 Bold" panose="020B0600000101010101" pitchFamily="50" charset="-127"/>
                <a:ea typeface="나눔스퀘어 Bold" panose="020B0600000101010101" pitchFamily="50" charset="-127"/>
              </a:rPr>
              <a:t>3. Machine Translation </a:t>
            </a:r>
            <a:r>
              <a:rPr lang="ko-KR" altLang="en-US" sz="3200" dirty="0">
                <a:latin typeface="나눔스퀘어 Bold" panose="020B0600000101010101" pitchFamily="50" charset="-127"/>
                <a:ea typeface="나눔스퀘어 Bold" panose="020B0600000101010101" pitchFamily="50" charset="-127"/>
              </a:rPr>
              <a:t>등</a:t>
            </a:r>
            <a:endParaRPr lang="en-US" altLang="ko-KR" sz="3200" dirty="0">
              <a:latin typeface="나눔스퀘어 Bold" panose="020B0600000101010101" pitchFamily="50" charset="-127"/>
              <a:ea typeface="나눔스퀘어 Bold" panose="020B0600000101010101" pitchFamily="50" charset="-127"/>
            </a:endParaRPr>
          </a:p>
          <a:p>
            <a:endParaRPr lang="en-US" altLang="ko-KR" sz="3200" dirty="0">
              <a:latin typeface="나눔스퀘어 Bold" panose="020B0600000101010101" pitchFamily="50" charset="-127"/>
              <a:ea typeface="나눔스퀘어 Bold" panose="020B0600000101010101" pitchFamily="50" charset="-127"/>
            </a:endParaRPr>
          </a:p>
          <a:p>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MASS, XLM -</a:t>
            </a:r>
            <a:r>
              <a:rPr lang="ko-KR" altLang="en-US" sz="3200" dirty="0">
                <a:latin typeface="나눔스퀘어 Bold" panose="020B0600000101010101" pitchFamily="50" charset="-127"/>
                <a:ea typeface="나눔스퀘어 Bold" panose="020B0600000101010101" pitchFamily="50" charset="-127"/>
              </a:rPr>
              <a:t> 번역하고자 하는 두 언어에 대해 </a:t>
            </a:r>
            <a:r>
              <a:rPr lang="en-US" altLang="ko-KR" sz="3200" dirty="0">
                <a:latin typeface="나눔스퀘어 Bold" panose="020B0600000101010101" pitchFamily="50" charset="-127"/>
                <a:ea typeface="나눔스퀘어 Bold" panose="020B0600000101010101" pitchFamily="50" charset="-127"/>
              </a:rPr>
              <a:t>Pretraining / </a:t>
            </a:r>
            <a:r>
              <a:rPr lang="ko-KR" altLang="en-US" sz="3200" dirty="0">
                <a:latin typeface="나눔스퀘어 Bold" panose="020B0600000101010101" pitchFamily="50" charset="-127"/>
                <a:ea typeface="나눔스퀘어 Bold" panose="020B0600000101010101" pitchFamily="50" charset="-127"/>
              </a:rPr>
              <a:t>모든 언어에 대해 </a:t>
            </a:r>
            <a:r>
              <a:rPr lang="en-US" altLang="ko-KR" sz="3200" dirty="0">
                <a:latin typeface="나눔스퀘어 Bold" panose="020B0600000101010101" pitchFamily="50" charset="-127"/>
                <a:ea typeface="나눔스퀘어 Bold" panose="020B0600000101010101" pitchFamily="50" charset="-127"/>
              </a:rPr>
              <a:t>Pretrain</a:t>
            </a:r>
            <a:r>
              <a:rPr lang="ko-KR" altLang="en-US" sz="3200" dirty="0">
                <a:latin typeface="나눔스퀘어 Bold" panose="020B0600000101010101" pitchFamily="50" charset="-127"/>
                <a:ea typeface="나눔스퀘어 Bold" panose="020B0600000101010101" pitchFamily="50" charset="-127"/>
              </a:rPr>
              <a:t>은 불가능</a:t>
            </a: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endParaRPr lang="en-US" altLang="ko-KR" sz="32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3200" dirty="0" err="1">
                <a:latin typeface="나눔스퀘어 Bold" panose="020B0600000101010101" pitchFamily="50" charset="-127"/>
                <a:ea typeface="나눔스퀘어 Bold" panose="020B0600000101010101" pitchFamily="50" charset="-127"/>
              </a:rPr>
              <a:t>ELMo</a:t>
            </a:r>
            <a:r>
              <a:rPr lang="en-US" altLang="ko-KR" sz="3200" dirty="0">
                <a:latin typeface="나눔스퀘어 Bold" panose="020B0600000101010101" pitchFamily="50" charset="-127"/>
                <a:ea typeface="나눔스퀘어 Bold" panose="020B0600000101010101" pitchFamily="50" charset="-127"/>
              </a:rPr>
              <a:t> </a:t>
            </a:r>
            <a:r>
              <a:rPr lang="ko-KR" altLang="en-US" sz="3200" dirty="0">
                <a:latin typeface="나눔스퀘어 Bold" panose="020B0600000101010101" pitchFamily="50" charset="-127"/>
                <a:ea typeface="나눔스퀘어 Bold" panose="020B0600000101010101" pitchFamily="50" charset="-127"/>
              </a:rPr>
              <a:t>등 사전 </a:t>
            </a:r>
            <a:r>
              <a:rPr lang="ko-KR" altLang="en-US" sz="3200" dirty="0" err="1">
                <a:latin typeface="나눔스퀘어 Bold" panose="020B0600000101010101" pitchFamily="50" charset="-127"/>
                <a:ea typeface="나눔스퀘어 Bold" panose="020B0600000101010101" pitchFamily="50" charset="-127"/>
              </a:rPr>
              <a:t>임베딩을</a:t>
            </a:r>
            <a:r>
              <a:rPr lang="ko-KR" altLang="en-US" sz="3200" dirty="0">
                <a:latin typeface="나눔스퀘어 Bold" panose="020B0600000101010101" pitchFamily="50" charset="-127"/>
                <a:ea typeface="나눔스퀘어 Bold" panose="020B0600000101010101" pitchFamily="50" charset="-127"/>
              </a:rPr>
              <a:t> 사용한 모델링 </a:t>
            </a:r>
            <a:r>
              <a:rPr lang="en-US" altLang="ko-KR" sz="3200" dirty="0">
                <a:latin typeface="나눔스퀘어 Bold" panose="020B0600000101010101" pitchFamily="50" charset="-127"/>
                <a:ea typeface="나눔스퀘어 Bold" panose="020B0600000101010101" pitchFamily="50" charset="-127"/>
              </a:rPr>
              <a:t>- decoder</a:t>
            </a:r>
            <a:r>
              <a:rPr lang="ko-KR" altLang="en-US" sz="3200" dirty="0">
                <a:latin typeface="나눔스퀘어 Bold" panose="020B0600000101010101" pitchFamily="50" charset="-127"/>
                <a:ea typeface="나눔스퀘어 Bold" panose="020B0600000101010101" pitchFamily="50" charset="-127"/>
              </a:rPr>
              <a:t>의 성능 향상에는 효과 적음</a:t>
            </a:r>
          </a:p>
        </p:txBody>
      </p:sp>
      <p:sp>
        <p:nvSpPr>
          <p:cNvPr id="5" name="슬라이드 번호 개체 틀 4">
            <a:extLst>
              <a:ext uri="{FF2B5EF4-FFF2-40B4-BE49-F238E27FC236}">
                <a16:creationId xmlns:a16="http://schemas.microsoft.com/office/drawing/2014/main" id="{53E8815D-134A-22A8-29B4-2EB0160177C0}"/>
              </a:ext>
            </a:extLst>
          </p:cNvPr>
          <p:cNvSpPr>
            <a:spLocks noGrp="1"/>
          </p:cNvSpPr>
          <p:nvPr>
            <p:ph type="sldNum" sz="quarter" idx="12"/>
          </p:nvPr>
        </p:nvSpPr>
        <p:spPr/>
        <p:txBody>
          <a:bodyPr/>
          <a:lstStyle/>
          <a:p>
            <a:fld id="{B1393E5F-521B-4CAD-9D3A-AE923D912DCE}" type="slidenum">
              <a:rPr lang="en-US" smtClean="0"/>
              <a:pPr/>
              <a:t>26</a:t>
            </a:fld>
            <a:r>
              <a:rPr lang="en-US"/>
              <a:t> / 40</a:t>
            </a:r>
            <a:endParaRPr lang="en-US" dirty="0"/>
          </a:p>
        </p:txBody>
      </p:sp>
    </p:spTree>
    <p:extLst>
      <p:ext uri="{BB962C8B-B14F-4D97-AF65-F5344CB8AC3E}">
        <p14:creationId xmlns:p14="http://schemas.microsoft.com/office/powerpoint/2010/main" val="39169517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2F239-89FB-F99C-0FD2-B2FFB3561B40}"/>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4AE89648-A48A-921F-C51B-591F54E79988}"/>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BB83CD54-55E4-AFE0-BC02-E6BAEF0110BB}"/>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9FA2DDA6-3125-018D-7B00-65CD3CF4A66F}"/>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D2E7F475-CE67-8E18-FB00-48292888EA5A}"/>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Conclusions</a:t>
            </a:r>
          </a:p>
        </p:txBody>
      </p:sp>
      <p:sp>
        <p:nvSpPr>
          <p:cNvPr id="6" name="TextBox 5">
            <a:extLst>
              <a:ext uri="{FF2B5EF4-FFF2-40B4-BE49-F238E27FC236}">
                <a16:creationId xmlns:a16="http://schemas.microsoft.com/office/drawing/2014/main" id="{D3D005BC-A279-9656-81F1-27DC2AE3F67D}"/>
              </a:ext>
            </a:extLst>
          </p:cNvPr>
          <p:cNvSpPr txBox="1"/>
          <p:nvPr/>
        </p:nvSpPr>
        <p:spPr>
          <a:xfrm>
            <a:off x="915359" y="2247900"/>
            <a:ext cx="14991412" cy="5078313"/>
          </a:xfrm>
          <a:prstGeom prst="rect">
            <a:avLst/>
          </a:prstGeom>
          <a:noFill/>
        </p:spPr>
        <p:txBody>
          <a:bodyPr wrap="square">
            <a:spAutoFit/>
          </a:bodyPr>
          <a:lstStyle/>
          <a:p>
            <a:pPr marL="571500" indent="-571500">
              <a:buClr>
                <a:srgbClr val="0F569B"/>
              </a:buClr>
              <a:buFont typeface="Arial" panose="020B0604020202020204" pitchFamily="34" charset="0"/>
              <a:buChar char="•"/>
            </a:pPr>
            <a:r>
              <a:rPr lang="en-US" altLang="ko-KR" sz="3600" dirty="0"/>
              <a:t>We introduced BART, a pre-training approach that learns to map corrupted documents to the original. </a:t>
            </a:r>
          </a:p>
          <a:p>
            <a:pPr marL="571500" indent="-571500">
              <a:buClr>
                <a:srgbClr val="0F569B"/>
              </a:buClr>
              <a:buFont typeface="Arial" panose="020B0604020202020204" pitchFamily="34" charset="0"/>
              <a:buChar char="•"/>
            </a:pPr>
            <a:endParaRPr lang="en-US" altLang="ko-KR" sz="3600" dirty="0"/>
          </a:p>
          <a:p>
            <a:pPr marL="571500" indent="-571500">
              <a:buClr>
                <a:srgbClr val="0F569B"/>
              </a:buClr>
              <a:buFont typeface="Arial" panose="020B0604020202020204" pitchFamily="34" charset="0"/>
              <a:buChar char="•"/>
            </a:pPr>
            <a:r>
              <a:rPr lang="en-US" altLang="ko-KR" sz="3600" dirty="0"/>
              <a:t>BART achieves similar performance to </a:t>
            </a:r>
            <a:r>
              <a:rPr lang="en-US" altLang="ko-KR" sz="3600" dirty="0" err="1"/>
              <a:t>RoBERTa</a:t>
            </a:r>
            <a:r>
              <a:rPr lang="en-US" altLang="ko-KR" sz="3600" dirty="0"/>
              <a:t> on discriminative tasks, </a:t>
            </a:r>
            <a:r>
              <a:rPr lang="en-US" altLang="ko-KR" sz="3600" dirty="0">
                <a:solidFill>
                  <a:srgbClr val="0F569B"/>
                </a:solidFill>
              </a:rPr>
              <a:t>while achieving new state-of-</a:t>
            </a:r>
            <a:r>
              <a:rPr lang="en-US" altLang="ko-KR" sz="3600" dirty="0" err="1">
                <a:solidFill>
                  <a:srgbClr val="0F569B"/>
                </a:solidFill>
              </a:rPr>
              <a:t>theart</a:t>
            </a:r>
            <a:r>
              <a:rPr lang="en-US" altLang="ko-KR" sz="3600" dirty="0">
                <a:solidFill>
                  <a:srgbClr val="0F569B"/>
                </a:solidFill>
              </a:rPr>
              <a:t> results on a number of text generation tasks (Abstractive QA, Summarization)</a:t>
            </a:r>
            <a:r>
              <a:rPr lang="en-US" altLang="ko-KR" sz="3600" dirty="0"/>
              <a:t>. </a:t>
            </a:r>
          </a:p>
          <a:p>
            <a:pPr marL="571500" indent="-571500">
              <a:buClr>
                <a:srgbClr val="0F569B"/>
              </a:buClr>
              <a:buFont typeface="Arial" panose="020B0604020202020204" pitchFamily="34" charset="0"/>
              <a:buChar char="•"/>
            </a:pPr>
            <a:endParaRPr lang="en-US" altLang="ko-KR" sz="3600" dirty="0"/>
          </a:p>
          <a:p>
            <a:pPr marL="571500" indent="-571500">
              <a:buClr>
                <a:srgbClr val="0F569B"/>
              </a:buClr>
              <a:buFont typeface="Arial" panose="020B0604020202020204" pitchFamily="34" charset="0"/>
              <a:buChar char="•"/>
            </a:pPr>
            <a:r>
              <a:rPr lang="en-US" altLang="ko-KR" sz="3600" dirty="0"/>
              <a:t>Future work should explore new methods for corrupting documents for pre-training, perhaps tailoring them to specific end tasks.</a:t>
            </a:r>
            <a:endParaRPr lang="ko-KR" altLang="en-US" sz="3600" dirty="0"/>
          </a:p>
        </p:txBody>
      </p:sp>
      <p:sp>
        <p:nvSpPr>
          <p:cNvPr id="5" name="슬라이드 번호 개체 틀 4">
            <a:extLst>
              <a:ext uri="{FF2B5EF4-FFF2-40B4-BE49-F238E27FC236}">
                <a16:creationId xmlns:a16="http://schemas.microsoft.com/office/drawing/2014/main" id="{44713681-6B0D-E4A3-F7D6-63F742A5FE27}"/>
              </a:ext>
            </a:extLst>
          </p:cNvPr>
          <p:cNvSpPr>
            <a:spLocks noGrp="1"/>
          </p:cNvSpPr>
          <p:nvPr>
            <p:ph type="sldNum" sz="quarter" idx="12"/>
          </p:nvPr>
        </p:nvSpPr>
        <p:spPr/>
        <p:txBody>
          <a:bodyPr/>
          <a:lstStyle/>
          <a:p>
            <a:fld id="{B1393E5F-521B-4CAD-9D3A-AE923D912DCE}" type="slidenum">
              <a:rPr lang="en-US" smtClean="0"/>
              <a:pPr/>
              <a:t>27</a:t>
            </a:fld>
            <a:r>
              <a:rPr lang="en-US"/>
              <a:t> / 40</a:t>
            </a:r>
            <a:endParaRPr lang="en-US" dirty="0"/>
          </a:p>
        </p:txBody>
      </p:sp>
    </p:spTree>
    <p:extLst>
      <p:ext uri="{BB962C8B-B14F-4D97-AF65-F5344CB8AC3E}">
        <p14:creationId xmlns:p14="http://schemas.microsoft.com/office/powerpoint/2010/main" val="1130703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grpSp>
        <p:nvGrpSpPr>
          <p:cNvPr id="1001" name="그룹 1001"/>
          <p:cNvGrpSpPr/>
          <p:nvPr/>
        </p:nvGrpSpPr>
        <p:grpSpPr>
          <a:xfrm>
            <a:off x="867846" y="9325428"/>
            <a:ext cx="16284590" cy="1025987"/>
            <a:chOff x="867846" y="9325428"/>
            <a:chExt cx="16284590" cy="1025987"/>
          </a:xfrm>
        </p:grpSpPr>
        <p:pic>
          <p:nvPicPr>
            <p:cNvPr id="3" name="Object 2"/>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5" name="Object 5"/>
          <p:cNvSpPr txBox="1"/>
          <p:nvPr/>
        </p:nvSpPr>
        <p:spPr>
          <a:xfrm>
            <a:off x="3729501" y="3820999"/>
            <a:ext cx="11165339" cy="1461939"/>
          </a:xfrm>
          <a:prstGeom prst="rect">
            <a:avLst/>
          </a:prstGeom>
          <a:noFill/>
        </p:spPr>
        <p:txBody>
          <a:bodyPr wrap="square" rtlCol="0" anchor="b">
            <a:spAutoFit/>
          </a:bodyPr>
          <a:lstStyle/>
          <a:p>
            <a:pPr algn="ctr"/>
            <a:r>
              <a:rPr lang="en-US" sz="8900" dirty="0">
                <a:solidFill>
                  <a:srgbClr val="3B7DDD"/>
                </a:solidFill>
                <a:latin typeface="나눔스퀘어 ExtraBold" panose="020B0600000101010101" pitchFamily="50" charset="-127"/>
                <a:cs typeface="NanumSquare ExtraBold" pitchFamily="34" charset="0"/>
              </a:rPr>
              <a:t>감사합니다.</a:t>
            </a:r>
            <a:endParaRPr lang="en-US" dirty="0"/>
          </a:p>
        </p:txBody>
      </p:sp>
      <p:sp>
        <p:nvSpPr>
          <p:cNvPr id="7" name="슬라이드 번호 개체 틀 6">
            <a:extLst>
              <a:ext uri="{FF2B5EF4-FFF2-40B4-BE49-F238E27FC236}">
                <a16:creationId xmlns:a16="http://schemas.microsoft.com/office/drawing/2014/main" id="{4B69641B-59E0-335D-5CB0-61208FC85F51}"/>
              </a:ext>
            </a:extLst>
          </p:cNvPr>
          <p:cNvSpPr>
            <a:spLocks noGrp="1"/>
          </p:cNvSpPr>
          <p:nvPr>
            <p:ph type="sldNum" sz="quarter" idx="12"/>
          </p:nvPr>
        </p:nvSpPr>
        <p:spPr/>
        <p:txBody>
          <a:bodyPr/>
          <a:lstStyle/>
          <a:p>
            <a:fld id="{B1393E5F-521B-4CAD-9D3A-AE923D912DCE}" type="slidenum">
              <a:rPr lang="en-US" smtClean="0"/>
              <a:pPr/>
              <a:t>28</a:t>
            </a:fld>
            <a:r>
              <a:rPr lang="en-US"/>
              <a:t> / 40</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F33507-0C5C-9047-D99A-19290B59EFA5}"/>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E7A39651-275F-ECD1-0F4D-70D19AEADFD4}"/>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DDE92DE1-2590-DFA2-B4EB-FC6980417924}"/>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A5124D48-2BE2-0D74-D287-57327EC722C7}"/>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C31BBA1C-3C74-ED6A-DDFF-9F07484D86F0}"/>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4" name="TextBox 3">
            <a:extLst>
              <a:ext uri="{FF2B5EF4-FFF2-40B4-BE49-F238E27FC236}">
                <a16:creationId xmlns:a16="http://schemas.microsoft.com/office/drawing/2014/main" id="{5EBB3139-A351-ED26-4FC0-493CECF74F92}"/>
              </a:ext>
            </a:extLst>
          </p:cNvPr>
          <p:cNvSpPr txBox="1"/>
          <p:nvPr/>
        </p:nvSpPr>
        <p:spPr>
          <a:xfrm>
            <a:off x="582766" y="1792515"/>
            <a:ext cx="9158288" cy="707886"/>
          </a:xfrm>
          <a:prstGeom prst="rect">
            <a:avLst/>
          </a:prstGeom>
          <a:noFill/>
        </p:spPr>
        <p:txBody>
          <a:bodyPr wrap="square">
            <a:spAutoFit/>
          </a:bodyPr>
          <a:lstStyle/>
          <a:p>
            <a:r>
              <a:rPr lang="en-US" altLang="ko-KR" sz="4000" dirty="0" err="1">
                <a:latin typeface="나눔스퀘어 Bold" panose="020B0600000101010101" pitchFamily="50" charset="-127"/>
                <a:ea typeface="나눔스퀘어 Bold" panose="020B0600000101010101" pitchFamily="50" charset="-127"/>
              </a:rPr>
              <a:t>SpanBERT</a:t>
            </a:r>
            <a:r>
              <a:rPr lang="en-US" altLang="ko-KR" sz="4000" dirty="0">
                <a:latin typeface="나눔스퀘어 Bold" panose="020B0600000101010101" pitchFamily="50" charset="-127"/>
                <a:ea typeface="나눔스퀘어 Bold" panose="020B0600000101010101" pitchFamily="50" charset="-127"/>
              </a:rPr>
              <a:t> </a:t>
            </a:r>
          </a:p>
        </p:txBody>
      </p:sp>
      <p:pic>
        <p:nvPicPr>
          <p:cNvPr id="3" name="Picture 2" descr="논문리뷰] SpanBERT: Improving Pre-training by Representing and Predicting Spans  | Deep Learner">
            <a:extLst>
              <a:ext uri="{FF2B5EF4-FFF2-40B4-BE49-F238E27FC236}">
                <a16:creationId xmlns:a16="http://schemas.microsoft.com/office/drawing/2014/main" id="{13BAA69A-3F56-F95E-E4BD-B1FE9039110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220" b="21032"/>
          <a:stretch/>
        </p:blipFill>
        <p:spPr bwMode="auto">
          <a:xfrm>
            <a:off x="521255" y="3220856"/>
            <a:ext cx="8256434" cy="27967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B38E4AD-9EE4-95D6-C81D-61F4281FA59F}"/>
              </a:ext>
            </a:extLst>
          </p:cNvPr>
          <p:cNvSpPr txBox="1"/>
          <p:nvPr/>
        </p:nvSpPr>
        <p:spPr>
          <a:xfrm>
            <a:off x="9415464" y="3799461"/>
            <a:ext cx="7391400" cy="2246769"/>
          </a:xfrm>
          <a:prstGeom prst="rect">
            <a:avLst/>
          </a:prstGeom>
          <a:noFill/>
        </p:spPr>
        <p:txBody>
          <a:bodyPr wrap="square">
            <a:spAutoFit/>
          </a:bodyPr>
          <a:lstStyle/>
          <a:p>
            <a:r>
              <a:rPr lang="en-US" altLang="ko-KR" sz="2800" dirty="0">
                <a:latin typeface="나눔스퀘어 Bold" panose="020B0600000101010101" pitchFamily="50" charset="-127"/>
                <a:ea typeface="나눔스퀘어 Bold" panose="020B0600000101010101" pitchFamily="50" charset="-127"/>
              </a:rPr>
              <a:t>Text</a:t>
            </a:r>
            <a:r>
              <a:rPr lang="ko-KR" altLang="en-US" sz="2800" dirty="0">
                <a:latin typeface="나눔스퀘어 Bold" panose="020B0600000101010101" pitchFamily="50" charset="-127"/>
                <a:ea typeface="나눔스퀘어 Bold" panose="020B0600000101010101" pitchFamily="50" charset="-127"/>
              </a:rPr>
              <a:t> </a:t>
            </a:r>
            <a:r>
              <a:rPr lang="en-US" altLang="ko-KR" sz="2800" dirty="0">
                <a:latin typeface="나눔스퀘어 Bold" panose="020B0600000101010101" pitchFamily="50" charset="-127"/>
                <a:ea typeface="나눔스퀘어 Bold" panose="020B0600000101010101" pitchFamily="50" charset="-127"/>
              </a:rPr>
              <a:t>Infilling</a:t>
            </a:r>
            <a:r>
              <a:rPr lang="ko-KR" altLang="en-US" sz="2800" dirty="0">
                <a:latin typeface="나눔스퀘어 Bold" panose="020B0600000101010101" pitchFamily="50" charset="-127"/>
                <a:ea typeface="나눔스퀘어 Bold" panose="020B0600000101010101" pitchFamily="50" charset="-127"/>
              </a:rPr>
              <a:t>에서 </a:t>
            </a:r>
            <a:r>
              <a:rPr lang="en-US" altLang="ko-KR" sz="2800" dirty="0">
                <a:latin typeface="나눔스퀘어 Bold" panose="020B0600000101010101" pitchFamily="50" charset="-127"/>
                <a:ea typeface="나눔스퀘어 Bold" panose="020B0600000101010101" pitchFamily="50" charset="-127"/>
              </a:rPr>
              <a:t>BART</a:t>
            </a:r>
            <a:r>
              <a:rPr lang="ko-KR" altLang="en-US" sz="2800" dirty="0">
                <a:latin typeface="나눔스퀘어 Bold" panose="020B0600000101010101" pitchFamily="50" charset="-127"/>
                <a:ea typeface="나눔스퀘어 Bold" panose="020B0600000101010101" pitchFamily="50" charset="-127"/>
              </a:rPr>
              <a:t>와 </a:t>
            </a:r>
            <a:r>
              <a:rPr lang="en-US" altLang="ko-KR" sz="2800" dirty="0" err="1">
                <a:latin typeface="나눔스퀘어 Bold" panose="020B0600000101010101" pitchFamily="50" charset="-127"/>
                <a:ea typeface="나눔스퀘어 Bold" panose="020B0600000101010101" pitchFamily="50" charset="-127"/>
              </a:rPr>
              <a:t>SpanBERT</a:t>
            </a:r>
            <a:r>
              <a:rPr lang="ko-KR" altLang="en-US" sz="2800" dirty="0">
                <a:latin typeface="나눔스퀘어 Bold" panose="020B0600000101010101" pitchFamily="50" charset="-127"/>
                <a:ea typeface="나눔스퀘어 Bold" panose="020B0600000101010101" pitchFamily="50" charset="-127"/>
              </a:rPr>
              <a:t>의 차이점</a:t>
            </a:r>
            <a:endParaRPr lang="en-US" altLang="ko-KR" sz="2800" dirty="0">
              <a:latin typeface="나눔스퀘어 Bold" panose="020B0600000101010101" pitchFamily="50" charset="-127"/>
              <a:ea typeface="나눔스퀘어 Bold" panose="020B0600000101010101" pitchFamily="50" charset="-127"/>
            </a:endParaRPr>
          </a:p>
          <a:p>
            <a:endParaRPr lang="en-US" altLang="ko-KR" sz="2800" dirty="0">
              <a:latin typeface="나눔스퀘어 Bold" panose="020B0600000101010101" pitchFamily="50" charset="-127"/>
              <a:ea typeface="나눔스퀘어 Bold" panose="020B0600000101010101" pitchFamily="50" charset="-127"/>
            </a:endParaRPr>
          </a:p>
          <a:p>
            <a:pPr marL="514350" indent="-514350">
              <a:buAutoNum type="arabicPeriod"/>
            </a:pPr>
            <a:r>
              <a:rPr lang="en-US" altLang="ko-KR" sz="2800" dirty="0">
                <a:latin typeface="나눔스퀘어 Bold" panose="020B0600000101010101" pitchFamily="50" charset="-127"/>
                <a:ea typeface="나눔스퀘어 Bold" panose="020B0600000101010101" pitchFamily="50" charset="-127"/>
              </a:rPr>
              <a:t>BART</a:t>
            </a:r>
            <a:r>
              <a:rPr lang="ko-KR" altLang="en-US" sz="2800" dirty="0">
                <a:latin typeface="나눔스퀘어 Bold" panose="020B0600000101010101" pitchFamily="50" charset="-127"/>
                <a:ea typeface="나눔스퀘어 Bold" panose="020B0600000101010101" pitchFamily="50" charset="-127"/>
              </a:rPr>
              <a:t>는 </a:t>
            </a:r>
            <a:r>
              <a:rPr lang="ko-KR" altLang="en-US" sz="2800" dirty="0" err="1">
                <a:latin typeface="나눔스퀘어 Bold" panose="020B0600000101010101" pitchFamily="50" charset="-127"/>
                <a:ea typeface="나눔스퀘어 Bold" panose="020B0600000101010101" pitchFamily="50" charset="-127"/>
              </a:rPr>
              <a:t>포아송</a:t>
            </a:r>
            <a:r>
              <a:rPr lang="ko-KR" altLang="en-US" sz="2800" dirty="0">
                <a:latin typeface="나눔스퀘어 Bold" panose="020B0600000101010101" pitchFamily="50" charset="-127"/>
                <a:ea typeface="나눔스퀘어 Bold" panose="020B0600000101010101" pitchFamily="50" charset="-127"/>
              </a:rPr>
              <a:t> 분포 사용</a:t>
            </a:r>
            <a:r>
              <a:rPr lang="en-US" altLang="ko-KR" sz="2800" dirty="0">
                <a:latin typeface="나눔스퀘어 Bold" panose="020B0600000101010101" pitchFamily="50" charset="-127"/>
                <a:ea typeface="나눔스퀘어 Bold" panose="020B0600000101010101" pitchFamily="50" charset="-127"/>
              </a:rPr>
              <a:t>,</a:t>
            </a:r>
          </a:p>
          <a:p>
            <a:pPr lvl="1"/>
            <a:r>
              <a:rPr lang="en-US" altLang="ko-KR" sz="2800" dirty="0" err="1">
                <a:latin typeface="나눔스퀘어 Bold" panose="020B0600000101010101" pitchFamily="50" charset="-127"/>
                <a:ea typeface="나눔스퀘어 Bold" panose="020B0600000101010101" pitchFamily="50" charset="-127"/>
              </a:rPr>
              <a:t>SpanBERT</a:t>
            </a:r>
            <a:r>
              <a:rPr lang="ko-KR" altLang="en-US" sz="2800" dirty="0">
                <a:latin typeface="나눔스퀘어 Bold" panose="020B0600000101010101" pitchFamily="50" charset="-127"/>
                <a:ea typeface="나눔스퀘어 Bold" panose="020B0600000101010101" pitchFamily="50" charset="-127"/>
              </a:rPr>
              <a:t>는 </a:t>
            </a:r>
            <a:r>
              <a:rPr lang="en-US" altLang="ko-KR" sz="2800" dirty="0">
                <a:latin typeface="나눔스퀘어 Bold" panose="020B0600000101010101" pitchFamily="50" charset="-127"/>
                <a:ea typeface="나눔스퀘어 Bold" panose="020B0600000101010101" pitchFamily="50" charset="-127"/>
              </a:rPr>
              <a:t>Clamped Geometric Distribution </a:t>
            </a:r>
            <a:r>
              <a:rPr lang="ko-KR" altLang="en-US" sz="2800" dirty="0">
                <a:latin typeface="나눔스퀘어 Bold" panose="020B0600000101010101" pitchFamily="50" charset="-127"/>
                <a:ea typeface="나눔스퀘어 Bold" panose="020B0600000101010101" pitchFamily="50" charset="-127"/>
              </a:rPr>
              <a:t>사용 </a:t>
            </a:r>
            <a:r>
              <a:rPr lang="en-US" altLang="ko-KR" sz="2800" dirty="0">
                <a:latin typeface="나눔스퀘어 Bold" panose="020B0600000101010101" pitchFamily="50" charset="-127"/>
                <a:ea typeface="나눔스퀘어 Bold" panose="020B0600000101010101" pitchFamily="50" charset="-127"/>
              </a:rPr>
              <a:t>-&gt; Mask</a:t>
            </a:r>
            <a:r>
              <a:rPr lang="ko-KR" altLang="en-US" sz="2800" dirty="0">
                <a:latin typeface="나눔스퀘어 Bold" panose="020B0600000101010101" pitchFamily="50" charset="-127"/>
                <a:ea typeface="나눔스퀘어 Bold" panose="020B0600000101010101" pitchFamily="50" charset="-127"/>
              </a:rPr>
              <a:t>할 토큰 개수 정함</a:t>
            </a:r>
            <a:endParaRPr lang="en-US" altLang="ko-KR" sz="2800" dirty="0">
              <a:latin typeface="나눔스퀘어 Bold" panose="020B0600000101010101" pitchFamily="50" charset="-127"/>
              <a:ea typeface="나눔스퀘어 Bold" panose="020B0600000101010101" pitchFamily="50" charset="-127"/>
            </a:endParaRPr>
          </a:p>
        </p:txBody>
      </p:sp>
      <p:pic>
        <p:nvPicPr>
          <p:cNvPr id="7" name="그림 6">
            <a:extLst>
              <a:ext uri="{FF2B5EF4-FFF2-40B4-BE49-F238E27FC236}">
                <a16:creationId xmlns:a16="http://schemas.microsoft.com/office/drawing/2014/main" id="{4AC1D8F6-8019-86FF-3086-1BBDDCEF81B4}"/>
              </a:ext>
            </a:extLst>
          </p:cNvPr>
          <p:cNvPicPr>
            <a:picLocks noChangeAspect="1"/>
          </p:cNvPicPr>
          <p:nvPr/>
        </p:nvPicPr>
        <p:blipFill>
          <a:blip r:embed="rId5"/>
          <a:stretch>
            <a:fillRect/>
          </a:stretch>
        </p:blipFill>
        <p:spPr>
          <a:xfrm>
            <a:off x="1905000" y="6224487"/>
            <a:ext cx="4876800" cy="3657600"/>
          </a:xfrm>
          <a:prstGeom prst="rect">
            <a:avLst/>
          </a:prstGeom>
        </p:spPr>
      </p:pic>
      <p:sp>
        <p:nvSpPr>
          <p:cNvPr id="9" name="TextBox 8">
            <a:extLst>
              <a:ext uri="{FF2B5EF4-FFF2-40B4-BE49-F238E27FC236}">
                <a16:creationId xmlns:a16="http://schemas.microsoft.com/office/drawing/2014/main" id="{3E921BA3-8C28-6A6C-0839-D1CA388EFE5B}"/>
              </a:ext>
            </a:extLst>
          </p:cNvPr>
          <p:cNvSpPr txBox="1"/>
          <p:nvPr/>
        </p:nvSpPr>
        <p:spPr>
          <a:xfrm>
            <a:off x="9415464" y="6229660"/>
            <a:ext cx="7391400" cy="954107"/>
          </a:xfrm>
          <a:prstGeom prst="rect">
            <a:avLst/>
          </a:prstGeom>
          <a:noFill/>
        </p:spPr>
        <p:txBody>
          <a:bodyPr wrap="square">
            <a:spAutoFit/>
          </a:bodyPr>
          <a:lstStyle/>
          <a:p>
            <a:r>
              <a:rPr lang="en-US" altLang="ko-KR" sz="2800" dirty="0">
                <a:latin typeface="나눔스퀘어 Bold" panose="020B0600000101010101" pitchFamily="50" charset="-127"/>
                <a:ea typeface="나눔스퀘어 Bold" panose="020B0600000101010101" pitchFamily="50" charset="-127"/>
              </a:rPr>
              <a:t>2. BART</a:t>
            </a:r>
            <a:r>
              <a:rPr lang="ko-KR" altLang="en-US" sz="2800" dirty="0">
                <a:latin typeface="나눔스퀘어 Bold" panose="020B0600000101010101" pitchFamily="50" charset="-127"/>
                <a:ea typeface="나눔스퀘어 Bold" panose="020B0600000101010101" pitchFamily="50" charset="-127"/>
              </a:rPr>
              <a:t>는 여러 토큰을 한 개의 </a:t>
            </a:r>
            <a:r>
              <a:rPr lang="en-US" altLang="ko-KR" sz="2800" dirty="0">
                <a:latin typeface="나눔스퀘어 Bold" panose="020B0600000101010101" pitchFamily="50" charset="-127"/>
                <a:ea typeface="나눔스퀘어 Bold" panose="020B0600000101010101" pitchFamily="50" charset="-127"/>
              </a:rPr>
              <a:t>[MASK]</a:t>
            </a:r>
            <a:r>
              <a:rPr lang="ko-KR" altLang="en-US" sz="2800" dirty="0">
                <a:latin typeface="나눔스퀘어 Bold" panose="020B0600000101010101" pitchFamily="50" charset="-127"/>
                <a:ea typeface="나눔스퀘어 Bold" panose="020B0600000101010101" pitchFamily="50" charset="-127"/>
              </a:rPr>
              <a:t>로</a:t>
            </a:r>
            <a:endParaRPr lang="en-US" altLang="ko-KR" sz="2800" dirty="0">
              <a:latin typeface="나눔스퀘어 Bold" panose="020B0600000101010101" pitchFamily="50" charset="-127"/>
              <a:ea typeface="나눔스퀘어 Bold" panose="020B0600000101010101" pitchFamily="50" charset="-127"/>
            </a:endParaRPr>
          </a:p>
          <a:p>
            <a:r>
              <a:rPr lang="en-US" altLang="ko-KR" sz="2800" dirty="0">
                <a:latin typeface="나눔스퀘어 Bold" panose="020B0600000101010101" pitchFamily="50" charset="-127"/>
                <a:ea typeface="나눔스퀘어 Bold" panose="020B0600000101010101" pitchFamily="50" charset="-127"/>
              </a:rPr>
              <a:t>     </a:t>
            </a:r>
            <a:r>
              <a:rPr lang="en-US" altLang="ko-KR" sz="2800" dirty="0" err="1">
                <a:latin typeface="나눔스퀘어 Bold" panose="020B0600000101010101" pitchFamily="50" charset="-127"/>
                <a:ea typeface="나눔스퀘어 Bold" panose="020B0600000101010101" pitchFamily="50" charset="-127"/>
              </a:rPr>
              <a:t>SpanBERT</a:t>
            </a:r>
            <a:r>
              <a:rPr lang="ko-KR" altLang="en-US" sz="2800" dirty="0">
                <a:latin typeface="나눔스퀘어 Bold" panose="020B0600000101010101" pitchFamily="50" charset="-127"/>
                <a:ea typeface="나눔스퀘어 Bold" panose="020B0600000101010101" pitchFamily="50" charset="-127"/>
              </a:rPr>
              <a:t>는 토큰 각각을 </a:t>
            </a:r>
            <a:r>
              <a:rPr lang="en-US" altLang="ko-KR" sz="2800" dirty="0">
                <a:latin typeface="나눔스퀘어 Bold" panose="020B0600000101010101" pitchFamily="50" charset="-127"/>
                <a:ea typeface="나눔스퀘어 Bold" panose="020B0600000101010101" pitchFamily="50" charset="-127"/>
              </a:rPr>
              <a:t>[MASK]</a:t>
            </a:r>
            <a:r>
              <a:rPr lang="ko-KR" altLang="en-US" sz="2800" dirty="0">
                <a:latin typeface="나눔스퀘어 Bold" panose="020B0600000101010101" pitchFamily="50" charset="-127"/>
                <a:ea typeface="나눔스퀘어 Bold" panose="020B0600000101010101" pitchFamily="50" charset="-127"/>
              </a:rPr>
              <a:t>로</a:t>
            </a:r>
            <a:endParaRPr lang="en-US" altLang="ko-KR" sz="2800" dirty="0">
              <a:latin typeface="나눔스퀘어 Bold" panose="020B0600000101010101" pitchFamily="50" charset="-127"/>
              <a:ea typeface="나눔스퀘어 Bold" panose="020B0600000101010101" pitchFamily="50" charset="-127"/>
            </a:endParaRPr>
          </a:p>
        </p:txBody>
      </p:sp>
      <p:sp>
        <p:nvSpPr>
          <p:cNvPr id="10" name="슬라이드 번호 개체 틀 9">
            <a:extLst>
              <a:ext uri="{FF2B5EF4-FFF2-40B4-BE49-F238E27FC236}">
                <a16:creationId xmlns:a16="http://schemas.microsoft.com/office/drawing/2014/main" id="{03B752F0-808D-211C-6202-599BBD2DEE13}"/>
              </a:ext>
            </a:extLst>
          </p:cNvPr>
          <p:cNvSpPr>
            <a:spLocks noGrp="1"/>
          </p:cNvSpPr>
          <p:nvPr>
            <p:ph type="sldNum" sz="quarter" idx="12"/>
          </p:nvPr>
        </p:nvSpPr>
        <p:spPr/>
        <p:txBody>
          <a:bodyPr/>
          <a:lstStyle/>
          <a:p>
            <a:fld id="{B1393E5F-521B-4CAD-9D3A-AE923D912DCE}" type="slidenum">
              <a:rPr lang="en-US" smtClean="0"/>
              <a:pPr/>
              <a:t>29</a:t>
            </a:fld>
            <a:r>
              <a:rPr lang="en-US"/>
              <a:t> / 40</a:t>
            </a:r>
            <a:endParaRPr lang="en-US" dirty="0"/>
          </a:p>
        </p:txBody>
      </p:sp>
    </p:spTree>
    <p:extLst>
      <p:ext uri="{BB962C8B-B14F-4D97-AF65-F5344CB8AC3E}">
        <p14:creationId xmlns:p14="http://schemas.microsoft.com/office/powerpoint/2010/main" val="104487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5AF59-7F7B-AE55-8C1F-DF7CA99DA52C}"/>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A26EF0E0-0386-9BDB-D7D0-848AB606C561}"/>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2A3179CF-18D0-76BD-671B-629A788AAA66}"/>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12963030-3584-D595-DA2A-1D1278DF6BE2}"/>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59DBB676-E065-2416-07A5-C22DA9038888}"/>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Introduction</a:t>
            </a:r>
          </a:p>
        </p:txBody>
      </p:sp>
      <p:sp>
        <p:nvSpPr>
          <p:cNvPr id="6" name="TextBox 5">
            <a:extLst>
              <a:ext uri="{FF2B5EF4-FFF2-40B4-BE49-F238E27FC236}">
                <a16:creationId xmlns:a16="http://schemas.microsoft.com/office/drawing/2014/main" id="{BC565050-518D-F0B8-B833-EC47F0401D40}"/>
              </a:ext>
            </a:extLst>
          </p:cNvPr>
          <p:cNvSpPr txBox="1"/>
          <p:nvPr/>
        </p:nvSpPr>
        <p:spPr>
          <a:xfrm>
            <a:off x="582766" y="2247900"/>
            <a:ext cx="16105034" cy="707886"/>
          </a:xfrm>
          <a:prstGeom prst="rect">
            <a:avLst/>
          </a:prstGeom>
          <a:noFill/>
        </p:spPr>
        <p:txBody>
          <a:bodyPr wrap="square">
            <a:spAutoFit/>
          </a:bodyPr>
          <a:lstStyle/>
          <a:p>
            <a:r>
              <a:rPr lang="en-US" altLang="ko-KR" sz="4000" dirty="0">
                <a:solidFill>
                  <a:srgbClr val="3B7DDD"/>
                </a:solidFill>
                <a:latin typeface="나눔스퀘어 Bold" panose="020B0600000101010101" pitchFamily="50" charset="-127"/>
                <a:ea typeface="나눔스퀘어 Bold" panose="020B0600000101010101" pitchFamily="50" charset="-127"/>
              </a:rPr>
              <a:t> BART</a:t>
            </a:r>
            <a:r>
              <a:rPr lang="en-US" altLang="ko-KR" sz="4000" dirty="0">
                <a:latin typeface="나눔스퀘어 Bold" panose="020B0600000101010101" pitchFamily="50" charset="-127"/>
                <a:ea typeface="나눔스퀘어 Bold" panose="020B0600000101010101" pitchFamily="50" charset="-127"/>
              </a:rPr>
              <a:t> = </a:t>
            </a:r>
            <a:r>
              <a:rPr lang="en-US" altLang="ko-KR" sz="4000" dirty="0">
                <a:solidFill>
                  <a:srgbClr val="3B7DDD"/>
                </a:solidFill>
                <a:latin typeface="나눔스퀘어 Bold" panose="020B0600000101010101" pitchFamily="50" charset="-127"/>
                <a:ea typeface="나눔스퀘어 Bold" panose="020B0600000101010101" pitchFamily="50" charset="-127"/>
              </a:rPr>
              <a:t>B</a:t>
            </a:r>
            <a:r>
              <a:rPr lang="en-US" altLang="ko-KR" sz="4000" dirty="0">
                <a:latin typeface="나눔스퀘어 Bold" panose="020B0600000101010101" pitchFamily="50" charset="-127"/>
                <a:ea typeface="나눔스퀘어 Bold" panose="020B0600000101010101" pitchFamily="50" charset="-127"/>
              </a:rPr>
              <a:t>idirectional and </a:t>
            </a:r>
            <a:r>
              <a:rPr lang="en-US" altLang="ko-KR" sz="4000" dirty="0">
                <a:solidFill>
                  <a:srgbClr val="3B7DDD"/>
                </a:solidFill>
                <a:latin typeface="나눔스퀘어 Bold" panose="020B0600000101010101" pitchFamily="50" charset="-127"/>
                <a:ea typeface="나눔스퀘어 Bold" panose="020B0600000101010101" pitchFamily="50" charset="-127"/>
              </a:rPr>
              <a:t>A</a:t>
            </a:r>
            <a:r>
              <a:rPr lang="en-US" altLang="ko-KR" sz="4000" dirty="0">
                <a:latin typeface="나눔스퀘어 Bold" panose="020B0600000101010101" pitchFamily="50" charset="-127"/>
                <a:ea typeface="나눔스퀘어 Bold" panose="020B0600000101010101" pitchFamily="50" charset="-127"/>
              </a:rPr>
              <a:t>uto-</a:t>
            </a:r>
            <a:r>
              <a:rPr lang="en-US" altLang="ko-KR" sz="4000" dirty="0">
                <a:solidFill>
                  <a:srgbClr val="3B7DDD"/>
                </a:solidFill>
                <a:latin typeface="나눔스퀘어 Bold" panose="020B0600000101010101" pitchFamily="50" charset="-127"/>
                <a:ea typeface="나눔스퀘어 Bold" panose="020B0600000101010101" pitchFamily="50" charset="-127"/>
              </a:rPr>
              <a:t>R</a:t>
            </a:r>
            <a:r>
              <a:rPr lang="en-US" altLang="ko-KR" sz="4000" dirty="0">
                <a:latin typeface="나눔스퀘어 Bold" panose="020B0600000101010101" pitchFamily="50" charset="-127"/>
                <a:ea typeface="나눔스퀘어 Bold" panose="020B0600000101010101" pitchFamily="50" charset="-127"/>
              </a:rPr>
              <a:t>egressive </a:t>
            </a:r>
            <a:r>
              <a:rPr lang="en-US" altLang="ko-KR" sz="4000" dirty="0">
                <a:solidFill>
                  <a:srgbClr val="3B7DDD"/>
                </a:solidFill>
                <a:latin typeface="나눔스퀘어 Bold" panose="020B0600000101010101" pitchFamily="50" charset="-127"/>
                <a:ea typeface="나눔스퀘어 Bold" panose="020B0600000101010101" pitchFamily="50" charset="-127"/>
              </a:rPr>
              <a:t>T</a:t>
            </a:r>
            <a:r>
              <a:rPr lang="en-US" altLang="ko-KR" sz="4000" dirty="0">
                <a:latin typeface="나눔스퀘어 Bold" panose="020B0600000101010101" pitchFamily="50" charset="-127"/>
                <a:ea typeface="나눔스퀘어 Bold" panose="020B0600000101010101" pitchFamily="50" charset="-127"/>
              </a:rPr>
              <a:t>ransformers</a:t>
            </a:r>
            <a:endParaRPr lang="ko-KR" altLang="en-US" sz="4000" dirty="0">
              <a:latin typeface="나눔스퀘어 Bold" panose="020B0600000101010101" pitchFamily="50" charset="-127"/>
              <a:ea typeface="나눔스퀘어 Bold" panose="020B0600000101010101" pitchFamily="50" charset="-127"/>
            </a:endParaRPr>
          </a:p>
        </p:txBody>
      </p:sp>
      <p:sp>
        <p:nvSpPr>
          <p:cNvPr id="9" name="TextBox 8">
            <a:extLst>
              <a:ext uri="{FF2B5EF4-FFF2-40B4-BE49-F238E27FC236}">
                <a16:creationId xmlns:a16="http://schemas.microsoft.com/office/drawing/2014/main" id="{A801FC4C-ECF2-1957-CB7F-8C06FEE4830A}"/>
              </a:ext>
            </a:extLst>
          </p:cNvPr>
          <p:cNvSpPr txBox="1"/>
          <p:nvPr/>
        </p:nvSpPr>
        <p:spPr>
          <a:xfrm>
            <a:off x="1219200" y="3242013"/>
            <a:ext cx="14581034" cy="2062103"/>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BART uses a </a:t>
            </a:r>
            <a:r>
              <a:rPr lang="en-US" altLang="ko-KR" sz="3200" dirty="0">
                <a:solidFill>
                  <a:srgbClr val="3B7DDD"/>
                </a:solidFill>
                <a:latin typeface="나눔스퀘어 Bold" panose="020B0600000101010101" pitchFamily="50" charset="-127"/>
                <a:ea typeface="나눔스퀘어 Bold" panose="020B0600000101010101" pitchFamily="50" charset="-127"/>
              </a:rPr>
              <a:t>standard Transformer-based neural machine translation architecture</a:t>
            </a: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Generalizing </a:t>
            </a:r>
            <a:r>
              <a:rPr lang="en-US" altLang="ko-KR" sz="3200" dirty="0">
                <a:solidFill>
                  <a:srgbClr val="3B7DDD"/>
                </a:solidFill>
                <a:latin typeface="나눔스퀘어 Bold" panose="020B0600000101010101" pitchFamily="50" charset="-127"/>
                <a:ea typeface="나눔스퀘어 Bold" panose="020B0600000101010101" pitchFamily="50" charset="-127"/>
              </a:rPr>
              <a:t>BERT</a:t>
            </a:r>
            <a:r>
              <a:rPr lang="en-US" altLang="ko-KR" sz="3200" dirty="0">
                <a:latin typeface="나눔스퀘어 Bold" panose="020B0600000101010101" pitchFamily="50" charset="-127"/>
                <a:ea typeface="나눔스퀘어 Bold" panose="020B0600000101010101" pitchFamily="50" charset="-127"/>
              </a:rPr>
              <a:t>(bidirectional encoder), </a:t>
            </a:r>
            <a:r>
              <a:rPr lang="en-US" altLang="ko-KR" sz="3200" dirty="0">
                <a:solidFill>
                  <a:srgbClr val="3B7DDD"/>
                </a:solidFill>
                <a:latin typeface="나눔스퀘어 Bold" panose="020B0600000101010101" pitchFamily="50" charset="-127"/>
                <a:ea typeface="나눔스퀘어 Bold" panose="020B0600000101010101" pitchFamily="50" charset="-127"/>
              </a:rPr>
              <a:t>GPT</a:t>
            </a:r>
            <a:r>
              <a:rPr lang="en-US" altLang="ko-KR" sz="3200" dirty="0">
                <a:latin typeface="나눔스퀘어 Bold" panose="020B0600000101010101" pitchFamily="50" charset="-127"/>
                <a:ea typeface="나눔스퀘어 Bold" panose="020B0600000101010101" pitchFamily="50" charset="-127"/>
              </a:rPr>
              <a:t>(left-to-right decoder), and ...</a:t>
            </a:r>
            <a:endParaRPr lang="ko-KR" altLang="en-US" sz="3200" dirty="0">
              <a:latin typeface="나눔스퀘어 Bold" panose="020B0600000101010101" pitchFamily="50" charset="-127"/>
              <a:ea typeface="나눔스퀘어 Bold" panose="020B0600000101010101" pitchFamily="50" charset="-127"/>
            </a:endParaRPr>
          </a:p>
        </p:txBody>
      </p:sp>
      <p:sp>
        <p:nvSpPr>
          <p:cNvPr id="10" name="TextBox 9">
            <a:extLst>
              <a:ext uri="{FF2B5EF4-FFF2-40B4-BE49-F238E27FC236}">
                <a16:creationId xmlns:a16="http://schemas.microsoft.com/office/drawing/2014/main" id="{3F8F161C-748E-43CC-81C4-84C88F8B0B76}"/>
              </a:ext>
            </a:extLst>
          </p:cNvPr>
          <p:cNvSpPr txBox="1"/>
          <p:nvPr/>
        </p:nvSpPr>
        <p:spPr>
          <a:xfrm>
            <a:off x="713116" y="6260157"/>
            <a:ext cx="16105034" cy="707886"/>
          </a:xfrm>
          <a:prstGeom prst="rect">
            <a:avLst/>
          </a:prstGeom>
          <a:noFill/>
        </p:spPr>
        <p:txBody>
          <a:bodyPr wrap="square">
            <a:spAutoFit/>
          </a:bodyPr>
          <a:lstStyle/>
          <a:p>
            <a:r>
              <a:rPr lang="en-US" altLang="ko-KR" sz="4000" dirty="0">
                <a:solidFill>
                  <a:srgbClr val="3B7DDD"/>
                </a:solidFill>
                <a:latin typeface="나눔스퀘어 Bold" panose="020B0600000101010101" pitchFamily="50" charset="-127"/>
                <a:ea typeface="나눔스퀘어 Bold" panose="020B0600000101010101" pitchFamily="50" charset="-127"/>
              </a:rPr>
              <a:t> BART</a:t>
            </a:r>
            <a:r>
              <a:rPr lang="en-US" altLang="ko-KR" sz="4000" dirty="0">
                <a:latin typeface="나눔스퀘어 Bold" panose="020B0600000101010101" pitchFamily="50" charset="-127"/>
                <a:ea typeface="나눔스퀘어 Bold" panose="020B0600000101010101" pitchFamily="50" charset="-127"/>
              </a:rPr>
              <a:t> Contribution</a:t>
            </a:r>
            <a:endParaRPr lang="ko-KR" altLang="en-US" sz="4000" dirty="0">
              <a:latin typeface="나눔스퀘어 Bold" panose="020B0600000101010101" pitchFamily="50" charset="-127"/>
              <a:ea typeface="나눔스퀘어 Bold" panose="020B0600000101010101" pitchFamily="50" charset="-127"/>
            </a:endParaRPr>
          </a:p>
        </p:txBody>
      </p:sp>
      <p:sp>
        <p:nvSpPr>
          <p:cNvPr id="11" name="TextBox 10">
            <a:extLst>
              <a:ext uri="{FF2B5EF4-FFF2-40B4-BE49-F238E27FC236}">
                <a16:creationId xmlns:a16="http://schemas.microsoft.com/office/drawing/2014/main" id="{03F8928B-7B4D-8D51-FE22-6C19CE69E003}"/>
              </a:ext>
            </a:extLst>
          </p:cNvPr>
          <p:cNvSpPr txBox="1"/>
          <p:nvPr/>
        </p:nvSpPr>
        <p:spPr>
          <a:xfrm>
            <a:off x="1325737" y="7254270"/>
            <a:ext cx="14581034" cy="1569660"/>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Finds a best noising approach </a:t>
            </a:r>
            <a:r>
              <a:rPr lang="en-US" altLang="ko-KR" sz="3200" dirty="0">
                <a:solidFill>
                  <a:srgbClr val="3B7DDD"/>
                </a:solidFill>
                <a:latin typeface="나눔스퀘어 Bold" panose="020B0600000101010101" pitchFamily="50" charset="-127"/>
                <a:ea typeface="나눔스퀘어 Bold" panose="020B0600000101010101" pitchFamily="50" charset="-127"/>
              </a:rPr>
              <a:t>(Text Infilling + Sentence Permutation)</a:t>
            </a: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Effective when fine-tuned for </a:t>
            </a:r>
            <a:r>
              <a:rPr lang="en-US" altLang="ko-KR" sz="3200" dirty="0">
                <a:solidFill>
                  <a:srgbClr val="3B7DDD"/>
                </a:solidFill>
                <a:latin typeface="나눔스퀘어 Bold" panose="020B0600000101010101" pitchFamily="50" charset="-127"/>
                <a:ea typeface="나눔스퀘어 Bold" panose="020B0600000101010101" pitchFamily="50" charset="-127"/>
              </a:rPr>
              <a:t>text generation + comprehension tasks</a:t>
            </a:r>
          </a:p>
          <a:p>
            <a:pPr marL="457200"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Present a </a:t>
            </a:r>
            <a:r>
              <a:rPr lang="en-US" altLang="ko-KR" sz="3200" dirty="0">
                <a:solidFill>
                  <a:srgbClr val="3B7DDD"/>
                </a:solidFill>
                <a:latin typeface="나눔스퀘어 Bold" panose="020B0600000101010101" pitchFamily="50" charset="-127"/>
                <a:ea typeface="나눔스퀘어 Bold" panose="020B0600000101010101" pitchFamily="50" charset="-127"/>
              </a:rPr>
              <a:t>new scheme for machine translation</a:t>
            </a:r>
            <a:endParaRPr lang="ko-KR" altLang="en-US" sz="3200" dirty="0">
              <a:solidFill>
                <a:srgbClr val="3B7DDD"/>
              </a:solidFill>
              <a:latin typeface="나눔스퀘어 Bold" panose="020B0600000101010101" pitchFamily="50" charset="-127"/>
              <a:ea typeface="나눔스퀘어 Bold" panose="020B0600000101010101" pitchFamily="50" charset="-127"/>
            </a:endParaRPr>
          </a:p>
        </p:txBody>
      </p:sp>
      <p:sp>
        <p:nvSpPr>
          <p:cNvPr id="5" name="슬라이드 번호 개체 틀 4">
            <a:extLst>
              <a:ext uri="{FF2B5EF4-FFF2-40B4-BE49-F238E27FC236}">
                <a16:creationId xmlns:a16="http://schemas.microsoft.com/office/drawing/2014/main" id="{256F3983-58F8-F103-53C0-94401E03338D}"/>
              </a:ext>
            </a:extLst>
          </p:cNvPr>
          <p:cNvSpPr>
            <a:spLocks noGrp="1"/>
          </p:cNvSpPr>
          <p:nvPr>
            <p:ph type="sldNum" sz="quarter" idx="12"/>
          </p:nvPr>
        </p:nvSpPr>
        <p:spPr/>
        <p:txBody>
          <a:bodyPr/>
          <a:lstStyle/>
          <a:p>
            <a:fld id="{B1393E5F-521B-4CAD-9D3A-AE923D912DCE}" type="slidenum">
              <a:rPr lang="en-US" smtClean="0"/>
              <a:pPr/>
              <a:t>3</a:t>
            </a:fld>
            <a:r>
              <a:rPr lang="en-US"/>
              <a:t> / 40</a:t>
            </a:r>
            <a:endParaRPr lang="en-US" dirty="0"/>
          </a:p>
        </p:txBody>
      </p:sp>
    </p:spTree>
    <p:extLst>
      <p:ext uri="{BB962C8B-B14F-4D97-AF65-F5344CB8AC3E}">
        <p14:creationId xmlns:p14="http://schemas.microsoft.com/office/powerpoint/2010/main" val="3032567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11D6E5-D4C6-E95D-D7B5-082275F30C20}"/>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5D31C552-E06E-1FCA-C717-03A411F9FFFE}"/>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8F8449A5-5565-A7E4-7853-33518BD0092D}"/>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6693904F-9D54-C656-FC40-4053496E6FCC}"/>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5DC696FC-B264-CE4C-6FA2-7C4DD15AA7BC}"/>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4" name="TextBox 3">
            <a:extLst>
              <a:ext uri="{FF2B5EF4-FFF2-40B4-BE49-F238E27FC236}">
                <a16:creationId xmlns:a16="http://schemas.microsoft.com/office/drawing/2014/main" id="{EBBB2DA2-E1EC-D460-FA5D-8E596998D696}"/>
              </a:ext>
            </a:extLst>
          </p:cNvPr>
          <p:cNvSpPr txBox="1"/>
          <p:nvPr/>
        </p:nvSpPr>
        <p:spPr>
          <a:xfrm>
            <a:off x="616103" y="1603121"/>
            <a:ext cx="9158288" cy="707886"/>
          </a:xfrm>
          <a:prstGeom prst="rect">
            <a:avLst/>
          </a:prstGeom>
          <a:noFill/>
        </p:spPr>
        <p:txBody>
          <a:bodyPr wrap="square">
            <a:spAutoFit/>
          </a:bodyPr>
          <a:lstStyle/>
          <a:p>
            <a:r>
              <a:rPr lang="en-US" altLang="ko-KR" sz="4000" dirty="0" err="1">
                <a:latin typeface="나눔스퀘어 Bold" panose="020B0600000101010101" pitchFamily="50" charset="-127"/>
                <a:ea typeface="나눔스퀘어 Bold" panose="020B0600000101010101" pitchFamily="50" charset="-127"/>
              </a:rPr>
              <a:t>UniLM</a:t>
            </a:r>
            <a:r>
              <a:rPr lang="en-US" altLang="ko-KR" sz="4000" dirty="0">
                <a:latin typeface="나눔스퀘어 Bold" panose="020B0600000101010101" pitchFamily="50" charset="-127"/>
                <a:ea typeface="나눔스퀘어 Bold" panose="020B0600000101010101" pitchFamily="50" charset="-127"/>
              </a:rPr>
              <a:t> (Multi-task Masked LM)</a:t>
            </a:r>
          </a:p>
        </p:txBody>
      </p:sp>
      <p:sp>
        <p:nvSpPr>
          <p:cNvPr id="6" name="슬라이드 번호 개체 틀 5">
            <a:extLst>
              <a:ext uri="{FF2B5EF4-FFF2-40B4-BE49-F238E27FC236}">
                <a16:creationId xmlns:a16="http://schemas.microsoft.com/office/drawing/2014/main" id="{16B73FF1-7975-30DE-14CB-4E3D78A296AE}"/>
              </a:ext>
            </a:extLst>
          </p:cNvPr>
          <p:cNvSpPr>
            <a:spLocks noGrp="1"/>
          </p:cNvSpPr>
          <p:nvPr>
            <p:ph type="sldNum" sz="quarter" idx="12"/>
          </p:nvPr>
        </p:nvSpPr>
        <p:spPr/>
        <p:txBody>
          <a:bodyPr/>
          <a:lstStyle/>
          <a:p>
            <a:fld id="{B1393E5F-521B-4CAD-9D3A-AE923D912DCE}" type="slidenum">
              <a:rPr lang="en-US" smtClean="0"/>
              <a:pPr/>
              <a:t>30</a:t>
            </a:fld>
            <a:r>
              <a:rPr lang="en-US"/>
              <a:t> / 40</a:t>
            </a:r>
            <a:endParaRPr lang="en-US" dirty="0"/>
          </a:p>
        </p:txBody>
      </p:sp>
      <p:pic>
        <p:nvPicPr>
          <p:cNvPr id="3" name="그림 2">
            <a:extLst>
              <a:ext uri="{FF2B5EF4-FFF2-40B4-BE49-F238E27FC236}">
                <a16:creationId xmlns:a16="http://schemas.microsoft.com/office/drawing/2014/main" id="{78DF5330-814F-31A0-E421-9ABF71750296}"/>
              </a:ext>
            </a:extLst>
          </p:cNvPr>
          <p:cNvPicPr>
            <a:picLocks noChangeAspect="1"/>
          </p:cNvPicPr>
          <p:nvPr/>
        </p:nvPicPr>
        <p:blipFill>
          <a:blip r:embed="rId4"/>
          <a:stretch>
            <a:fillRect/>
          </a:stretch>
        </p:blipFill>
        <p:spPr>
          <a:xfrm>
            <a:off x="592291" y="2439915"/>
            <a:ext cx="7163800" cy="6077798"/>
          </a:xfrm>
          <a:prstGeom prst="rect">
            <a:avLst/>
          </a:prstGeom>
        </p:spPr>
      </p:pic>
      <p:sp>
        <p:nvSpPr>
          <p:cNvPr id="7" name="TextBox 6">
            <a:extLst>
              <a:ext uri="{FF2B5EF4-FFF2-40B4-BE49-F238E27FC236}">
                <a16:creationId xmlns:a16="http://schemas.microsoft.com/office/drawing/2014/main" id="{7A6BB71F-7D8A-635D-3730-FEC18DDDAF21}"/>
              </a:ext>
            </a:extLst>
          </p:cNvPr>
          <p:cNvSpPr txBox="1"/>
          <p:nvPr/>
        </p:nvSpPr>
        <p:spPr>
          <a:xfrm>
            <a:off x="8373291" y="2625657"/>
            <a:ext cx="8599321" cy="7109639"/>
          </a:xfrm>
          <a:prstGeom prst="rect">
            <a:avLst/>
          </a:prstGeom>
          <a:noFill/>
        </p:spPr>
        <p:txBody>
          <a:bodyPr wrap="square">
            <a:spAutoFit/>
          </a:bodyPr>
          <a:lstStyle/>
          <a:p>
            <a:pPr marL="342900" indent="-3429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Unified Language Model</a:t>
            </a:r>
          </a:p>
          <a:p>
            <a:pPr marL="342900" indent="-3429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Pretrained</a:t>
            </a:r>
            <a:r>
              <a:rPr lang="ko-KR" altLang="en-US" sz="2400" dirty="0">
                <a:latin typeface="나눔스퀘어 Bold" panose="020B0600000101010101" pitchFamily="50" charset="-127"/>
                <a:ea typeface="나눔스퀘어 Bold" panose="020B0600000101010101" pitchFamily="50" charset="-127"/>
              </a:rPr>
              <a:t> </a:t>
            </a:r>
            <a:r>
              <a:rPr lang="en-US" altLang="ko-KR" sz="2400" dirty="0">
                <a:latin typeface="나눔스퀘어 Bold" panose="020B0600000101010101" pitchFamily="50" charset="-127"/>
                <a:ea typeface="나눔스퀘어 Bold" panose="020B0600000101010101" pitchFamily="50" charset="-127"/>
              </a:rPr>
              <a:t>for</a:t>
            </a:r>
            <a:r>
              <a:rPr lang="ko-KR" altLang="en-US" sz="2400" dirty="0">
                <a:latin typeface="나눔스퀘어 Bold" panose="020B0600000101010101" pitchFamily="50" charset="-127"/>
                <a:ea typeface="나눔스퀘어 Bold" panose="020B0600000101010101" pitchFamily="50" charset="-127"/>
              </a:rPr>
              <a:t> </a:t>
            </a:r>
            <a:r>
              <a:rPr lang="en-US" altLang="ko-KR" sz="2400" dirty="0">
                <a:solidFill>
                  <a:srgbClr val="3B7DDD"/>
                </a:solidFill>
                <a:latin typeface="나눔스퀘어 Bold" panose="020B0600000101010101" pitchFamily="50" charset="-127"/>
                <a:ea typeface="나눔스퀘어 Bold" panose="020B0600000101010101" pitchFamily="50" charset="-127"/>
              </a:rPr>
              <a:t>Unidirectional LM, Bidirectional LM, Sequence-to-Sequence LM,</a:t>
            </a:r>
            <a:r>
              <a:rPr lang="ko-KR" altLang="en-US" sz="2400" dirty="0">
                <a:solidFill>
                  <a:srgbClr val="3B7DDD"/>
                </a:solidFill>
                <a:latin typeface="나눔스퀘어 Bold" panose="020B0600000101010101" pitchFamily="50" charset="-127"/>
                <a:ea typeface="나눔스퀘어 Bold" panose="020B0600000101010101" pitchFamily="50" charset="-127"/>
              </a:rPr>
              <a:t> </a:t>
            </a:r>
            <a:r>
              <a:rPr lang="en-US" altLang="ko-KR" sz="2400" dirty="0">
                <a:solidFill>
                  <a:srgbClr val="3B7DDD"/>
                </a:solidFill>
                <a:latin typeface="나눔스퀘어 Bold" panose="020B0600000101010101" pitchFamily="50" charset="-127"/>
                <a:ea typeface="나눔스퀘어 Bold" panose="020B0600000101010101" pitchFamily="50" charset="-127"/>
              </a:rPr>
              <a:t>Next Sentence Prediction</a:t>
            </a:r>
          </a:p>
          <a:p>
            <a:pPr>
              <a:buClr>
                <a:srgbClr val="0F569B"/>
              </a:buClr>
            </a:pPr>
            <a:r>
              <a:rPr lang="en-US" altLang="ko-KR" sz="2400" dirty="0">
                <a:latin typeface="나눔스퀘어 Bold" panose="020B0600000101010101" pitchFamily="50" charset="-127"/>
                <a:ea typeface="나눔스퀘어 Bold" panose="020B0600000101010101" pitchFamily="50" charset="-127"/>
              </a:rPr>
              <a:t>(With only Transformer Encoder)</a:t>
            </a:r>
          </a:p>
          <a:p>
            <a:pPr marL="342900" indent="-3429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Why Multi-task?</a:t>
            </a:r>
          </a:p>
          <a:p>
            <a:pPr marL="342900" indent="-3429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Pretrained for doing NLU + NLG in Single Architecture (Use different Attention Mask)</a:t>
            </a:r>
          </a:p>
          <a:p>
            <a:pPr marL="342900" indent="-3429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vs </a:t>
            </a:r>
            <a:r>
              <a:rPr lang="en-US" altLang="ko-KR" sz="2400" dirty="0">
                <a:solidFill>
                  <a:srgbClr val="3B7DDD"/>
                </a:solidFill>
                <a:latin typeface="나눔스퀘어 Bold" panose="020B0600000101010101" pitchFamily="50" charset="-127"/>
                <a:ea typeface="나눔스퀘어 Bold" panose="020B0600000101010101" pitchFamily="50" charset="-127"/>
              </a:rPr>
              <a:t>GPT2</a:t>
            </a:r>
          </a:p>
          <a:p>
            <a:pPr>
              <a:buClr>
                <a:srgbClr val="0F569B"/>
              </a:buClr>
            </a:pPr>
            <a:r>
              <a:rPr lang="en-US" altLang="ko-KR" sz="2400" dirty="0">
                <a:latin typeface="나눔스퀘어 Bold" panose="020B0600000101010101" pitchFamily="50" charset="-127"/>
                <a:ea typeface="나눔스퀘어 Bold" panose="020B0600000101010101" pitchFamily="50" charset="-127"/>
              </a:rPr>
              <a:t>GPT2</a:t>
            </a:r>
            <a:r>
              <a:rPr lang="ko-KR" altLang="en-US" sz="2400" dirty="0">
                <a:latin typeface="나눔스퀘어 Bold" panose="020B0600000101010101" pitchFamily="50" charset="-127"/>
                <a:ea typeface="나눔스퀘어 Bold" panose="020B0600000101010101" pitchFamily="50" charset="-127"/>
              </a:rPr>
              <a:t>는 </a:t>
            </a:r>
            <a:r>
              <a:rPr lang="ko-KR" altLang="en-US" sz="2400" dirty="0" err="1">
                <a:latin typeface="나눔스퀘어 Bold" panose="020B0600000101010101" pitchFamily="50" charset="-127"/>
                <a:ea typeface="나눔스퀘어 Bold" panose="020B0600000101010101" pitchFamily="50" charset="-127"/>
              </a:rPr>
              <a:t>파인튜닝</a:t>
            </a:r>
            <a:r>
              <a:rPr lang="ko-KR" altLang="en-US" sz="2400" dirty="0">
                <a:latin typeface="나눔스퀘어 Bold" panose="020B0600000101010101" pitchFamily="50" charset="-127"/>
                <a:ea typeface="나눔스퀘어 Bold" panose="020B0600000101010101" pitchFamily="50" charset="-127"/>
              </a:rPr>
              <a:t> 안 해도 다양한 </a:t>
            </a:r>
            <a:r>
              <a:rPr lang="en-US" altLang="ko-KR" sz="2400" dirty="0">
                <a:latin typeface="나눔스퀘어 Bold" panose="020B0600000101010101" pitchFamily="50" charset="-127"/>
                <a:ea typeface="나눔스퀘어 Bold" panose="020B0600000101010101" pitchFamily="50" charset="-127"/>
              </a:rPr>
              <a:t>Task </a:t>
            </a:r>
            <a:r>
              <a:rPr lang="ko-KR" altLang="en-US" sz="2400" dirty="0">
                <a:latin typeface="나눔스퀘어 Bold" panose="020B0600000101010101" pitchFamily="50" charset="-127"/>
                <a:ea typeface="나눔스퀘어 Bold" panose="020B0600000101010101" pitchFamily="50" charset="-127"/>
              </a:rPr>
              <a:t>수행할 수 있는 </a:t>
            </a:r>
            <a:r>
              <a:rPr lang="en-US" altLang="ko-KR" sz="2400" dirty="0">
                <a:latin typeface="나눔스퀘어 Bold" panose="020B0600000101010101" pitchFamily="50" charset="-127"/>
                <a:ea typeface="나눔스퀘어 Bold" panose="020B0600000101010101" pitchFamily="50" charset="-127"/>
              </a:rPr>
              <a:t>Zero-shot Multi-task (Zero-shot Learner). </a:t>
            </a:r>
            <a:r>
              <a:rPr lang="ko-KR" altLang="en-US" sz="2400" dirty="0">
                <a:latin typeface="나눔스퀘어 Bold" panose="020B0600000101010101" pitchFamily="50" charset="-127"/>
                <a:ea typeface="나눔스퀘어 Bold" panose="020B0600000101010101" pitchFamily="50" charset="-127"/>
              </a:rPr>
              <a:t>하지만 </a:t>
            </a:r>
            <a:r>
              <a:rPr lang="en-US" altLang="ko-KR" sz="2400" dirty="0" err="1">
                <a:latin typeface="나눔스퀘어 Bold" panose="020B0600000101010101" pitchFamily="50" charset="-127"/>
                <a:ea typeface="나눔스퀘어 Bold" panose="020B0600000101010101" pitchFamily="50" charset="-127"/>
              </a:rPr>
              <a:t>UniLM</a:t>
            </a:r>
            <a:r>
              <a:rPr lang="ko-KR" altLang="en-US" sz="2400" dirty="0">
                <a:latin typeface="나눔스퀘어 Bold" panose="020B0600000101010101" pitchFamily="50" charset="-127"/>
                <a:ea typeface="나눔스퀘어 Bold" panose="020B0600000101010101" pitchFamily="50" charset="-127"/>
              </a:rPr>
              <a:t>은 </a:t>
            </a:r>
            <a:r>
              <a:rPr lang="en-US" altLang="ko-KR" sz="2400" dirty="0">
                <a:latin typeface="나눔스퀘어 Bold" panose="020B0600000101010101" pitchFamily="50" charset="-127"/>
                <a:ea typeface="나눔스퀘어 Bold" panose="020B0600000101010101" pitchFamily="50" charset="-127"/>
              </a:rPr>
              <a:t>Pre-train </a:t>
            </a:r>
            <a:r>
              <a:rPr lang="ko-KR" altLang="en-US" sz="2400" dirty="0">
                <a:latin typeface="나눔스퀘어 Bold" panose="020B0600000101010101" pitchFamily="50" charset="-127"/>
                <a:ea typeface="나눔스퀘어 Bold" panose="020B0600000101010101" pitchFamily="50" charset="-127"/>
              </a:rPr>
              <a:t>후 </a:t>
            </a:r>
            <a:r>
              <a:rPr lang="ko-KR" altLang="en-US" sz="2400" dirty="0" err="1">
                <a:latin typeface="나눔스퀘어 Bold" panose="020B0600000101010101" pitchFamily="50" charset="-127"/>
                <a:ea typeface="나눔스퀘어 Bold" panose="020B0600000101010101" pitchFamily="50" charset="-127"/>
              </a:rPr>
              <a:t>파인튜닝까지</a:t>
            </a:r>
            <a:r>
              <a:rPr lang="ko-KR" altLang="en-US" sz="2400" dirty="0">
                <a:latin typeface="나눔스퀘어 Bold" panose="020B0600000101010101" pitchFamily="50" charset="-127"/>
                <a:ea typeface="나눔스퀘어 Bold" panose="020B0600000101010101" pitchFamily="50" charset="-127"/>
              </a:rPr>
              <a:t> 필요함</a:t>
            </a:r>
            <a:r>
              <a:rPr lang="en-US" altLang="ko-KR" sz="2400" dirty="0">
                <a:latin typeface="나눔스퀘어 Bold" panose="020B0600000101010101" pitchFamily="50" charset="-127"/>
                <a:ea typeface="나눔스퀘어 Bold" panose="020B0600000101010101" pitchFamily="50" charset="-127"/>
              </a:rPr>
              <a:t>. (</a:t>
            </a:r>
            <a:r>
              <a:rPr lang="ko-KR" altLang="en-US" sz="2400" dirty="0">
                <a:latin typeface="나눔스퀘어 Bold" panose="020B0600000101010101" pitchFamily="50" charset="-127"/>
                <a:ea typeface="나눔스퀘어 Bold" panose="020B0600000101010101" pitchFamily="50" charset="-127"/>
              </a:rPr>
              <a:t>추가적인 레이어는 필요 </a:t>
            </a:r>
            <a:r>
              <a:rPr lang="en-US" altLang="ko-KR" sz="2400" dirty="0">
                <a:latin typeface="나눔스퀘어 Bold" panose="020B0600000101010101" pitchFamily="50" charset="-127"/>
                <a:ea typeface="나눔스퀘어 Bold" panose="020B0600000101010101" pitchFamily="50" charset="-127"/>
              </a:rPr>
              <a:t>X)</a:t>
            </a:r>
          </a:p>
          <a:p>
            <a:pPr marL="342900" indent="-3429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endParaRPr lang="ko-KR" altLang="en-US" sz="2400" dirty="0">
              <a:latin typeface="나눔스퀘어 Bold" panose="020B0600000101010101" pitchFamily="50" charset="-127"/>
              <a:ea typeface="나눔스퀘어 Bold" panose="020B0600000101010101" pitchFamily="50" charset="-127"/>
            </a:endParaRPr>
          </a:p>
        </p:txBody>
      </p:sp>
    </p:spTree>
    <p:extLst>
      <p:ext uri="{BB962C8B-B14F-4D97-AF65-F5344CB8AC3E}">
        <p14:creationId xmlns:p14="http://schemas.microsoft.com/office/powerpoint/2010/main" val="25598984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2F751-6C3E-9F30-677D-8A2983FD8427}"/>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495F091B-794C-654A-DD83-3E860437765B}"/>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6A966090-2FCB-D174-4F61-A0F15047EB50}"/>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4AA5F96C-0F89-DBF3-DECF-9C4A9B44586E}"/>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45FDC704-6D2D-C977-8400-E7919EDA4756}"/>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4" name="TextBox 3">
            <a:extLst>
              <a:ext uri="{FF2B5EF4-FFF2-40B4-BE49-F238E27FC236}">
                <a16:creationId xmlns:a16="http://schemas.microsoft.com/office/drawing/2014/main" id="{29F60DC3-D56E-62F2-0330-9B9AC58A2D99}"/>
              </a:ext>
            </a:extLst>
          </p:cNvPr>
          <p:cNvSpPr txBox="1"/>
          <p:nvPr/>
        </p:nvSpPr>
        <p:spPr>
          <a:xfrm>
            <a:off x="582766" y="1655508"/>
            <a:ext cx="6354262" cy="707886"/>
          </a:xfrm>
          <a:prstGeom prst="rect">
            <a:avLst/>
          </a:prstGeom>
          <a:noFill/>
        </p:spPr>
        <p:txBody>
          <a:bodyPr wrap="square">
            <a:spAutoFit/>
          </a:bodyPr>
          <a:lstStyle/>
          <a:p>
            <a:r>
              <a:rPr lang="en-US" altLang="ko-KR" sz="4000" dirty="0">
                <a:latin typeface="나눔스퀘어 Bold" panose="020B0600000101010101" pitchFamily="50" charset="-127"/>
                <a:ea typeface="나눔스퀘어 Bold" panose="020B0600000101010101" pitchFamily="50" charset="-127"/>
              </a:rPr>
              <a:t>MASS (Masked Seq2Seq)  </a:t>
            </a:r>
          </a:p>
        </p:txBody>
      </p:sp>
      <p:sp>
        <p:nvSpPr>
          <p:cNvPr id="6" name="슬라이드 번호 개체 틀 5">
            <a:extLst>
              <a:ext uri="{FF2B5EF4-FFF2-40B4-BE49-F238E27FC236}">
                <a16:creationId xmlns:a16="http://schemas.microsoft.com/office/drawing/2014/main" id="{7A84A5AC-6F1F-4B93-68FE-AC744E929D86}"/>
              </a:ext>
            </a:extLst>
          </p:cNvPr>
          <p:cNvSpPr>
            <a:spLocks noGrp="1"/>
          </p:cNvSpPr>
          <p:nvPr>
            <p:ph type="sldNum" sz="quarter" idx="12"/>
          </p:nvPr>
        </p:nvSpPr>
        <p:spPr/>
        <p:txBody>
          <a:bodyPr/>
          <a:lstStyle/>
          <a:p>
            <a:fld id="{B1393E5F-521B-4CAD-9D3A-AE923D912DCE}" type="slidenum">
              <a:rPr lang="en-US" smtClean="0"/>
              <a:pPr/>
              <a:t>31</a:t>
            </a:fld>
            <a:r>
              <a:rPr lang="en-US"/>
              <a:t> / 40</a:t>
            </a:r>
            <a:endParaRPr lang="en-US" dirty="0"/>
          </a:p>
        </p:txBody>
      </p:sp>
      <p:grpSp>
        <p:nvGrpSpPr>
          <p:cNvPr id="11" name="그룹 10">
            <a:extLst>
              <a:ext uri="{FF2B5EF4-FFF2-40B4-BE49-F238E27FC236}">
                <a16:creationId xmlns:a16="http://schemas.microsoft.com/office/drawing/2014/main" id="{87925369-098D-070A-3591-AE8C8E804BBC}"/>
              </a:ext>
            </a:extLst>
          </p:cNvPr>
          <p:cNvGrpSpPr/>
          <p:nvPr/>
        </p:nvGrpSpPr>
        <p:grpSpPr>
          <a:xfrm>
            <a:off x="457200" y="3413286"/>
            <a:ext cx="6354263" cy="3787327"/>
            <a:chOff x="427324" y="3009900"/>
            <a:chExt cx="6354263" cy="3787327"/>
          </a:xfrm>
        </p:grpSpPr>
        <p:pic>
          <p:nvPicPr>
            <p:cNvPr id="7" name="그림 6">
              <a:extLst>
                <a:ext uri="{FF2B5EF4-FFF2-40B4-BE49-F238E27FC236}">
                  <a16:creationId xmlns:a16="http://schemas.microsoft.com/office/drawing/2014/main" id="{01E3B701-2FFC-0162-9473-1FACA19B40AC}"/>
                </a:ext>
              </a:extLst>
            </p:cNvPr>
            <p:cNvPicPr>
              <a:picLocks noChangeAspect="1"/>
            </p:cNvPicPr>
            <p:nvPr/>
          </p:nvPicPr>
          <p:blipFill>
            <a:blip r:embed="rId4"/>
            <a:stretch>
              <a:fillRect/>
            </a:stretch>
          </p:blipFill>
          <p:spPr>
            <a:xfrm>
              <a:off x="427324" y="3009900"/>
              <a:ext cx="6354262" cy="1905000"/>
            </a:xfrm>
            <a:prstGeom prst="rect">
              <a:avLst/>
            </a:prstGeom>
          </p:spPr>
        </p:pic>
        <p:pic>
          <p:nvPicPr>
            <p:cNvPr id="9" name="그림 8">
              <a:extLst>
                <a:ext uri="{FF2B5EF4-FFF2-40B4-BE49-F238E27FC236}">
                  <a16:creationId xmlns:a16="http://schemas.microsoft.com/office/drawing/2014/main" id="{D006A153-7D25-AC79-E6E1-7CE05B433960}"/>
                </a:ext>
              </a:extLst>
            </p:cNvPr>
            <p:cNvPicPr>
              <a:picLocks noChangeAspect="1"/>
            </p:cNvPicPr>
            <p:nvPr/>
          </p:nvPicPr>
          <p:blipFill>
            <a:blip r:embed="rId5"/>
            <a:stretch>
              <a:fillRect/>
            </a:stretch>
          </p:blipFill>
          <p:spPr>
            <a:xfrm>
              <a:off x="582767" y="5060543"/>
              <a:ext cx="6198820" cy="1736684"/>
            </a:xfrm>
            <a:prstGeom prst="rect">
              <a:avLst/>
            </a:prstGeom>
          </p:spPr>
        </p:pic>
      </p:grpSp>
      <p:sp>
        <p:nvSpPr>
          <p:cNvPr id="12" name="TextBox 11">
            <a:extLst>
              <a:ext uri="{FF2B5EF4-FFF2-40B4-BE49-F238E27FC236}">
                <a16:creationId xmlns:a16="http://schemas.microsoft.com/office/drawing/2014/main" id="{E3550F6B-3934-5480-07E3-71630B872704}"/>
              </a:ext>
            </a:extLst>
          </p:cNvPr>
          <p:cNvSpPr txBox="1"/>
          <p:nvPr/>
        </p:nvSpPr>
        <p:spPr>
          <a:xfrm>
            <a:off x="8373291" y="2625657"/>
            <a:ext cx="8599321" cy="5632311"/>
          </a:xfrm>
          <a:prstGeom prst="rect">
            <a:avLst/>
          </a:prstGeom>
          <a:noFill/>
        </p:spPr>
        <p:txBody>
          <a:bodyPr wrap="square">
            <a:spAutoFit/>
          </a:bodyPr>
          <a:lstStyle/>
          <a:p>
            <a:pPr marL="342900" indent="-342900">
              <a:buClr>
                <a:srgbClr val="0F569B"/>
              </a:buClr>
              <a:buFont typeface="Arial" panose="020B0604020202020204" pitchFamily="34" charset="0"/>
              <a:buChar char="•"/>
            </a:pPr>
            <a:r>
              <a:rPr lang="en-US" altLang="ko-KR" sz="2400" dirty="0" err="1">
                <a:latin typeface="나눔스퀘어 Bold" panose="020B0600000101010101" pitchFamily="50" charset="-127"/>
                <a:ea typeface="나눔스퀘어 Bold" panose="020B0600000101010101" pitchFamily="50" charset="-127"/>
              </a:rPr>
              <a:t>MAsked</a:t>
            </a:r>
            <a:r>
              <a:rPr lang="en-US" altLang="ko-KR" sz="2400" dirty="0">
                <a:latin typeface="나눔스퀘어 Bold" panose="020B0600000101010101" pitchFamily="50" charset="-127"/>
                <a:ea typeface="나눔스퀘어 Bold" panose="020B0600000101010101" pitchFamily="50" charset="-127"/>
              </a:rPr>
              <a:t> Sequence to Sequence pre-training</a:t>
            </a:r>
          </a:p>
          <a:p>
            <a:pPr>
              <a:buClr>
                <a:srgbClr val="0F569B"/>
              </a:buClr>
            </a:pP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Pretrained for Masked Spans, Good at Sequence Generation</a:t>
            </a:r>
          </a:p>
          <a:p>
            <a:pPr>
              <a:buClr>
                <a:srgbClr val="0F569B"/>
              </a:buClr>
            </a:pP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vs </a:t>
            </a:r>
            <a:r>
              <a:rPr lang="en-US" altLang="ko-KR" sz="2400" dirty="0">
                <a:solidFill>
                  <a:srgbClr val="3B7DDD"/>
                </a:solidFill>
                <a:latin typeface="나눔스퀘어 Bold" panose="020B0600000101010101" pitchFamily="50" charset="-127"/>
                <a:ea typeface="나눔스퀘어 Bold" panose="020B0600000101010101" pitchFamily="50" charset="-127"/>
              </a:rPr>
              <a:t>BERT MASK</a:t>
            </a:r>
          </a:p>
          <a:p>
            <a:pPr>
              <a:buClr>
                <a:srgbClr val="0F569B"/>
              </a:buClr>
            </a:pPr>
            <a:r>
              <a:rPr lang="en-US" altLang="ko-KR" sz="2400" dirty="0">
                <a:latin typeface="나눔스퀘어 Bold" panose="020B0600000101010101" pitchFamily="50" charset="-127"/>
                <a:ea typeface="나눔스퀘어 Bold" panose="020B0600000101010101" pitchFamily="50" charset="-127"/>
              </a:rPr>
              <a:t>BERT</a:t>
            </a:r>
            <a:r>
              <a:rPr lang="ko-KR" altLang="en-US" sz="2400" dirty="0">
                <a:latin typeface="나눔스퀘어 Bold" panose="020B0600000101010101" pitchFamily="50" charset="-127"/>
                <a:ea typeface="나눔스퀘어 Bold" panose="020B0600000101010101" pitchFamily="50" charset="-127"/>
              </a:rPr>
              <a:t>는 전체 토큰의 </a:t>
            </a:r>
            <a:r>
              <a:rPr lang="en-US" altLang="ko-KR" sz="2400" dirty="0">
                <a:latin typeface="나눔스퀘어 Bold" panose="020B0600000101010101" pitchFamily="50" charset="-127"/>
                <a:ea typeface="나눔스퀘어 Bold" panose="020B0600000101010101" pitchFamily="50" charset="-127"/>
              </a:rPr>
              <a:t>15%</a:t>
            </a:r>
            <a:r>
              <a:rPr lang="ko-KR" altLang="en-US" sz="2400" dirty="0">
                <a:latin typeface="나눔스퀘어 Bold" panose="020B0600000101010101" pitchFamily="50" charset="-127"/>
                <a:ea typeface="나눔스퀘어 Bold" panose="020B0600000101010101" pitchFamily="50" charset="-127"/>
              </a:rPr>
              <a:t>를 </a:t>
            </a:r>
            <a:r>
              <a:rPr lang="en-US" altLang="ko-KR" sz="2400" dirty="0">
                <a:latin typeface="나눔스퀘어 Bold" panose="020B0600000101010101" pitchFamily="50" charset="-127"/>
                <a:ea typeface="나눔스퀘어 Bold" panose="020B0600000101010101" pitchFamily="50" charset="-127"/>
              </a:rPr>
              <a:t>Mask, MASS</a:t>
            </a:r>
            <a:r>
              <a:rPr lang="ko-KR" altLang="en-US" sz="2400" dirty="0">
                <a:latin typeface="나눔스퀘어 Bold" panose="020B0600000101010101" pitchFamily="50" charset="-127"/>
                <a:ea typeface="나눔스퀘어 Bold" panose="020B0600000101010101" pitchFamily="50" charset="-127"/>
              </a:rPr>
              <a:t>는 전체 토큰의 </a:t>
            </a:r>
            <a:r>
              <a:rPr lang="en-US" altLang="ko-KR" sz="2400" dirty="0">
                <a:latin typeface="나눔스퀘어 Bold" panose="020B0600000101010101" pitchFamily="50" charset="-127"/>
                <a:ea typeface="나눔스퀘어 Bold" panose="020B0600000101010101" pitchFamily="50" charset="-127"/>
              </a:rPr>
              <a:t>50% </a:t>
            </a:r>
            <a:r>
              <a:rPr lang="ko-KR" altLang="en-US" sz="2400" dirty="0">
                <a:latin typeface="나눔스퀘어 Bold" panose="020B0600000101010101" pitchFamily="50" charset="-127"/>
                <a:ea typeface="나눔스퀘어 Bold" panose="020B0600000101010101" pitchFamily="50" charset="-127"/>
              </a:rPr>
              <a:t>정도를 </a:t>
            </a:r>
            <a:r>
              <a:rPr lang="en-US" altLang="ko-KR" sz="2400" dirty="0">
                <a:latin typeface="나눔스퀘어 Bold" panose="020B0600000101010101" pitchFamily="50" charset="-127"/>
                <a:ea typeface="나눔스퀘어 Bold" panose="020B0600000101010101" pitchFamily="50" charset="-127"/>
              </a:rPr>
              <a:t>Mask.</a:t>
            </a:r>
            <a:r>
              <a:rPr lang="ko-KR" altLang="en-US" sz="2400" dirty="0">
                <a:latin typeface="나눔스퀘어 Bold" panose="020B0600000101010101" pitchFamily="50" charset="-127"/>
                <a:ea typeface="나눔스퀘어 Bold" panose="020B0600000101010101" pitchFamily="50" charset="-127"/>
              </a:rPr>
              <a:t> 그리고 한 시퀀스 안에서 </a:t>
            </a:r>
            <a:r>
              <a:rPr lang="en-US" altLang="ko-KR" sz="2400" dirty="0">
                <a:latin typeface="나눔스퀘어 Bold" panose="020B0600000101010101" pitchFamily="50" charset="-127"/>
                <a:ea typeface="나눔스퀘어 Bold" panose="020B0600000101010101" pitchFamily="50" charset="-127"/>
              </a:rPr>
              <a:t>Mask</a:t>
            </a:r>
            <a:r>
              <a:rPr lang="ko-KR" altLang="en-US" sz="2400" dirty="0">
                <a:latin typeface="나눔스퀘어 Bold" panose="020B0600000101010101" pitchFamily="50" charset="-127"/>
                <a:ea typeface="나눔스퀘어 Bold" panose="020B0600000101010101" pitchFamily="50" charset="-127"/>
              </a:rPr>
              <a:t>가 연속적임</a:t>
            </a:r>
            <a:r>
              <a:rPr lang="en-US" altLang="ko-KR" sz="2400" dirty="0">
                <a:latin typeface="나눔스퀘어 Bold" panose="020B0600000101010101" pitchFamily="50" charset="-127"/>
                <a:ea typeface="나눔스퀘어 Bold" panose="020B0600000101010101" pitchFamily="50" charset="-127"/>
              </a:rPr>
              <a:t>.</a:t>
            </a:r>
          </a:p>
          <a:p>
            <a:pPr>
              <a:buClr>
                <a:srgbClr val="0F569B"/>
              </a:buClr>
            </a:pP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SPANBERT</a:t>
            </a:r>
            <a:r>
              <a:rPr lang="ko-KR" altLang="en-US" sz="2400" dirty="0">
                <a:latin typeface="나눔스퀘어 Bold" panose="020B0600000101010101" pitchFamily="50" charset="-127"/>
                <a:ea typeface="나눔스퀘어 Bold" panose="020B0600000101010101" pitchFamily="50" charset="-127"/>
              </a:rPr>
              <a:t>나 </a:t>
            </a:r>
            <a:r>
              <a:rPr lang="en-US" altLang="ko-KR" sz="2400" dirty="0">
                <a:latin typeface="나눔스퀘어 Bold" panose="020B0600000101010101" pitchFamily="50" charset="-127"/>
                <a:ea typeface="나눔스퀘어 Bold" panose="020B0600000101010101" pitchFamily="50" charset="-127"/>
              </a:rPr>
              <a:t>BART</a:t>
            </a:r>
            <a:r>
              <a:rPr lang="ko-KR" altLang="en-US" sz="2400" dirty="0">
                <a:latin typeface="나눔스퀘어 Bold" panose="020B0600000101010101" pitchFamily="50" charset="-127"/>
                <a:ea typeface="나눔스퀘어 Bold" panose="020B0600000101010101" pitchFamily="50" charset="-127"/>
              </a:rPr>
              <a:t>의 </a:t>
            </a:r>
            <a:r>
              <a:rPr lang="en-US" altLang="ko-KR" sz="2400" dirty="0">
                <a:latin typeface="나눔스퀘어 Bold" panose="020B0600000101010101" pitchFamily="50" charset="-127"/>
                <a:ea typeface="나눔스퀘어 Bold" panose="020B0600000101010101" pitchFamily="50" charset="-127"/>
              </a:rPr>
              <a:t>Text Infilling</a:t>
            </a:r>
            <a:r>
              <a:rPr lang="ko-KR" altLang="en-US" sz="2400" dirty="0">
                <a:latin typeface="나눔스퀘어 Bold" panose="020B0600000101010101" pitchFamily="50" charset="-127"/>
                <a:ea typeface="나눔스퀘어 Bold" panose="020B0600000101010101" pitchFamily="50" charset="-127"/>
              </a:rPr>
              <a:t>이 이와 유사함</a:t>
            </a: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MASK</a:t>
            </a:r>
            <a:r>
              <a:rPr lang="ko-KR" altLang="en-US" sz="2400" dirty="0">
                <a:latin typeface="나눔스퀘어 Bold" panose="020B0600000101010101" pitchFamily="50" charset="-127"/>
                <a:ea typeface="나눔스퀘어 Bold" panose="020B0600000101010101" pitchFamily="50" charset="-127"/>
              </a:rPr>
              <a:t>의 개수가 </a:t>
            </a:r>
            <a:r>
              <a:rPr lang="en-US" altLang="ko-KR" sz="2400" dirty="0">
                <a:latin typeface="나눔스퀘어 Bold" panose="020B0600000101010101" pitchFamily="50" charset="-127"/>
                <a:ea typeface="나눔스퀘어 Bold" panose="020B0600000101010101" pitchFamily="50" charset="-127"/>
              </a:rPr>
              <a:t>1</a:t>
            </a:r>
            <a:r>
              <a:rPr lang="ko-KR" altLang="en-US" sz="2400" dirty="0">
                <a:latin typeface="나눔스퀘어 Bold" panose="020B0600000101010101" pitchFamily="50" charset="-127"/>
                <a:ea typeface="나눔스퀘어 Bold" panose="020B0600000101010101" pitchFamily="50" charset="-127"/>
              </a:rPr>
              <a:t>개면 </a:t>
            </a:r>
            <a:r>
              <a:rPr lang="en-US" altLang="ko-KR" sz="2400" dirty="0">
                <a:latin typeface="나눔스퀘어 Bold" panose="020B0600000101010101" pitchFamily="50" charset="-127"/>
                <a:ea typeface="나눔스퀘어 Bold" panose="020B0600000101010101" pitchFamily="50" charset="-127"/>
              </a:rPr>
              <a:t>BERT, m</a:t>
            </a:r>
            <a:r>
              <a:rPr lang="ko-KR" altLang="en-US" sz="2400" dirty="0">
                <a:latin typeface="나눔스퀘어 Bold" panose="020B0600000101010101" pitchFamily="50" charset="-127"/>
                <a:ea typeface="나눔스퀘어 Bold" panose="020B0600000101010101" pitchFamily="50" charset="-127"/>
              </a:rPr>
              <a:t>개면 </a:t>
            </a:r>
            <a:r>
              <a:rPr lang="en-US" altLang="ko-KR" sz="2400" dirty="0">
                <a:latin typeface="나눔스퀘어 Bold" panose="020B0600000101010101" pitchFamily="50" charset="-127"/>
                <a:ea typeface="나눔스퀘어 Bold" panose="020B0600000101010101" pitchFamily="50" charset="-127"/>
              </a:rPr>
              <a:t>GPT</a:t>
            </a:r>
            <a:r>
              <a:rPr lang="ko-KR" altLang="en-US" sz="2400" dirty="0">
                <a:latin typeface="나눔스퀘어 Bold" panose="020B0600000101010101" pitchFamily="50" charset="-127"/>
                <a:ea typeface="나눔스퀘어 Bold" panose="020B0600000101010101" pitchFamily="50" charset="-127"/>
              </a:rPr>
              <a:t>의 언어 모델링과 </a:t>
            </a:r>
            <a:r>
              <a:rPr lang="ko-KR" altLang="en-US" sz="2400" dirty="0" err="1">
                <a:latin typeface="나눔스퀘어 Bold" panose="020B0600000101010101" pitchFamily="50" charset="-127"/>
                <a:ea typeface="나눔스퀘어 Bold" panose="020B0600000101010101" pitchFamily="50" charset="-127"/>
              </a:rPr>
              <a:t>비슷해짐</a:t>
            </a:r>
            <a:r>
              <a:rPr lang="en-US" altLang="ko-KR" sz="2400" dirty="0">
                <a:latin typeface="나눔스퀘어 Bold" panose="020B0600000101010101" pitchFamily="50" charset="-127"/>
                <a:ea typeface="나눔스퀘어 Bold" panose="020B0600000101010101" pitchFamily="50" charset="-127"/>
              </a:rPr>
              <a:t>. </a:t>
            </a:r>
            <a:r>
              <a:rPr lang="ko-KR" altLang="en-US" sz="2400" dirty="0">
                <a:latin typeface="나눔스퀘어 Bold" panose="020B0600000101010101" pitchFamily="50" charset="-127"/>
                <a:ea typeface="나눔스퀘어 Bold" panose="020B0600000101010101" pitchFamily="50" charset="-127"/>
              </a:rPr>
              <a:t>따라서 </a:t>
            </a:r>
            <a:r>
              <a:rPr lang="en-US" altLang="ko-KR" sz="2400" dirty="0">
                <a:latin typeface="나눔스퀘어 Bold" panose="020B0600000101010101" pitchFamily="50" charset="-127"/>
                <a:ea typeface="나눔스퀘어 Bold" panose="020B0600000101010101" pitchFamily="50" charset="-127"/>
              </a:rPr>
              <a:t>MASS </a:t>
            </a:r>
            <a:r>
              <a:rPr lang="ko-KR" altLang="en-US" sz="2400" dirty="0">
                <a:latin typeface="나눔스퀘어 Bold" panose="020B0600000101010101" pitchFamily="50" charset="-127"/>
                <a:ea typeface="나눔스퀘어 Bold" panose="020B0600000101010101" pitchFamily="50" charset="-127"/>
              </a:rPr>
              <a:t>방법론은 </a:t>
            </a:r>
            <a:r>
              <a:rPr lang="en-US" altLang="ko-KR" sz="2400" dirty="0">
                <a:latin typeface="나눔스퀘어 Bold" panose="020B0600000101010101" pitchFamily="50" charset="-127"/>
                <a:ea typeface="나눔스퀘어 Bold" panose="020B0600000101010101" pitchFamily="50" charset="-127"/>
              </a:rPr>
              <a:t>BERT</a:t>
            </a:r>
            <a:r>
              <a:rPr lang="ko-KR" altLang="en-US" sz="2400" dirty="0">
                <a:latin typeface="나눔스퀘어 Bold" panose="020B0600000101010101" pitchFamily="50" charset="-127"/>
                <a:ea typeface="나눔스퀘어 Bold" panose="020B0600000101010101" pitchFamily="50" charset="-127"/>
              </a:rPr>
              <a:t>와 </a:t>
            </a:r>
            <a:r>
              <a:rPr lang="en-US" altLang="ko-KR" sz="2400" dirty="0">
                <a:latin typeface="나눔스퀘어 Bold" panose="020B0600000101010101" pitchFamily="50" charset="-127"/>
                <a:ea typeface="나눔스퀘어 Bold" panose="020B0600000101010101" pitchFamily="50" charset="-127"/>
              </a:rPr>
              <a:t>GPT</a:t>
            </a:r>
            <a:r>
              <a:rPr lang="ko-KR" altLang="en-US" sz="2400" dirty="0">
                <a:latin typeface="나눔스퀘어 Bold" panose="020B0600000101010101" pitchFamily="50" charset="-127"/>
                <a:ea typeface="나눔스퀘어 Bold" panose="020B0600000101010101" pitchFamily="50" charset="-127"/>
              </a:rPr>
              <a:t>의 중간 개념</a:t>
            </a:r>
            <a:r>
              <a:rPr lang="en-US" altLang="ko-KR" sz="2400" dirty="0">
                <a:latin typeface="나눔스퀘어 Bold" panose="020B0600000101010101" pitchFamily="50" charset="-127"/>
                <a:ea typeface="나눔스퀘어 Bold" panose="020B0600000101010101" pitchFamily="50" charset="-127"/>
              </a:rPr>
              <a:t>.</a:t>
            </a:r>
          </a:p>
          <a:p>
            <a:pPr marL="342900" indent="-3429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endParaRPr lang="ko-KR" altLang="en-US" sz="2400" dirty="0">
              <a:latin typeface="나눔스퀘어 Bold" panose="020B0600000101010101" pitchFamily="50" charset="-127"/>
              <a:ea typeface="나눔스퀘어 Bold" panose="020B0600000101010101" pitchFamily="50" charset="-127"/>
            </a:endParaRPr>
          </a:p>
        </p:txBody>
      </p:sp>
    </p:spTree>
    <p:extLst>
      <p:ext uri="{BB962C8B-B14F-4D97-AF65-F5344CB8AC3E}">
        <p14:creationId xmlns:p14="http://schemas.microsoft.com/office/powerpoint/2010/main" val="26672856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2CA7B-2271-82E0-1035-517C34A96DC5}"/>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4922676C-6D29-9D76-EC44-2716AC87D255}"/>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779E3D0F-F1DE-4C18-E127-674FC56ED1A8}"/>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0DF3EFC5-B9E5-939B-E100-7D30E658BB62}"/>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95538333-52B7-B84E-9AF0-10A0A6C73665}"/>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4" name="TextBox 3">
            <a:extLst>
              <a:ext uri="{FF2B5EF4-FFF2-40B4-BE49-F238E27FC236}">
                <a16:creationId xmlns:a16="http://schemas.microsoft.com/office/drawing/2014/main" id="{1CED2114-26BA-8612-2D97-7FCD0BE947CA}"/>
              </a:ext>
            </a:extLst>
          </p:cNvPr>
          <p:cNvSpPr txBox="1"/>
          <p:nvPr/>
        </p:nvSpPr>
        <p:spPr>
          <a:xfrm>
            <a:off x="592291" y="1840698"/>
            <a:ext cx="9158288" cy="707886"/>
          </a:xfrm>
          <a:prstGeom prst="rect">
            <a:avLst/>
          </a:prstGeom>
          <a:noFill/>
        </p:spPr>
        <p:txBody>
          <a:bodyPr wrap="square">
            <a:spAutoFit/>
          </a:bodyPr>
          <a:lstStyle/>
          <a:p>
            <a:r>
              <a:rPr lang="en-US" altLang="ko-KR" sz="4000" dirty="0" err="1">
                <a:latin typeface="나눔스퀘어 Bold" panose="020B0600000101010101" pitchFamily="50" charset="-127"/>
                <a:ea typeface="나눔스퀘어 Bold" panose="020B0600000101010101" pitchFamily="50" charset="-127"/>
              </a:rPr>
              <a:t>XLNet</a:t>
            </a:r>
            <a:r>
              <a:rPr lang="en-US" altLang="ko-KR" sz="4000" dirty="0">
                <a:latin typeface="나눔스퀘어 Bold" panose="020B0600000101010101" pitchFamily="50" charset="-127"/>
                <a:ea typeface="나눔스퀘어 Bold" panose="020B0600000101010101" pitchFamily="50" charset="-127"/>
              </a:rPr>
              <a:t> (Permuted LM)  </a:t>
            </a:r>
          </a:p>
        </p:txBody>
      </p:sp>
      <p:sp>
        <p:nvSpPr>
          <p:cNvPr id="6" name="슬라이드 번호 개체 틀 5">
            <a:extLst>
              <a:ext uri="{FF2B5EF4-FFF2-40B4-BE49-F238E27FC236}">
                <a16:creationId xmlns:a16="http://schemas.microsoft.com/office/drawing/2014/main" id="{F0A8B070-2A51-0ABD-9159-AD6BBFBF2732}"/>
              </a:ext>
            </a:extLst>
          </p:cNvPr>
          <p:cNvSpPr>
            <a:spLocks noGrp="1"/>
          </p:cNvSpPr>
          <p:nvPr>
            <p:ph type="sldNum" sz="quarter" idx="12"/>
          </p:nvPr>
        </p:nvSpPr>
        <p:spPr/>
        <p:txBody>
          <a:bodyPr/>
          <a:lstStyle/>
          <a:p>
            <a:fld id="{B1393E5F-521B-4CAD-9D3A-AE923D912DCE}" type="slidenum">
              <a:rPr lang="en-US" smtClean="0"/>
              <a:pPr/>
              <a:t>32</a:t>
            </a:fld>
            <a:r>
              <a:rPr lang="en-US"/>
              <a:t> / 40</a:t>
            </a:r>
            <a:endParaRPr lang="en-US" dirty="0"/>
          </a:p>
        </p:txBody>
      </p:sp>
      <p:pic>
        <p:nvPicPr>
          <p:cNvPr id="3" name="그림 2">
            <a:extLst>
              <a:ext uri="{FF2B5EF4-FFF2-40B4-BE49-F238E27FC236}">
                <a16:creationId xmlns:a16="http://schemas.microsoft.com/office/drawing/2014/main" id="{5B50BF54-471B-A06A-76E3-2BE6DF6651F2}"/>
              </a:ext>
            </a:extLst>
          </p:cNvPr>
          <p:cNvPicPr>
            <a:picLocks noChangeAspect="1"/>
          </p:cNvPicPr>
          <p:nvPr/>
        </p:nvPicPr>
        <p:blipFill>
          <a:blip r:embed="rId4"/>
          <a:stretch>
            <a:fillRect/>
          </a:stretch>
        </p:blipFill>
        <p:spPr>
          <a:xfrm>
            <a:off x="301791" y="3552131"/>
            <a:ext cx="8613610" cy="4674123"/>
          </a:xfrm>
          <a:prstGeom prst="rect">
            <a:avLst/>
          </a:prstGeom>
        </p:spPr>
      </p:pic>
      <p:sp>
        <p:nvSpPr>
          <p:cNvPr id="5" name="TextBox 4">
            <a:extLst>
              <a:ext uri="{FF2B5EF4-FFF2-40B4-BE49-F238E27FC236}">
                <a16:creationId xmlns:a16="http://schemas.microsoft.com/office/drawing/2014/main" id="{7E35DB92-04FE-D594-3525-47D69549A2A9}"/>
              </a:ext>
            </a:extLst>
          </p:cNvPr>
          <p:cNvSpPr txBox="1"/>
          <p:nvPr/>
        </p:nvSpPr>
        <p:spPr>
          <a:xfrm>
            <a:off x="9372600" y="2936184"/>
            <a:ext cx="8599321" cy="6001643"/>
          </a:xfrm>
          <a:prstGeom prst="rect">
            <a:avLst/>
          </a:prstGeom>
          <a:noFill/>
        </p:spPr>
        <p:txBody>
          <a:bodyPr wrap="square">
            <a:spAutoFit/>
          </a:bodyPr>
          <a:lstStyle/>
          <a:p>
            <a:pPr marL="342900" indent="-3429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Permutation Language Modeling</a:t>
            </a:r>
          </a:p>
          <a:p>
            <a:pPr marL="342900" indent="-3429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Generalized </a:t>
            </a:r>
            <a:r>
              <a:rPr lang="en-US" altLang="ko-KR" sz="2400" dirty="0">
                <a:solidFill>
                  <a:srgbClr val="3B7DDD"/>
                </a:solidFill>
                <a:latin typeface="나눔스퀘어 Bold" panose="020B0600000101010101" pitchFamily="50" charset="-127"/>
                <a:ea typeface="나눔스퀘어 Bold" panose="020B0600000101010101" pitchFamily="50" charset="-127"/>
              </a:rPr>
              <a:t>autoregressive</a:t>
            </a:r>
            <a:r>
              <a:rPr lang="en-US" altLang="ko-KR" sz="2400" dirty="0">
                <a:latin typeface="나눔스퀘어 Bold" panose="020B0600000101010101" pitchFamily="50" charset="-127"/>
                <a:ea typeface="나눔스퀘어 Bold" panose="020B0600000101010101" pitchFamily="50" charset="-127"/>
              </a:rPr>
              <a:t> pretraining method</a:t>
            </a:r>
          </a:p>
          <a:p>
            <a:pPr>
              <a:buClr>
                <a:srgbClr val="0F569B"/>
              </a:buClr>
            </a:pP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r>
              <a:rPr lang="en-US" altLang="ko-KR" sz="2400" dirty="0">
                <a:solidFill>
                  <a:srgbClr val="3B7DDD"/>
                </a:solidFill>
                <a:latin typeface="나눔스퀘어 Bold" panose="020B0600000101010101" pitchFamily="50" charset="-127"/>
                <a:ea typeface="나눔스퀘어 Bold" panose="020B0600000101010101" pitchFamily="50" charset="-127"/>
              </a:rPr>
              <a:t>Use Two Way Self-Attention Stream (content, query)</a:t>
            </a:r>
          </a:p>
          <a:p>
            <a:pPr>
              <a:buClr>
                <a:srgbClr val="0F569B"/>
              </a:buClr>
            </a:pPr>
            <a:endParaRPr lang="en-US" altLang="ko-KR" sz="2400" dirty="0">
              <a:solidFill>
                <a:srgbClr val="3B7DDD"/>
              </a:solidFill>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r>
              <a:rPr lang="en-US" altLang="ko-KR" sz="2400" dirty="0">
                <a:solidFill>
                  <a:srgbClr val="3B7DDD"/>
                </a:solidFill>
                <a:latin typeface="나눔스퀘어 Bold" panose="020B0600000101010101" pitchFamily="50" charset="-127"/>
                <a:ea typeface="나눔스퀘어 Bold" panose="020B0600000101010101" pitchFamily="50" charset="-127"/>
              </a:rPr>
              <a:t>Transformer </a:t>
            </a:r>
            <a:r>
              <a:rPr lang="ko-KR" altLang="en-US" sz="2400" dirty="0" err="1">
                <a:solidFill>
                  <a:srgbClr val="3B7DDD"/>
                </a:solidFill>
                <a:latin typeface="나눔스퀘어 Bold" panose="020B0600000101010101" pitchFamily="50" charset="-127"/>
                <a:ea typeface="나눔스퀘어 Bold" panose="020B0600000101010101" pitchFamily="50" charset="-127"/>
              </a:rPr>
              <a:t>디코더</a:t>
            </a:r>
            <a:r>
              <a:rPr lang="ko-KR" altLang="en-US" sz="2400" dirty="0">
                <a:solidFill>
                  <a:srgbClr val="3B7DDD"/>
                </a:solidFill>
                <a:latin typeface="나눔스퀘어 Bold" panose="020B0600000101010101" pitchFamily="50" charset="-127"/>
                <a:ea typeface="나눔스퀘어 Bold" panose="020B0600000101010101" pitchFamily="50" charset="-127"/>
              </a:rPr>
              <a:t> 아키텍처만 사용했으나 </a:t>
            </a:r>
            <a:r>
              <a:rPr lang="en-US" altLang="ko-KR" sz="2400" dirty="0">
                <a:solidFill>
                  <a:srgbClr val="3B7DDD"/>
                </a:solidFill>
                <a:latin typeface="나눔스퀘어 Bold" panose="020B0600000101010101" pitchFamily="50" charset="-127"/>
                <a:ea typeface="나눔스퀘어 Bold" panose="020B0600000101010101" pitchFamily="50" charset="-127"/>
              </a:rPr>
              <a:t>Sentence Permutation</a:t>
            </a:r>
            <a:r>
              <a:rPr lang="ko-KR" altLang="en-US" sz="2400" dirty="0">
                <a:solidFill>
                  <a:srgbClr val="3B7DDD"/>
                </a:solidFill>
                <a:latin typeface="나눔스퀘어 Bold" panose="020B0600000101010101" pitchFamily="50" charset="-127"/>
                <a:ea typeface="나눔스퀘어 Bold" panose="020B0600000101010101" pitchFamily="50" charset="-127"/>
              </a:rPr>
              <a:t>을 통해 </a:t>
            </a:r>
            <a:r>
              <a:rPr lang="en-US" altLang="ko-KR" sz="2400" dirty="0">
                <a:solidFill>
                  <a:srgbClr val="3B7DDD"/>
                </a:solidFill>
                <a:latin typeface="나눔스퀘어 Bold" panose="020B0600000101010101" pitchFamily="50" charset="-127"/>
                <a:ea typeface="나눔스퀘어 Bold" panose="020B0600000101010101" pitchFamily="50" charset="-127"/>
              </a:rPr>
              <a:t>Bidirectional</a:t>
            </a:r>
            <a:r>
              <a:rPr lang="ko-KR" altLang="en-US" sz="2400" dirty="0">
                <a:solidFill>
                  <a:srgbClr val="3B7DDD"/>
                </a:solidFill>
                <a:latin typeface="나눔스퀘어 Bold" panose="020B0600000101010101" pitchFamily="50" charset="-127"/>
                <a:ea typeface="나눔스퀘어 Bold" panose="020B0600000101010101" pitchFamily="50" charset="-127"/>
              </a:rPr>
              <a:t>한 문맥 학습</a:t>
            </a:r>
            <a:endParaRPr lang="en-US" altLang="ko-KR" sz="2400" dirty="0">
              <a:solidFill>
                <a:srgbClr val="3B7DDD"/>
              </a:solidFill>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BART</a:t>
            </a:r>
            <a:r>
              <a:rPr lang="ko-KR" altLang="en-US" sz="2400" dirty="0">
                <a:latin typeface="나눔스퀘어 Bold" panose="020B0600000101010101" pitchFamily="50" charset="-127"/>
                <a:ea typeface="나눔스퀘어 Bold" panose="020B0600000101010101" pitchFamily="50" charset="-127"/>
              </a:rPr>
              <a:t>의 </a:t>
            </a:r>
            <a:r>
              <a:rPr lang="en-US" altLang="ko-KR" sz="2400" dirty="0">
                <a:latin typeface="나눔스퀘어 Bold" panose="020B0600000101010101" pitchFamily="50" charset="-127"/>
                <a:ea typeface="나눔스퀘어 Bold" panose="020B0600000101010101" pitchFamily="50" charset="-127"/>
              </a:rPr>
              <a:t>Sentence Permutation</a:t>
            </a:r>
            <a:r>
              <a:rPr lang="ko-KR" altLang="en-US" sz="2400" dirty="0">
                <a:latin typeface="나눔스퀘어 Bold" panose="020B0600000101010101" pitchFamily="50" charset="-127"/>
                <a:ea typeface="나눔스퀘어 Bold" panose="020B0600000101010101" pitchFamily="50" charset="-127"/>
              </a:rPr>
              <a:t>과 유사함</a:t>
            </a:r>
            <a:r>
              <a:rPr lang="en-US" altLang="ko-KR" sz="2400" dirty="0">
                <a:latin typeface="나눔스퀘어 Bold" panose="020B0600000101010101" pitchFamily="50" charset="-127"/>
                <a:ea typeface="나눔스퀘어 Bold" panose="020B0600000101010101" pitchFamily="50" charset="-127"/>
              </a:rPr>
              <a:t>.</a:t>
            </a:r>
          </a:p>
          <a:p>
            <a:pPr>
              <a:buClr>
                <a:srgbClr val="0F569B"/>
              </a:buClr>
            </a:pP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Transformer-XL</a:t>
            </a:r>
            <a:r>
              <a:rPr lang="ko-KR" altLang="en-US" sz="2400" dirty="0">
                <a:latin typeface="나눔스퀘어 Bold" panose="020B0600000101010101" pitchFamily="50" charset="-127"/>
                <a:ea typeface="나눔스퀘어 Bold" panose="020B0600000101010101" pitchFamily="50" charset="-127"/>
              </a:rPr>
              <a:t>을 베이스로 발전</a:t>
            </a:r>
            <a:r>
              <a:rPr lang="en-US" altLang="ko-KR" sz="2400" dirty="0">
                <a:latin typeface="나눔스퀘어 Bold" panose="020B0600000101010101" pitchFamily="50" charset="-127"/>
                <a:ea typeface="나눔스퀘어 Bold" panose="020B0600000101010101" pitchFamily="50" charset="-127"/>
              </a:rPr>
              <a:t>.</a:t>
            </a:r>
          </a:p>
          <a:p>
            <a:pPr marL="342900" indent="-342900">
              <a:buClr>
                <a:srgbClr val="0F569B"/>
              </a:buClr>
              <a:buFont typeface="Arial" panose="020B0604020202020204" pitchFamily="34" charset="0"/>
              <a:buChar char="•"/>
            </a:pPr>
            <a:endParaRPr lang="en-US" altLang="ko-KR" sz="2400" dirty="0">
              <a:latin typeface="나눔스퀘어 Bold" panose="020B0600000101010101" pitchFamily="50" charset="-127"/>
              <a:ea typeface="나눔스퀘어 Bold" panose="020B0600000101010101" pitchFamily="50" charset="-127"/>
            </a:endParaRPr>
          </a:p>
          <a:p>
            <a:pPr marL="342900" indent="-342900">
              <a:buClr>
                <a:srgbClr val="0F569B"/>
              </a:buClr>
              <a:buFont typeface="Arial" panose="020B0604020202020204" pitchFamily="34" charset="0"/>
              <a:buChar char="•"/>
            </a:pPr>
            <a:r>
              <a:rPr lang="en-US" altLang="ko-KR" sz="2400" dirty="0">
                <a:latin typeface="나눔스퀘어 Bold" panose="020B0600000101010101" pitchFamily="50" charset="-127"/>
                <a:ea typeface="나눔스퀘어 Bold" panose="020B0600000101010101" pitchFamily="50" charset="-127"/>
              </a:rPr>
              <a:t>Relative Positional Embedding, segment-level recurrence </a:t>
            </a:r>
            <a:r>
              <a:rPr lang="ko-KR" altLang="en-US" sz="2400" dirty="0">
                <a:latin typeface="나눔스퀘어 Bold" panose="020B0600000101010101" pitchFamily="50" charset="-127"/>
                <a:ea typeface="나눔스퀘어 Bold" panose="020B0600000101010101" pitchFamily="50" charset="-127"/>
              </a:rPr>
              <a:t>사용</a:t>
            </a:r>
            <a:r>
              <a:rPr lang="en-US" altLang="ko-KR" sz="2400" dirty="0">
                <a:latin typeface="나눔스퀘어 Bold" panose="020B0600000101010101" pitchFamily="50" charset="-127"/>
                <a:ea typeface="나눔스퀘어 Bold" panose="020B0600000101010101" pitchFamily="50" charset="-127"/>
              </a:rPr>
              <a:t>.</a:t>
            </a:r>
          </a:p>
          <a:p>
            <a:pPr marL="342900" indent="-342900">
              <a:buClr>
                <a:srgbClr val="0F569B"/>
              </a:buClr>
              <a:buFont typeface="Arial" panose="020B0604020202020204" pitchFamily="34" charset="0"/>
              <a:buChar char="•"/>
            </a:pPr>
            <a:endParaRPr lang="ko-KR" altLang="en-US" sz="2400" dirty="0">
              <a:latin typeface="나눔스퀘어 Bold" panose="020B0600000101010101" pitchFamily="50" charset="-127"/>
              <a:ea typeface="나눔스퀘어 Bold" panose="020B0600000101010101" pitchFamily="50" charset="-127"/>
            </a:endParaRPr>
          </a:p>
        </p:txBody>
      </p:sp>
    </p:spTree>
    <p:extLst>
      <p:ext uri="{BB962C8B-B14F-4D97-AF65-F5344CB8AC3E}">
        <p14:creationId xmlns:p14="http://schemas.microsoft.com/office/powerpoint/2010/main" val="4232590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75DC0-235A-B6FC-3981-C3696F291B3F}"/>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AD55F341-F3D6-9757-EA15-B477DCC1CB74}"/>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1607FAF8-C807-93E6-CE26-C93E70A1301E}"/>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F3F1E032-B047-2953-4178-CE6855A494DE}"/>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D12356B1-16A7-3364-38C5-C7FC033B65D2}"/>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4" name="TextBox 3">
            <a:extLst>
              <a:ext uri="{FF2B5EF4-FFF2-40B4-BE49-F238E27FC236}">
                <a16:creationId xmlns:a16="http://schemas.microsoft.com/office/drawing/2014/main" id="{47B4D231-566D-7876-99B0-16F4B743E26A}"/>
              </a:ext>
            </a:extLst>
          </p:cNvPr>
          <p:cNvSpPr txBox="1"/>
          <p:nvPr/>
        </p:nvSpPr>
        <p:spPr>
          <a:xfrm>
            <a:off x="563716" y="1562100"/>
            <a:ext cx="9158288" cy="707886"/>
          </a:xfrm>
          <a:prstGeom prst="rect">
            <a:avLst/>
          </a:prstGeom>
          <a:noFill/>
        </p:spPr>
        <p:txBody>
          <a:bodyPr wrap="square">
            <a:spAutoFit/>
          </a:bodyPr>
          <a:lstStyle/>
          <a:p>
            <a:r>
              <a:rPr lang="en-US" altLang="ko-KR" sz="4000" dirty="0">
                <a:latin typeface="나눔스퀘어 Bold" panose="020B0600000101010101" pitchFamily="50" charset="-127"/>
                <a:ea typeface="나눔스퀘어 Bold" panose="020B0600000101010101" pitchFamily="50" charset="-127"/>
              </a:rPr>
              <a:t>Dataset</a:t>
            </a:r>
            <a:r>
              <a:rPr lang="ko-KR" altLang="en-US" sz="4000" dirty="0">
                <a:latin typeface="나눔스퀘어 Bold" panose="020B0600000101010101" pitchFamily="50" charset="-127"/>
                <a:ea typeface="나눔스퀘어 Bold" panose="020B0600000101010101" pitchFamily="50" charset="-127"/>
              </a:rPr>
              <a:t> </a:t>
            </a:r>
            <a:r>
              <a:rPr lang="en-US" altLang="ko-KR" sz="4000" dirty="0">
                <a:latin typeface="나눔스퀘어 Bold" panose="020B0600000101010101" pitchFamily="50" charset="-127"/>
                <a:ea typeface="나눔스퀘어 Bold" panose="020B0600000101010101" pitchFamily="50" charset="-127"/>
              </a:rPr>
              <a:t>Example</a:t>
            </a:r>
          </a:p>
        </p:txBody>
      </p:sp>
      <p:sp>
        <p:nvSpPr>
          <p:cNvPr id="6" name="슬라이드 번호 개체 틀 5">
            <a:extLst>
              <a:ext uri="{FF2B5EF4-FFF2-40B4-BE49-F238E27FC236}">
                <a16:creationId xmlns:a16="http://schemas.microsoft.com/office/drawing/2014/main" id="{66D3134F-0C8F-CC1F-4F77-4317E482C6CD}"/>
              </a:ext>
            </a:extLst>
          </p:cNvPr>
          <p:cNvSpPr>
            <a:spLocks noGrp="1"/>
          </p:cNvSpPr>
          <p:nvPr>
            <p:ph type="sldNum" sz="quarter" idx="12"/>
          </p:nvPr>
        </p:nvSpPr>
        <p:spPr/>
        <p:txBody>
          <a:bodyPr/>
          <a:lstStyle/>
          <a:p>
            <a:fld id="{B1393E5F-521B-4CAD-9D3A-AE923D912DCE}" type="slidenum">
              <a:rPr lang="en-US" smtClean="0"/>
              <a:pPr/>
              <a:t>33</a:t>
            </a:fld>
            <a:r>
              <a:rPr lang="en-US"/>
              <a:t> / 40</a:t>
            </a:r>
            <a:endParaRPr lang="en-US" dirty="0"/>
          </a:p>
        </p:txBody>
      </p:sp>
      <p:sp>
        <p:nvSpPr>
          <p:cNvPr id="2" name="TextBox 1">
            <a:extLst>
              <a:ext uri="{FF2B5EF4-FFF2-40B4-BE49-F238E27FC236}">
                <a16:creationId xmlns:a16="http://schemas.microsoft.com/office/drawing/2014/main" id="{A80BC132-2DD0-06B3-3EC3-78BC9E3DFCDE}"/>
              </a:ext>
            </a:extLst>
          </p:cNvPr>
          <p:cNvSpPr txBox="1"/>
          <p:nvPr/>
        </p:nvSpPr>
        <p:spPr>
          <a:xfrm>
            <a:off x="444144" y="3904881"/>
            <a:ext cx="8561234" cy="3785652"/>
          </a:xfrm>
          <a:prstGeom prst="rect">
            <a:avLst/>
          </a:prstGeom>
          <a:noFill/>
        </p:spPr>
        <p:txBody>
          <a:bodyPr wrap="square">
            <a:spAutoFit/>
          </a:bodyPr>
          <a:lstStyle/>
          <a:p>
            <a:r>
              <a:rPr lang="en-US" altLang="ko-KR" sz="2400" dirty="0">
                <a:latin typeface="나눔스퀘어 Bold" panose="020B0600000101010101" pitchFamily="50" charset="-127"/>
                <a:ea typeface="나눔스퀘어 Bold" panose="020B0600000101010101" pitchFamily="50" charset="-127"/>
              </a:rPr>
              <a:t>ELI5 (Explain Like I’m 5)</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a:latin typeface="나눔스퀘어 Bold" panose="020B0600000101010101" pitchFamily="50" charset="-127"/>
                <a:ea typeface="나눔스퀘어 Bold" panose="020B0600000101010101" pitchFamily="50" charset="-127"/>
              </a:rPr>
              <a:t>Input : </a:t>
            </a:r>
            <a:r>
              <a:rPr lang="en-US" altLang="ko-KR" sz="2400" i="1" dirty="0"/>
              <a:t>How do muscles grow?</a:t>
            </a:r>
            <a:endParaRPr lang="en-US" altLang="ko-KR" sz="2400" i="1" dirty="0">
              <a:latin typeface="나눔스퀘어 Bold" panose="020B0600000101010101" pitchFamily="50" charset="-127"/>
              <a:ea typeface="나눔스퀘어 Bold" panose="020B0600000101010101" pitchFamily="50" charset="-127"/>
            </a:endParaRPr>
          </a:p>
          <a:p>
            <a:r>
              <a:rPr lang="en-US" altLang="ko-KR" sz="2400" dirty="0">
                <a:latin typeface="나눔스퀘어 Bold" panose="020B0600000101010101" pitchFamily="50" charset="-127"/>
                <a:ea typeface="나눔스퀘어 Bold" panose="020B0600000101010101" pitchFamily="50" charset="-127"/>
              </a:rPr>
              <a:t>Output : </a:t>
            </a:r>
            <a:r>
              <a:rPr lang="en-US" altLang="ko-KR" sz="2400" i="1" dirty="0"/>
              <a:t>When you exercise, your muscles experience tiny tears. During recovery, the body repairs these tears by adding new muscle fibers, making your muscles larger and stronger over time</a:t>
            </a:r>
            <a:r>
              <a:rPr lang="en-US" altLang="ko-KR" sz="2400" dirty="0">
                <a:latin typeface="나눔스퀘어 Bold" panose="020B0600000101010101" pitchFamily="50" charset="-127"/>
                <a:ea typeface="나눔스퀘어 Bold" panose="020B0600000101010101" pitchFamily="50" charset="-127"/>
              </a:rPr>
              <a:t>.</a:t>
            </a:r>
          </a:p>
          <a:p>
            <a:endParaRPr lang="en-US" altLang="ko-KR" sz="2400"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p:txBody>
      </p:sp>
      <p:sp>
        <p:nvSpPr>
          <p:cNvPr id="3" name="TextBox 2">
            <a:extLst>
              <a:ext uri="{FF2B5EF4-FFF2-40B4-BE49-F238E27FC236}">
                <a16:creationId xmlns:a16="http://schemas.microsoft.com/office/drawing/2014/main" id="{A5808BEF-85DE-40E4-9DD5-D47FCAF8C5EE}"/>
              </a:ext>
            </a:extLst>
          </p:cNvPr>
          <p:cNvSpPr txBox="1"/>
          <p:nvPr/>
        </p:nvSpPr>
        <p:spPr>
          <a:xfrm>
            <a:off x="9525000" y="3514104"/>
            <a:ext cx="8561234" cy="4524315"/>
          </a:xfrm>
          <a:prstGeom prst="rect">
            <a:avLst/>
          </a:prstGeom>
          <a:noFill/>
        </p:spPr>
        <p:txBody>
          <a:bodyPr wrap="square">
            <a:spAutoFit/>
          </a:bodyPr>
          <a:lstStyle/>
          <a:p>
            <a:r>
              <a:rPr lang="en-US" altLang="ko-KR" sz="2400" dirty="0" err="1">
                <a:latin typeface="나눔스퀘어 Bold" panose="020B0600000101010101" pitchFamily="50" charset="-127"/>
                <a:ea typeface="나눔스퀘어 Bold" panose="020B0600000101010101" pitchFamily="50" charset="-127"/>
              </a:rPr>
              <a:t>Xsum</a:t>
            </a:r>
            <a:r>
              <a:rPr lang="en-US" altLang="ko-KR" sz="2400" dirty="0">
                <a:latin typeface="나눔스퀘어 Bold" panose="020B0600000101010101" pitchFamily="50" charset="-127"/>
                <a:ea typeface="나눔스퀘어 Bold" panose="020B0600000101010101" pitchFamily="50" charset="-127"/>
              </a:rPr>
              <a:t> (Extreme Summarization)]</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a:latin typeface="나눔스퀘어 Bold" panose="020B0600000101010101" pitchFamily="50" charset="-127"/>
                <a:ea typeface="나눔스퀘어 Bold" panose="020B0600000101010101" pitchFamily="50" charset="-127"/>
              </a:rPr>
              <a:t>Input :</a:t>
            </a:r>
            <a:r>
              <a:rPr lang="en-US" altLang="ko-KR" sz="2400" i="1" dirty="0"/>
              <a:t>The city council has unveiled an ambitious plan to revitalize the downtown area by renovating old buildings, improving public transportation, and creating new public spaces. The initiative is expected to boost tourism and local economic growth amid rising unemployment.</a:t>
            </a:r>
          </a:p>
          <a:p>
            <a:r>
              <a:rPr lang="en-US" altLang="ko-KR" sz="2400" dirty="0">
                <a:latin typeface="나눔스퀘어 Bold" panose="020B0600000101010101" pitchFamily="50" charset="-127"/>
                <a:ea typeface="나눔스퀘어 Bold" panose="020B0600000101010101" pitchFamily="50" charset="-127"/>
              </a:rPr>
              <a:t>Output : </a:t>
            </a:r>
            <a:r>
              <a:rPr lang="en-US" altLang="ko-KR" sz="2400" i="1" dirty="0"/>
              <a:t>City council announces downtown revitalization plan to boost tourism and economy.</a:t>
            </a:r>
            <a:endParaRPr lang="en-US" altLang="ko-KR" sz="2400" i="1" dirty="0">
              <a:latin typeface="나눔스퀘어 Bold" panose="020B0600000101010101" pitchFamily="50" charset="-127"/>
              <a:ea typeface="나눔스퀘어 Bold" panose="020B0600000101010101" pitchFamily="50" charset="-127"/>
            </a:endParaRPr>
          </a:p>
          <a:p>
            <a:endParaRPr lang="en-US" altLang="ko-KR" sz="2400" i="1"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p:txBody>
      </p:sp>
      <p:sp>
        <p:nvSpPr>
          <p:cNvPr id="8" name="TextBox 7">
            <a:extLst>
              <a:ext uri="{FF2B5EF4-FFF2-40B4-BE49-F238E27FC236}">
                <a16:creationId xmlns:a16="http://schemas.microsoft.com/office/drawing/2014/main" id="{EAFEC5D0-CFF9-763E-17D5-2F117EB1DE3C}"/>
              </a:ext>
            </a:extLst>
          </p:cNvPr>
          <p:cNvSpPr txBox="1"/>
          <p:nvPr/>
        </p:nvSpPr>
        <p:spPr>
          <a:xfrm>
            <a:off x="9525000" y="9073490"/>
            <a:ext cx="9222580" cy="1200329"/>
          </a:xfrm>
          <a:prstGeom prst="rect">
            <a:avLst/>
          </a:prstGeom>
          <a:noFill/>
        </p:spPr>
        <p:txBody>
          <a:bodyPr wrap="square">
            <a:spAutoFit/>
          </a:bodyPr>
          <a:lstStyle/>
          <a:p>
            <a:r>
              <a:rPr lang="ko-KR" altLang="en-US" dirty="0">
                <a:hlinkClick r:id="rId4"/>
              </a:rPr>
              <a:t>https://huggingface.co/datasets/defunct-datasets/eli5</a:t>
            </a:r>
            <a:endParaRPr lang="en-US" altLang="ko-KR" dirty="0"/>
          </a:p>
          <a:p>
            <a:endParaRPr lang="en-US" altLang="ko-KR" dirty="0"/>
          </a:p>
          <a:p>
            <a:endParaRPr lang="en-US" altLang="ko-KR" dirty="0"/>
          </a:p>
          <a:p>
            <a:endParaRPr lang="ko-KR" altLang="en-US" dirty="0"/>
          </a:p>
        </p:txBody>
      </p:sp>
      <p:sp>
        <p:nvSpPr>
          <p:cNvPr id="10" name="TextBox 9">
            <a:extLst>
              <a:ext uri="{FF2B5EF4-FFF2-40B4-BE49-F238E27FC236}">
                <a16:creationId xmlns:a16="http://schemas.microsoft.com/office/drawing/2014/main" id="{3D1BEB64-110E-A1F8-2CD4-AA5EC38A8AA7}"/>
              </a:ext>
            </a:extLst>
          </p:cNvPr>
          <p:cNvSpPr txBox="1"/>
          <p:nvPr/>
        </p:nvSpPr>
        <p:spPr>
          <a:xfrm>
            <a:off x="9525000" y="9418134"/>
            <a:ext cx="9222580" cy="646331"/>
          </a:xfrm>
          <a:prstGeom prst="rect">
            <a:avLst/>
          </a:prstGeom>
          <a:noFill/>
        </p:spPr>
        <p:txBody>
          <a:bodyPr wrap="square">
            <a:spAutoFit/>
          </a:bodyPr>
          <a:lstStyle/>
          <a:p>
            <a:r>
              <a:rPr lang="ko-KR" altLang="en-US" dirty="0">
                <a:hlinkClick r:id="rId5"/>
              </a:rPr>
              <a:t>https://huggingface.co/datasets/EdinburghNLP/xsum?row=9</a:t>
            </a:r>
            <a:endParaRPr lang="en-US" altLang="ko-KR" dirty="0"/>
          </a:p>
          <a:p>
            <a:endParaRPr lang="ko-KR" altLang="en-US" dirty="0"/>
          </a:p>
        </p:txBody>
      </p:sp>
    </p:spTree>
    <p:extLst>
      <p:ext uri="{BB962C8B-B14F-4D97-AF65-F5344CB8AC3E}">
        <p14:creationId xmlns:p14="http://schemas.microsoft.com/office/powerpoint/2010/main" val="31683982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8FCE2-7F7F-FFFE-9AB7-158AD9B7C7EB}"/>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BB732ED3-7516-7615-63AC-E05BAF4F0801}"/>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3D5545C1-0EFC-7BCB-679B-333E79FFAA4E}"/>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6DBE66BC-1C39-7A9A-64B6-FE06BF72BAEB}"/>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16E4D9F4-A5F1-3ED0-ABA3-CBC07A44419A}"/>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5" name="슬라이드 번호 개체 틀 4">
            <a:extLst>
              <a:ext uri="{FF2B5EF4-FFF2-40B4-BE49-F238E27FC236}">
                <a16:creationId xmlns:a16="http://schemas.microsoft.com/office/drawing/2014/main" id="{27332B5F-F902-1134-6912-F54222083F0B}"/>
              </a:ext>
            </a:extLst>
          </p:cNvPr>
          <p:cNvSpPr>
            <a:spLocks noGrp="1"/>
          </p:cNvSpPr>
          <p:nvPr>
            <p:ph type="sldNum" sz="quarter" idx="12"/>
          </p:nvPr>
        </p:nvSpPr>
        <p:spPr/>
        <p:txBody>
          <a:bodyPr/>
          <a:lstStyle/>
          <a:p>
            <a:fld id="{B1393E5F-521B-4CAD-9D3A-AE923D912DCE}" type="slidenum">
              <a:rPr lang="en-US" smtClean="0"/>
              <a:pPr/>
              <a:t>34</a:t>
            </a:fld>
            <a:r>
              <a:rPr lang="en-US"/>
              <a:t> / 40</a:t>
            </a:r>
            <a:endParaRPr lang="en-US" dirty="0"/>
          </a:p>
        </p:txBody>
      </p:sp>
      <p:sp>
        <p:nvSpPr>
          <p:cNvPr id="3" name="TextBox 2">
            <a:extLst>
              <a:ext uri="{FF2B5EF4-FFF2-40B4-BE49-F238E27FC236}">
                <a16:creationId xmlns:a16="http://schemas.microsoft.com/office/drawing/2014/main" id="{D1D61DC5-4E21-3BD4-EB5A-AA302936FAE9}"/>
              </a:ext>
            </a:extLst>
          </p:cNvPr>
          <p:cNvSpPr txBox="1"/>
          <p:nvPr/>
        </p:nvSpPr>
        <p:spPr>
          <a:xfrm>
            <a:off x="563716" y="1562100"/>
            <a:ext cx="9158288" cy="707886"/>
          </a:xfrm>
          <a:prstGeom prst="rect">
            <a:avLst/>
          </a:prstGeom>
          <a:noFill/>
        </p:spPr>
        <p:txBody>
          <a:bodyPr wrap="square">
            <a:spAutoFit/>
          </a:bodyPr>
          <a:lstStyle/>
          <a:p>
            <a:r>
              <a:rPr lang="en-US" altLang="ko-KR" sz="4000" dirty="0">
                <a:latin typeface="나눔스퀘어 Bold" panose="020B0600000101010101" pitchFamily="50" charset="-127"/>
                <a:ea typeface="나눔스퀘어 Bold" panose="020B0600000101010101" pitchFamily="50" charset="-127"/>
              </a:rPr>
              <a:t>Dataset</a:t>
            </a:r>
            <a:r>
              <a:rPr lang="ko-KR" altLang="en-US" sz="4000" dirty="0">
                <a:latin typeface="나눔스퀘어 Bold" panose="020B0600000101010101" pitchFamily="50" charset="-127"/>
                <a:ea typeface="나눔스퀘어 Bold" panose="020B0600000101010101" pitchFamily="50" charset="-127"/>
              </a:rPr>
              <a:t> </a:t>
            </a:r>
            <a:r>
              <a:rPr lang="en-US" altLang="ko-KR" sz="4000" dirty="0">
                <a:latin typeface="나눔스퀘어 Bold" panose="020B0600000101010101" pitchFamily="50" charset="-127"/>
                <a:ea typeface="나눔스퀘어 Bold" panose="020B0600000101010101" pitchFamily="50" charset="-127"/>
              </a:rPr>
              <a:t>Example</a:t>
            </a:r>
          </a:p>
        </p:txBody>
      </p:sp>
      <p:sp>
        <p:nvSpPr>
          <p:cNvPr id="4" name="TextBox 3">
            <a:extLst>
              <a:ext uri="{FF2B5EF4-FFF2-40B4-BE49-F238E27FC236}">
                <a16:creationId xmlns:a16="http://schemas.microsoft.com/office/drawing/2014/main" id="{0CAFE30D-919D-1072-8137-C99582D7FB1E}"/>
              </a:ext>
            </a:extLst>
          </p:cNvPr>
          <p:cNvSpPr txBox="1"/>
          <p:nvPr/>
        </p:nvSpPr>
        <p:spPr>
          <a:xfrm>
            <a:off x="582766" y="3855323"/>
            <a:ext cx="8561234" cy="3785652"/>
          </a:xfrm>
          <a:prstGeom prst="rect">
            <a:avLst/>
          </a:prstGeom>
          <a:noFill/>
        </p:spPr>
        <p:txBody>
          <a:bodyPr wrap="square">
            <a:spAutoFit/>
          </a:bodyPr>
          <a:lstStyle/>
          <a:p>
            <a:r>
              <a:rPr lang="en-US" altLang="ko-KR" sz="2400" dirty="0">
                <a:latin typeface="나눔스퀘어 Bold" panose="020B0600000101010101" pitchFamily="50" charset="-127"/>
                <a:ea typeface="나눔스퀘어 Bold" panose="020B0600000101010101" pitchFamily="50" charset="-127"/>
              </a:rPr>
              <a:t>ConvAI2 (Conversation with AI)</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a:latin typeface="나눔스퀘어 Bold" panose="020B0600000101010101" pitchFamily="50" charset="-127"/>
                <a:ea typeface="나눔스퀘어 Bold" panose="020B0600000101010101" pitchFamily="50" charset="-127"/>
              </a:rPr>
              <a:t>Input : </a:t>
            </a:r>
            <a:r>
              <a:rPr lang="en-US" altLang="ko-KR" sz="2400" i="1" dirty="0"/>
              <a:t>User: Hi, how are you doing today? </a:t>
            </a:r>
          </a:p>
          <a:p>
            <a:r>
              <a:rPr lang="en-US" altLang="ko-KR" sz="2400" i="1" dirty="0"/>
              <a:t>Bot: I'm doing well, thanks! What about you? </a:t>
            </a:r>
          </a:p>
          <a:p>
            <a:r>
              <a:rPr lang="en-US" altLang="ko-KR" sz="2400" i="1" dirty="0"/>
              <a:t>User: I'm a bit bored and looking for something fun to talk about.</a:t>
            </a:r>
            <a:endParaRPr lang="en-US" altLang="ko-KR" sz="2400" i="1" dirty="0">
              <a:latin typeface="나눔스퀘어 Bold" panose="020B0600000101010101" pitchFamily="50" charset="-127"/>
              <a:ea typeface="나눔스퀘어 Bold" panose="020B0600000101010101" pitchFamily="50" charset="-127"/>
            </a:endParaRPr>
          </a:p>
          <a:p>
            <a:r>
              <a:rPr lang="en-US" altLang="ko-KR" sz="2400" dirty="0">
                <a:latin typeface="나눔스퀘어 Bold" panose="020B0600000101010101" pitchFamily="50" charset="-127"/>
                <a:ea typeface="나눔스퀘어 Bold" panose="020B0600000101010101" pitchFamily="50" charset="-127"/>
              </a:rPr>
              <a:t>Output : </a:t>
            </a:r>
            <a:r>
              <a:rPr lang="en-US" altLang="ko-KR" sz="2400" i="1" dirty="0"/>
              <a:t>Maybe we can chat about your hobbies. What do you usually enjoy doing in your free time?</a:t>
            </a:r>
            <a:endParaRPr lang="en-US" altLang="ko-KR" sz="2400" i="1"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p:txBody>
      </p:sp>
      <p:sp>
        <p:nvSpPr>
          <p:cNvPr id="6" name="TextBox 5">
            <a:extLst>
              <a:ext uri="{FF2B5EF4-FFF2-40B4-BE49-F238E27FC236}">
                <a16:creationId xmlns:a16="http://schemas.microsoft.com/office/drawing/2014/main" id="{54351FFF-4399-6BD3-45C8-503CF6EB2C1D}"/>
              </a:ext>
            </a:extLst>
          </p:cNvPr>
          <p:cNvSpPr txBox="1"/>
          <p:nvPr/>
        </p:nvSpPr>
        <p:spPr>
          <a:xfrm>
            <a:off x="1371600" y="8973667"/>
            <a:ext cx="9222580" cy="923330"/>
          </a:xfrm>
          <a:prstGeom prst="rect">
            <a:avLst/>
          </a:prstGeom>
          <a:noFill/>
        </p:spPr>
        <p:txBody>
          <a:bodyPr wrap="square">
            <a:spAutoFit/>
          </a:bodyPr>
          <a:lstStyle/>
          <a:p>
            <a:r>
              <a:rPr lang="ko-KR" altLang="en-US" dirty="0">
                <a:hlinkClick r:id="rId4"/>
              </a:rPr>
              <a:t>https://huggingface.co/datasets/convai-challenge/conv_ai_2</a:t>
            </a:r>
            <a:endParaRPr lang="en-US" altLang="ko-KR" dirty="0"/>
          </a:p>
          <a:p>
            <a:r>
              <a:rPr lang="en-US" altLang="ko-KR" dirty="0">
                <a:hlinkClick r:id="rId5"/>
              </a:rPr>
              <a:t>https://huggingface.co/datasets/abisee/cnn_dailymail?row=6</a:t>
            </a:r>
            <a:endParaRPr lang="en-US" altLang="ko-KR" dirty="0"/>
          </a:p>
          <a:p>
            <a:endParaRPr lang="ko-KR" altLang="en-US" dirty="0"/>
          </a:p>
        </p:txBody>
      </p:sp>
      <p:sp>
        <p:nvSpPr>
          <p:cNvPr id="7" name="TextBox 6">
            <a:extLst>
              <a:ext uri="{FF2B5EF4-FFF2-40B4-BE49-F238E27FC236}">
                <a16:creationId xmlns:a16="http://schemas.microsoft.com/office/drawing/2014/main" id="{57B5F217-DA7E-58DB-DD36-F6B53A9AA964}"/>
              </a:ext>
            </a:extLst>
          </p:cNvPr>
          <p:cNvSpPr txBox="1"/>
          <p:nvPr/>
        </p:nvSpPr>
        <p:spPr>
          <a:xfrm>
            <a:off x="9250537" y="3485991"/>
            <a:ext cx="8561234" cy="4524315"/>
          </a:xfrm>
          <a:prstGeom prst="rect">
            <a:avLst/>
          </a:prstGeom>
          <a:noFill/>
        </p:spPr>
        <p:txBody>
          <a:bodyPr wrap="square">
            <a:spAutoFit/>
          </a:bodyPr>
          <a:lstStyle/>
          <a:p>
            <a:r>
              <a:rPr lang="en-US" altLang="ko-KR" sz="2400" dirty="0">
                <a:latin typeface="나눔스퀘어 Bold" panose="020B0600000101010101" pitchFamily="50" charset="-127"/>
                <a:ea typeface="나눔스퀘어 Bold" panose="020B0600000101010101" pitchFamily="50" charset="-127"/>
              </a:rPr>
              <a:t>CNN/DM (CNN/Daily Mail)</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a:latin typeface="나눔스퀘어 Bold" panose="020B0600000101010101" pitchFamily="50" charset="-127"/>
                <a:ea typeface="나눔스퀘어 Bold" panose="020B0600000101010101" pitchFamily="50" charset="-127"/>
              </a:rPr>
              <a:t>Input : </a:t>
            </a:r>
            <a:r>
              <a:rPr lang="en-US" altLang="ko-KR" sz="2400" i="1" dirty="0"/>
              <a:t>News Article: powerful earthquake struck the coastal region early this morning, causing widespread damage to infrastructure and leaving hundreds injured. Emergency services have been mobilized, and residents are advised to stay alert as aftershocks are expected.</a:t>
            </a:r>
          </a:p>
          <a:p>
            <a:r>
              <a:rPr lang="en-US" altLang="ko-KR" sz="2400" dirty="0">
                <a:latin typeface="나눔스퀘어 Bold" panose="020B0600000101010101" pitchFamily="50" charset="-127"/>
                <a:ea typeface="나눔스퀘어 Bold" panose="020B0600000101010101" pitchFamily="50" charset="-127"/>
              </a:rPr>
              <a:t>Output : </a:t>
            </a:r>
            <a:r>
              <a:rPr lang="en-US" altLang="ko-KR" sz="2400" i="1" dirty="0"/>
              <a:t>Earthquake hits coastal region; emergency crews rescue hundreds amid aftershock warnings.</a:t>
            </a:r>
            <a:endParaRPr lang="en-US" altLang="ko-KR" sz="2400" i="1"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a:p>
            <a:endParaRPr lang="en-US" altLang="ko-KR" sz="2400" dirty="0">
              <a:latin typeface="나눔스퀘어 Bold" panose="020B0600000101010101" pitchFamily="50" charset="-127"/>
              <a:ea typeface="나눔스퀘어 Bold" panose="020B0600000101010101" pitchFamily="50" charset="-127"/>
            </a:endParaRPr>
          </a:p>
        </p:txBody>
      </p:sp>
    </p:spTree>
    <p:extLst>
      <p:ext uri="{BB962C8B-B14F-4D97-AF65-F5344CB8AC3E}">
        <p14:creationId xmlns:p14="http://schemas.microsoft.com/office/powerpoint/2010/main" val="24710820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989BC-86A6-6AE0-9898-0E5BA01959FE}"/>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085B5AAE-3704-87B3-6A26-53B3C0FF367C}"/>
              </a:ext>
            </a:extLst>
          </p:cNvPr>
          <p:cNvSpPr txBox="1"/>
          <p:nvPr/>
        </p:nvSpPr>
        <p:spPr>
          <a:xfrm>
            <a:off x="10287000" y="2498587"/>
            <a:ext cx="6836861" cy="6124754"/>
          </a:xfrm>
          <a:prstGeom prst="rect">
            <a:avLst/>
          </a:prstGeom>
          <a:noFill/>
        </p:spPr>
        <p:txBody>
          <a:bodyPr wrap="square">
            <a:spAutoFit/>
          </a:bodyPr>
          <a:lstStyle/>
          <a:p>
            <a:r>
              <a:rPr lang="en-US" altLang="ko-KR" sz="2800" dirty="0">
                <a:latin typeface="나눔스퀘어 Bold" panose="020B0600000101010101" pitchFamily="50" charset="-127"/>
                <a:ea typeface="나눔스퀘어 Bold" panose="020B0600000101010101" pitchFamily="50" charset="-127"/>
              </a:rPr>
              <a:t>BLEU</a:t>
            </a:r>
          </a:p>
          <a:p>
            <a:endParaRPr lang="en-US" altLang="ko-KR" sz="2800" dirty="0">
              <a:latin typeface="나눔스퀘어 Bold" panose="020B0600000101010101" pitchFamily="50" charset="-127"/>
              <a:ea typeface="나눔스퀘어 Bold" panose="020B0600000101010101" pitchFamily="50" charset="-127"/>
            </a:endParaRPr>
          </a:p>
          <a:p>
            <a:endParaRPr lang="en-US" altLang="ko-KR" sz="2800" dirty="0">
              <a:latin typeface="나눔스퀘어 Bold" panose="020B0600000101010101" pitchFamily="50" charset="-127"/>
              <a:ea typeface="나눔스퀘어 Bold" panose="020B0600000101010101" pitchFamily="50" charset="-127"/>
            </a:endParaRPr>
          </a:p>
          <a:p>
            <a:endParaRPr lang="en-US" altLang="ko-KR" sz="2800" dirty="0">
              <a:latin typeface="나눔스퀘어 Bold" panose="020B0600000101010101" pitchFamily="50" charset="-127"/>
              <a:ea typeface="나눔스퀘어 Bold" panose="020B0600000101010101" pitchFamily="50" charset="-127"/>
            </a:endParaRPr>
          </a:p>
          <a:p>
            <a:endParaRPr lang="en-US" altLang="ko-KR" sz="2800" dirty="0">
              <a:latin typeface="나눔스퀘어 Bold" panose="020B0600000101010101" pitchFamily="50" charset="-127"/>
              <a:ea typeface="나눔스퀘어 Bold" panose="020B0600000101010101" pitchFamily="50" charset="-127"/>
            </a:endParaRPr>
          </a:p>
          <a:p>
            <a:endParaRPr lang="en-US" altLang="ko-KR" sz="2800" dirty="0">
              <a:latin typeface="나눔스퀘어 Bold" panose="020B0600000101010101" pitchFamily="50" charset="-127"/>
              <a:ea typeface="나눔스퀘어 Bold" panose="020B0600000101010101" pitchFamily="50" charset="-127"/>
            </a:endParaRPr>
          </a:p>
          <a:p>
            <a:endParaRPr lang="en-US" altLang="ko-KR" sz="2800" dirty="0">
              <a:latin typeface="나눔스퀘어 Bold" panose="020B0600000101010101" pitchFamily="50" charset="-127"/>
              <a:ea typeface="나눔스퀘어 Bold" panose="020B0600000101010101" pitchFamily="50" charset="-127"/>
            </a:endParaRPr>
          </a:p>
          <a:p>
            <a:endParaRPr lang="en-US" altLang="ko-KR" sz="2800" dirty="0">
              <a:latin typeface="나눔스퀘어 Bold" panose="020B0600000101010101" pitchFamily="50" charset="-127"/>
              <a:ea typeface="나눔스퀘어 Bold" panose="020B0600000101010101" pitchFamily="50" charset="-127"/>
            </a:endParaRPr>
          </a:p>
          <a:p>
            <a:endParaRPr lang="en-US" altLang="ko-KR" sz="2800" dirty="0">
              <a:latin typeface="나눔스퀘어 Bold" panose="020B0600000101010101" pitchFamily="50" charset="-127"/>
              <a:ea typeface="나눔스퀘어 Bold" panose="020B0600000101010101" pitchFamily="50" charset="-127"/>
            </a:endParaRPr>
          </a:p>
          <a:p>
            <a:r>
              <a:rPr lang="en-US" altLang="ko-KR" sz="2800" dirty="0">
                <a:latin typeface="나눔스퀘어 Bold" panose="020B0600000101010101" pitchFamily="50" charset="-127"/>
                <a:ea typeface="나눔스퀘어 Bold" panose="020B0600000101010101" pitchFamily="50" charset="-127"/>
              </a:rPr>
              <a:t>N = maximum n-gram size (</a:t>
            </a:r>
            <a:r>
              <a:rPr lang="ko-KR" altLang="en-US" sz="2800" dirty="0">
                <a:latin typeface="나눔스퀘어 Bold" panose="020B0600000101010101" pitchFamily="50" charset="-127"/>
                <a:ea typeface="나눔스퀘어 Bold" panose="020B0600000101010101" pitchFamily="50" charset="-127"/>
              </a:rPr>
              <a:t>보통 </a:t>
            </a:r>
            <a:r>
              <a:rPr lang="en-US" altLang="ko-KR" sz="2800" dirty="0">
                <a:latin typeface="나눔스퀘어 Bold" panose="020B0600000101010101" pitchFamily="50" charset="-127"/>
                <a:ea typeface="나눔스퀘어 Bold" panose="020B0600000101010101" pitchFamily="50" charset="-127"/>
              </a:rPr>
              <a:t>4) </a:t>
            </a:r>
          </a:p>
          <a:p>
            <a:r>
              <a:rPr lang="en-US" altLang="ko-KR" sz="2800" dirty="0" err="1">
                <a:latin typeface="나눔스퀘어 Bold" panose="020B0600000101010101" pitchFamily="50" charset="-127"/>
                <a:ea typeface="나눔스퀘어 Bold" panose="020B0600000101010101" pitchFamily="50" charset="-127"/>
              </a:rPr>
              <a:t>P_n</a:t>
            </a:r>
            <a:r>
              <a:rPr lang="en-US" altLang="ko-KR" sz="2800" dirty="0">
                <a:latin typeface="나눔스퀘어 Bold" panose="020B0600000101010101" pitchFamily="50" charset="-127"/>
                <a:ea typeface="나눔스퀘어 Bold" panose="020B0600000101010101" pitchFamily="50" charset="-127"/>
              </a:rPr>
              <a:t> = precision in n-gram</a:t>
            </a:r>
          </a:p>
          <a:p>
            <a:r>
              <a:rPr lang="en-US" altLang="ko-KR" sz="2800" dirty="0" err="1">
                <a:latin typeface="나눔스퀘어 Bold" panose="020B0600000101010101" pitchFamily="50" charset="-127"/>
                <a:ea typeface="나눔스퀘어 Bold" panose="020B0600000101010101" pitchFamily="50" charset="-127"/>
              </a:rPr>
              <a:t>w_n</a:t>
            </a:r>
            <a:r>
              <a:rPr lang="en-US" altLang="ko-KR" sz="2800" dirty="0">
                <a:latin typeface="나눔스퀘어 Bold" panose="020B0600000101010101" pitchFamily="50" charset="-127"/>
                <a:ea typeface="나눔스퀘어 Bold" panose="020B0600000101010101" pitchFamily="50" charset="-127"/>
              </a:rPr>
              <a:t> = weight for n-gram (</a:t>
            </a:r>
            <a:r>
              <a:rPr lang="ko-KR" altLang="en-US" sz="2800" dirty="0">
                <a:latin typeface="나눔스퀘어 Bold" panose="020B0600000101010101" pitchFamily="50" charset="-127"/>
                <a:ea typeface="나눔스퀘어 Bold" panose="020B0600000101010101" pitchFamily="50" charset="-127"/>
              </a:rPr>
              <a:t>보통 </a:t>
            </a:r>
            <a:r>
              <a:rPr lang="en-US" altLang="ko-KR" sz="2800" dirty="0">
                <a:latin typeface="나눔스퀘어 Bold" panose="020B0600000101010101" pitchFamily="50" charset="-127"/>
                <a:ea typeface="나눔스퀘어 Bold" panose="020B0600000101010101" pitchFamily="50" charset="-127"/>
              </a:rPr>
              <a:t>¼)</a:t>
            </a:r>
          </a:p>
          <a:p>
            <a:r>
              <a:rPr lang="en-US" altLang="ko-KR" sz="2800" dirty="0">
                <a:latin typeface="나눔스퀘어 Bold" panose="020B0600000101010101" pitchFamily="50" charset="-127"/>
                <a:ea typeface="나눔스퀘어 Bold" panose="020B0600000101010101" pitchFamily="50" charset="-127"/>
              </a:rPr>
              <a:t>C = </a:t>
            </a:r>
            <a:r>
              <a:rPr lang="ko-KR" altLang="en-US" sz="2800" dirty="0">
                <a:latin typeface="나눔스퀘어 Bold" panose="020B0600000101010101" pitchFamily="50" charset="-127"/>
                <a:ea typeface="나눔스퀘어 Bold" panose="020B0600000101010101" pitchFamily="50" charset="-127"/>
              </a:rPr>
              <a:t>출력 문장 길이</a:t>
            </a:r>
            <a:endParaRPr lang="en-US" altLang="ko-KR" sz="2800" dirty="0">
              <a:latin typeface="나눔스퀘어 Bold" panose="020B0600000101010101" pitchFamily="50" charset="-127"/>
              <a:ea typeface="나눔스퀘어 Bold" panose="020B0600000101010101" pitchFamily="50" charset="-127"/>
            </a:endParaRPr>
          </a:p>
          <a:p>
            <a:r>
              <a:rPr lang="en-US" altLang="ko-KR" sz="2800" dirty="0">
                <a:latin typeface="나눔스퀘어 Bold" panose="020B0600000101010101" pitchFamily="50" charset="-127"/>
                <a:ea typeface="나눔스퀘어 Bold" panose="020B0600000101010101" pitchFamily="50" charset="-127"/>
              </a:rPr>
              <a:t>R = </a:t>
            </a:r>
            <a:r>
              <a:rPr lang="ko-KR" altLang="en-US" sz="2800" dirty="0">
                <a:latin typeface="나눔스퀘어 Bold" panose="020B0600000101010101" pitchFamily="50" charset="-127"/>
                <a:ea typeface="나눔스퀘어 Bold" panose="020B0600000101010101" pitchFamily="50" charset="-127"/>
              </a:rPr>
              <a:t>정답 문장 길이</a:t>
            </a:r>
          </a:p>
        </p:txBody>
      </p:sp>
      <p:grpSp>
        <p:nvGrpSpPr>
          <p:cNvPr id="1006" name="그룹 1006">
            <a:extLst>
              <a:ext uri="{FF2B5EF4-FFF2-40B4-BE49-F238E27FC236}">
                <a16:creationId xmlns:a16="http://schemas.microsoft.com/office/drawing/2014/main" id="{5B5AE4EA-4245-D9DD-AF40-E99CE8ECF3D2}"/>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6B9FA183-9BDA-D3CF-5725-F5E5C325B48C}"/>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D02C78F3-3C42-EB30-2E2B-C49D6B6E983D}"/>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9E92CF95-0FAD-C7F0-B6B5-CF5B816AFEF7}"/>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4" name="TextBox 3">
            <a:extLst>
              <a:ext uri="{FF2B5EF4-FFF2-40B4-BE49-F238E27FC236}">
                <a16:creationId xmlns:a16="http://schemas.microsoft.com/office/drawing/2014/main" id="{EDC7B71F-86C4-74C8-329E-1AE17A60E809}"/>
              </a:ext>
            </a:extLst>
          </p:cNvPr>
          <p:cNvSpPr txBox="1"/>
          <p:nvPr/>
        </p:nvSpPr>
        <p:spPr>
          <a:xfrm>
            <a:off x="549428" y="1790700"/>
            <a:ext cx="9158288" cy="707886"/>
          </a:xfrm>
          <a:prstGeom prst="rect">
            <a:avLst/>
          </a:prstGeom>
          <a:noFill/>
        </p:spPr>
        <p:txBody>
          <a:bodyPr wrap="square">
            <a:spAutoFit/>
          </a:bodyPr>
          <a:lstStyle/>
          <a:p>
            <a:r>
              <a:rPr lang="en-US" altLang="ko-KR" sz="4000" dirty="0">
                <a:latin typeface="나눔스퀘어 Bold" panose="020B0600000101010101" pitchFamily="50" charset="-127"/>
                <a:ea typeface="나눔스퀘어 Bold" panose="020B0600000101010101" pitchFamily="50" charset="-127"/>
              </a:rPr>
              <a:t>Evaluation</a:t>
            </a:r>
            <a:r>
              <a:rPr lang="ko-KR" altLang="en-US" sz="4000" dirty="0">
                <a:latin typeface="나눔스퀘어 Bold" panose="020B0600000101010101" pitchFamily="50" charset="-127"/>
                <a:ea typeface="나눔스퀘어 Bold" panose="020B0600000101010101" pitchFamily="50" charset="-127"/>
              </a:rPr>
              <a:t> </a:t>
            </a:r>
            <a:r>
              <a:rPr lang="en-US" altLang="ko-KR" sz="4000" dirty="0">
                <a:latin typeface="나눔스퀘어 Bold" panose="020B0600000101010101" pitchFamily="50" charset="-127"/>
                <a:ea typeface="나눔스퀘어 Bold" panose="020B0600000101010101" pitchFamily="50" charset="-127"/>
              </a:rPr>
              <a:t>Matrix</a:t>
            </a:r>
          </a:p>
        </p:txBody>
      </p:sp>
      <p:sp>
        <p:nvSpPr>
          <p:cNvPr id="6" name="슬라이드 번호 개체 틀 5">
            <a:extLst>
              <a:ext uri="{FF2B5EF4-FFF2-40B4-BE49-F238E27FC236}">
                <a16:creationId xmlns:a16="http://schemas.microsoft.com/office/drawing/2014/main" id="{81C53C7D-BC8C-E197-2DB8-C419295AF257}"/>
              </a:ext>
            </a:extLst>
          </p:cNvPr>
          <p:cNvSpPr>
            <a:spLocks noGrp="1"/>
          </p:cNvSpPr>
          <p:nvPr>
            <p:ph type="sldNum" sz="quarter" idx="12"/>
          </p:nvPr>
        </p:nvSpPr>
        <p:spPr/>
        <p:txBody>
          <a:bodyPr/>
          <a:lstStyle/>
          <a:p>
            <a:fld id="{B1393E5F-521B-4CAD-9D3A-AE923D912DCE}" type="slidenum">
              <a:rPr lang="en-US" smtClean="0"/>
              <a:pPr/>
              <a:t>35</a:t>
            </a:fld>
            <a:r>
              <a:rPr lang="en-US"/>
              <a:t> / 40</a:t>
            </a:r>
            <a:endParaRPr lang="en-US" dirty="0"/>
          </a:p>
        </p:txBody>
      </p:sp>
      <p:sp>
        <p:nvSpPr>
          <p:cNvPr id="2" name="TextBox 1">
            <a:extLst>
              <a:ext uri="{FF2B5EF4-FFF2-40B4-BE49-F238E27FC236}">
                <a16:creationId xmlns:a16="http://schemas.microsoft.com/office/drawing/2014/main" id="{EC8F86E3-96F1-FEA9-78AB-36CBD49E1C88}"/>
              </a:ext>
            </a:extLst>
          </p:cNvPr>
          <p:cNvSpPr txBox="1"/>
          <p:nvPr/>
        </p:nvSpPr>
        <p:spPr>
          <a:xfrm>
            <a:off x="549428" y="2809067"/>
            <a:ext cx="8561234" cy="7848302"/>
          </a:xfrm>
          <a:prstGeom prst="rect">
            <a:avLst/>
          </a:prstGeom>
          <a:noFill/>
        </p:spPr>
        <p:txBody>
          <a:bodyPr wrap="square">
            <a:spAutoFit/>
          </a:bodyPr>
          <a:lstStyle/>
          <a:p>
            <a:r>
              <a:rPr lang="en-US" altLang="ko-KR" sz="2800" dirty="0">
                <a:latin typeface="나눔스퀘어 Bold" panose="020B0600000101010101" pitchFamily="50" charset="-127"/>
                <a:ea typeface="나눔스퀘어 Bold" panose="020B0600000101010101" pitchFamily="50" charset="-127"/>
              </a:rPr>
              <a:t>Rouge(Recall-Oriented Understudy for </a:t>
            </a:r>
            <a:r>
              <a:rPr lang="en-US" altLang="ko-KR" sz="2800" dirty="0" err="1">
                <a:latin typeface="나눔스퀘어 Bold" panose="020B0600000101010101" pitchFamily="50" charset="-127"/>
                <a:ea typeface="나눔스퀘어 Bold" panose="020B0600000101010101" pitchFamily="50" charset="-127"/>
              </a:rPr>
              <a:t>Gisting</a:t>
            </a:r>
            <a:r>
              <a:rPr lang="en-US" altLang="ko-KR" sz="2800" dirty="0">
                <a:latin typeface="나눔스퀘어 Bold" panose="020B0600000101010101" pitchFamily="50" charset="-127"/>
                <a:ea typeface="나눔스퀘어 Bold" panose="020B0600000101010101" pitchFamily="50" charset="-127"/>
              </a:rPr>
              <a:t> Evaluation)</a:t>
            </a:r>
          </a:p>
          <a:p>
            <a:endParaRPr lang="en-US" altLang="ko-KR" sz="2800" dirty="0">
              <a:latin typeface="나눔스퀘어 Bold" panose="020B0600000101010101" pitchFamily="50" charset="-127"/>
              <a:ea typeface="나눔스퀘어 Bold" panose="020B0600000101010101" pitchFamily="50" charset="-127"/>
            </a:endParaRPr>
          </a:p>
          <a:p>
            <a:endParaRPr lang="en-US" altLang="ko-KR" sz="2800" dirty="0">
              <a:latin typeface="나눔스퀘어 Bold" panose="020B0600000101010101" pitchFamily="50" charset="-127"/>
              <a:ea typeface="나눔스퀘어 Bold" panose="020B0600000101010101" pitchFamily="50" charset="-127"/>
            </a:endParaRPr>
          </a:p>
          <a:p>
            <a:endParaRPr lang="en-US" altLang="ko-KR" sz="2800" dirty="0">
              <a:latin typeface="나눔스퀘어 Bold" panose="020B0600000101010101" pitchFamily="50" charset="-127"/>
              <a:ea typeface="나눔스퀘어 Bold" panose="020B0600000101010101" pitchFamily="50" charset="-127"/>
            </a:endParaRPr>
          </a:p>
          <a:p>
            <a:endParaRPr lang="en-US" altLang="ko-KR" sz="2800" dirty="0">
              <a:latin typeface="나눔스퀘어 Bold" panose="020B0600000101010101" pitchFamily="50" charset="-127"/>
              <a:ea typeface="나눔스퀘어 Bold" panose="020B0600000101010101" pitchFamily="50" charset="-127"/>
            </a:endParaRPr>
          </a:p>
          <a:p>
            <a:endParaRPr lang="en-US" altLang="ko-KR" sz="2800" dirty="0">
              <a:latin typeface="나눔스퀘어 Bold" panose="020B0600000101010101" pitchFamily="50" charset="-127"/>
              <a:ea typeface="나눔스퀘어 Bold" panose="020B0600000101010101" pitchFamily="50" charset="-127"/>
            </a:endParaRPr>
          </a:p>
          <a:p>
            <a:endParaRPr lang="en-US" altLang="ko-KR" sz="2800" dirty="0">
              <a:latin typeface="나눔스퀘어 Bold" panose="020B0600000101010101" pitchFamily="50" charset="-127"/>
              <a:ea typeface="나눔스퀘어 Bold" panose="020B0600000101010101" pitchFamily="50" charset="-127"/>
            </a:endParaRPr>
          </a:p>
          <a:p>
            <a:r>
              <a:rPr lang="en-US" altLang="ko-KR" sz="2800" dirty="0">
                <a:latin typeface="나눔스퀘어 Bold" panose="020B0600000101010101" pitchFamily="50" charset="-127"/>
                <a:ea typeface="나눔스퀘어 Bold" panose="020B0600000101010101" pitchFamily="50" charset="-127"/>
              </a:rPr>
              <a:t>Precision</a:t>
            </a:r>
            <a:r>
              <a:rPr lang="ko-KR" altLang="en-US" sz="2800" dirty="0">
                <a:latin typeface="나눔스퀘어 Bold" panose="020B0600000101010101" pitchFamily="50" charset="-127"/>
                <a:ea typeface="나눔스퀘어 Bold" panose="020B0600000101010101" pitchFamily="50" charset="-127"/>
              </a:rPr>
              <a:t> </a:t>
            </a:r>
            <a:r>
              <a:rPr lang="en-US" altLang="ko-KR" sz="2800" dirty="0">
                <a:latin typeface="나눔스퀘어 Bold" panose="020B0600000101010101" pitchFamily="50" charset="-127"/>
                <a:ea typeface="나눔스퀘어 Bold" panose="020B0600000101010101" pitchFamily="50" charset="-127"/>
              </a:rPr>
              <a:t>=</a:t>
            </a:r>
            <a:r>
              <a:rPr lang="ko-KR" altLang="en-US" sz="2800" dirty="0">
                <a:latin typeface="나눔스퀘어 Bold" panose="020B0600000101010101" pitchFamily="50" charset="-127"/>
                <a:ea typeface="나눔스퀘어 Bold" panose="020B0600000101010101" pitchFamily="50" charset="-127"/>
              </a:rPr>
              <a:t> 정답 </a:t>
            </a:r>
            <a:r>
              <a:rPr lang="en-US" altLang="ko-KR" sz="2800" dirty="0">
                <a:latin typeface="나눔스퀘어 Bold" panose="020B0600000101010101" pitchFamily="50" charset="-127"/>
                <a:ea typeface="나눔스퀘어 Bold" panose="020B0600000101010101" pitchFamily="50" charset="-127"/>
              </a:rPr>
              <a:t>n-gram </a:t>
            </a:r>
            <a:r>
              <a:rPr lang="ko-KR" altLang="en-US" sz="2800" dirty="0">
                <a:latin typeface="나눔스퀘어 Bold" panose="020B0600000101010101" pitchFamily="50" charset="-127"/>
                <a:ea typeface="나눔스퀘어 Bold" panose="020B0600000101010101" pitchFamily="50" charset="-127"/>
              </a:rPr>
              <a:t>수 </a:t>
            </a:r>
            <a:r>
              <a:rPr lang="en-US" altLang="ko-KR" sz="2800" dirty="0">
                <a:latin typeface="나눔스퀘어 Bold" panose="020B0600000101010101" pitchFamily="50" charset="-127"/>
                <a:ea typeface="나눔스퀘어 Bold" panose="020B0600000101010101" pitchFamily="50" charset="-127"/>
              </a:rPr>
              <a:t>/ </a:t>
            </a:r>
            <a:r>
              <a:rPr lang="ko-KR" altLang="en-US" sz="2800" dirty="0">
                <a:latin typeface="나눔스퀘어 Bold" panose="020B0600000101010101" pitchFamily="50" charset="-127"/>
                <a:ea typeface="나눔스퀘어 Bold" panose="020B0600000101010101" pitchFamily="50" charset="-127"/>
              </a:rPr>
              <a:t>생성 문장 길이</a:t>
            </a:r>
            <a:endParaRPr lang="en-US" altLang="ko-KR" sz="2800" dirty="0">
              <a:latin typeface="나눔스퀘어 Bold" panose="020B0600000101010101" pitchFamily="50" charset="-127"/>
              <a:ea typeface="나눔스퀘어 Bold" panose="020B0600000101010101" pitchFamily="50" charset="-127"/>
            </a:endParaRPr>
          </a:p>
          <a:p>
            <a:r>
              <a:rPr lang="en-US" altLang="ko-KR" sz="2800" dirty="0">
                <a:latin typeface="나눔스퀘어 Bold" panose="020B0600000101010101" pitchFamily="50" charset="-127"/>
                <a:ea typeface="나눔스퀘어 Bold" panose="020B0600000101010101" pitchFamily="50" charset="-127"/>
              </a:rPr>
              <a:t>Recall = </a:t>
            </a:r>
            <a:r>
              <a:rPr lang="ko-KR" altLang="en-US" sz="2800" dirty="0">
                <a:latin typeface="나눔스퀘어 Bold" panose="020B0600000101010101" pitchFamily="50" charset="-127"/>
                <a:ea typeface="나눔스퀘어 Bold" panose="020B0600000101010101" pitchFamily="50" charset="-127"/>
              </a:rPr>
              <a:t>정답 </a:t>
            </a:r>
            <a:r>
              <a:rPr lang="en-US" altLang="ko-KR" sz="2800" dirty="0">
                <a:latin typeface="나눔스퀘어 Bold" panose="020B0600000101010101" pitchFamily="50" charset="-127"/>
                <a:ea typeface="나눔스퀘어 Bold" panose="020B0600000101010101" pitchFamily="50" charset="-127"/>
              </a:rPr>
              <a:t>n-gram </a:t>
            </a:r>
            <a:r>
              <a:rPr lang="ko-KR" altLang="en-US" sz="2800" dirty="0">
                <a:latin typeface="나눔스퀘어 Bold" panose="020B0600000101010101" pitchFamily="50" charset="-127"/>
                <a:ea typeface="나눔스퀘어 Bold" panose="020B0600000101010101" pitchFamily="50" charset="-127"/>
              </a:rPr>
              <a:t>수 </a:t>
            </a:r>
            <a:r>
              <a:rPr lang="en-US" altLang="ko-KR" sz="2800" dirty="0">
                <a:latin typeface="나눔스퀘어 Bold" panose="020B0600000101010101" pitchFamily="50" charset="-127"/>
                <a:ea typeface="나눔스퀘어 Bold" panose="020B0600000101010101" pitchFamily="50" charset="-127"/>
              </a:rPr>
              <a:t>/ </a:t>
            </a:r>
            <a:r>
              <a:rPr lang="ko-KR" altLang="en-US" sz="2800" dirty="0">
                <a:latin typeface="나눔스퀘어 Bold" panose="020B0600000101010101" pitchFamily="50" charset="-127"/>
                <a:ea typeface="나눔스퀘어 Bold" panose="020B0600000101010101" pitchFamily="50" charset="-127"/>
              </a:rPr>
              <a:t>정답 문장 길이</a:t>
            </a:r>
            <a:endParaRPr lang="en-US" altLang="ko-KR" sz="2800" dirty="0">
              <a:latin typeface="나눔스퀘어 Bold" panose="020B0600000101010101" pitchFamily="50" charset="-127"/>
              <a:ea typeface="나눔스퀘어 Bold" panose="020B0600000101010101" pitchFamily="50" charset="-127"/>
            </a:endParaRPr>
          </a:p>
          <a:p>
            <a:endParaRPr lang="en-US" altLang="ko-KR" sz="2800" dirty="0">
              <a:latin typeface="나눔스퀘어 Bold" panose="020B0600000101010101" pitchFamily="50" charset="-127"/>
              <a:ea typeface="나눔스퀘어 Bold" panose="020B0600000101010101" pitchFamily="50" charset="-127"/>
            </a:endParaRPr>
          </a:p>
          <a:p>
            <a:r>
              <a:rPr lang="en-US" altLang="ko-KR" sz="2800" dirty="0">
                <a:latin typeface="나눔스퀘어 Bold" panose="020B0600000101010101" pitchFamily="50" charset="-127"/>
                <a:ea typeface="나눔스퀘어 Bold" panose="020B0600000101010101" pitchFamily="50" charset="-127"/>
              </a:rPr>
              <a:t>Rouge-n = n-gram</a:t>
            </a:r>
            <a:r>
              <a:rPr lang="ko-KR" altLang="en-US" sz="2800" dirty="0">
                <a:latin typeface="나눔스퀘어 Bold" panose="020B0600000101010101" pitchFamily="50" charset="-127"/>
                <a:ea typeface="나눔스퀘어 Bold" panose="020B0600000101010101" pitchFamily="50" charset="-127"/>
              </a:rPr>
              <a:t> 기준 </a:t>
            </a:r>
            <a:r>
              <a:rPr lang="en-US" altLang="ko-KR" sz="2800" dirty="0">
                <a:latin typeface="나눔스퀘어 Bold" panose="020B0600000101010101" pitchFamily="50" charset="-127"/>
                <a:ea typeface="나눔스퀘어 Bold" panose="020B0600000101010101" pitchFamily="50" charset="-127"/>
              </a:rPr>
              <a:t>F1 score</a:t>
            </a:r>
          </a:p>
          <a:p>
            <a:r>
              <a:rPr lang="en-US" altLang="ko-KR" sz="2800" dirty="0">
                <a:latin typeface="나눔스퀘어 Bold" panose="020B0600000101010101" pitchFamily="50" charset="-127"/>
                <a:ea typeface="나눔스퀘어 Bold" panose="020B0600000101010101" pitchFamily="50" charset="-127"/>
              </a:rPr>
              <a:t>Rouge-L = n-gram </a:t>
            </a:r>
            <a:r>
              <a:rPr lang="ko-KR" altLang="en-US" sz="2800" dirty="0">
                <a:latin typeface="나눔스퀘어 Bold" panose="020B0600000101010101" pitchFamily="50" charset="-127"/>
                <a:ea typeface="나눔스퀘어 Bold" panose="020B0600000101010101" pitchFamily="50" charset="-127"/>
              </a:rPr>
              <a:t>대신 </a:t>
            </a:r>
            <a:r>
              <a:rPr lang="en-US" altLang="ko-KR" sz="2800" dirty="0">
                <a:latin typeface="나눔스퀘어 Bold" panose="020B0600000101010101" pitchFamily="50" charset="-127"/>
                <a:ea typeface="나눔스퀘어 Bold" panose="020B0600000101010101" pitchFamily="50" charset="-127"/>
              </a:rPr>
              <a:t>LCS</a:t>
            </a:r>
            <a:r>
              <a:rPr lang="en-US" altLang="ko-KR" sz="2800" i="1" dirty="0">
                <a:latin typeface="나눔스퀘어 Bold" panose="020B0600000101010101" pitchFamily="50" charset="-127"/>
                <a:ea typeface="나눔스퀘어 Bold" panose="020B0600000101010101" pitchFamily="50" charset="-127"/>
              </a:rPr>
              <a:t>, Longest Common Subsequence</a:t>
            </a:r>
            <a:r>
              <a:rPr lang="en-US" altLang="ko-KR" sz="2800" dirty="0">
                <a:latin typeface="나눔스퀘어 Bold" panose="020B0600000101010101" pitchFamily="50" charset="-127"/>
                <a:ea typeface="나눔스퀘어 Bold" panose="020B0600000101010101" pitchFamily="50" charset="-127"/>
              </a:rPr>
              <a:t> </a:t>
            </a:r>
            <a:r>
              <a:rPr lang="ko-KR" altLang="en-US" sz="2800" dirty="0">
                <a:latin typeface="나눔스퀘어 Bold" panose="020B0600000101010101" pitchFamily="50" charset="-127"/>
                <a:ea typeface="나눔스퀘어 Bold" panose="020B0600000101010101" pitchFamily="50" charset="-127"/>
              </a:rPr>
              <a:t>사용</a:t>
            </a:r>
            <a:endParaRPr lang="en-US" altLang="ko-KR" sz="2800" dirty="0">
              <a:latin typeface="나눔스퀘어 Bold" panose="020B0600000101010101" pitchFamily="50" charset="-127"/>
              <a:ea typeface="나눔스퀘어 Bold" panose="020B0600000101010101" pitchFamily="50" charset="-127"/>
            </a:endParaRPr>
          </a:p>
          <a:p>
            <a:endParaRPr lang="en-US" altLang="ko-KR" sz="2800" dirty="0">
              <a:latin typeface="나눔스퀘어 Bold" panose="020B0600000101010101" pitchFamily="50" charset="-127"/>
              <a:ea typeface="나눔스퀘어 Bold" panose="020B0600000101010101" pitchFamily="50" charset="-127"/>
            </a:endParaRPr>
          </a:p>
          <a:p>
            <a:endParaRPr lang="en-US" altLang="ko-KR" sz="2800" dirty="0">
              <a:latin typeface="나눔스퀘어 Bold" panose="020B0600000101010101" pitchFamily="50" charset="-127"/>
              <a:ea typeface="나눔스퀘어 Bold" panose="020B0600000101010101" pitchFamily="50" charset="-127"/>
            </a:endParaRPr>
          </a:p>
          <a:p>
            <a:endParaRPr lang="en-US" altLang="ko-KR" sz="2800" dirty="0">
              <a:latin typeface="나눔스퀘어 Bold" panose="020B0600000101010101" pitchFamily="50" charset="-127"/>
              <a:ea typeface="나눔스퀘어 Bold" panose="020B0600000101010101" pitchFamily="50" charset="-127"/>
            </a:endParaRPr>
          </a:p>
          <a:p>
            <a:endParaRPr lang="en-US" altLang="ko-KR" sz="2800" dirty="0">
              <a:latin typeface="나눔스퀘어 Bold" panose="020B0600000101010101" pitchFamily="50" charset="-127"/>
              <a:ea typeface="나눔스퀘어 Bold" panose="020B0600000101010101" pitchFamily="50" charset="-127"/>
            </a:endParaRPr>
          </a:p>
        </p:txBody>
      </p:sp>
      <p:sp>
        <p:nvSpPr>
          <p:cNvPr id="5" name="TextBox 4">
            <a:extLst>
              <a:ext uri="{FF2B5EF4-FFF2-40B4-BE49-F238E27FC236}">
                <a16:creationId xmlns:a16="http://schemas.microsoft.com/office/drawing/2014/main" id="{4F20188E-E564-344A-89F8-AAEEE77C36E7}"/>
              </a:ext>
            </a:extLst>
          </p:cNvPr>
          <p:cNvSpPr txBox="1"/>
          <p:nvPr/>
        </p:nvSpPr>
        <p:spPr>
          <a:xfrm>
            <a:off x="9124949" y="8881321"/>
            <a:ext cx="9158288" cy="923330"/>
          </a:xfrm>
          <a:prstGeom prst="rect">
            <a:avLst/>
          </a:prstGeom>
          <a:noFill/>
        </p:spPr>
        <p:txBody>
          <a:bodyPr wrap="square">
            <a:spAutoFit/>
          </a:bodyPr>
          <a:lstStyle/>
          <a:p>
            <a:r>
              <a:rPr lang="ko-KR" altLang="en-US" dirty="0">
                <a:hlinkClick r:id="rId4"/>
              </a:rPr>
              <a:t>https://towardsdatascience.com/foundations-of-nlp-explained-bleu-score-and-wer-metrics-1a5ba06d812b/</a:t>
            </a:r>
            <a:endParaRPr lang="en-US" altLang="ko-KR" dirty="0"/>
          </a:p>
          <a:p>
            <a:endParaRPr lang="ko-KR" altLang="en-US" dirty="0"/>
          </a:p>
        </p:txBody>
      </p:sp>
      <p:grpSp>
        <p:nvGrpSpPr>
          <p:cNvPr id="15" name="그룹 14">
            <a:extLst>
              <a:ext uri="{FF2B5EF4-FFF2-40B4-BE49-F238E27FC236}">
                <a16:creationId xmlns:a16="http://schemas.microsoft.com/office/drawing/2014/main" id="{1A015A53-7C44-C690-180B-53812D8606C2}"/>
              </a:ext>
            </a:extLst>
          </p:cNvPr>
          <p:cNvGrpSpPr/>
          <p:nvPr/>
        </p:nvGrpSpPr>
        <p:grpSpPr>
          <a:xfrm>
            <a:off x="10971755" y="3178357"/>
            <a:ext cx="5467350" cy="2369961"/>
            <a:chOff x="11268096" y="4063338"/>
            <a:chExt cx="5467350" cy="2369961"/>
          </a:xfrm>
        </p:grpSpPr>
        <p:pic>
          <p:nvPicPr>
            <p:cNvPr id="8" name="그림 7">
              <a:extLst>
                <a:ext uri="{FF2B5EF4-FFF2-40B4-BE49-F238E27FC236}">
                  <a16:creationId xmlns:a16="http://schemas.microsoft.com/office/drawing/2014/main" id="{C9C4D46E-FD61-FAFE-A690-D38FBE0ED9BC}"/>
                </a:ext>
              </a:extLst>
            </p:cNvPr>
            <p:cNvPicPr>
              <a:picLocks noChangeAspect="1"/>
            </p:cNvPicPr>
            <p:nvPr/>
          </p:nvPicPr>
          <p:blipFill>
            <a:blip r:embed="rId5"/>
            <a:stretch>
              <a:fillRect/>
            </a:stretch>
          </p:blipFill>
          <p:spPr>
            <a:xfrm>
              <a:off x="11430000" y="4063338"/>
              <a:ext cx="4598834" cy="1386725"/>
            </a:xfrm>
            <a:prstGeom prst="rect">
              <a:avLst/>
            </a:prstGeom>
          </p:spPr>
        </p:pic>
        <p:pic>
          <p:nvPicPr>
            <p:cNvPr id="10" name="그림 9">
              <a:extLst>
                <a:ext uri="{FF2B5EF4-FFF2-40B4-BE49-F238E27FC236}">
                  <a16:creationId xmlns:a16="http://schemas.microsoft.com/office/drawing/2014/main" id="{A7AF0F1C-E584-9BAF-C1D2-0721927CC507}"/>
                </a:ext>
              </a:extLst>
            </p:cNvPr>
            <p:cNvPicPr>
              <a:picLocks noChangeAspect="1"/>
            </p:cNvPicPr>
            <p:nvPr/>
          </p:nvPicPr>
          <p:blipFill>
            <a:blip r:embed="rId6"/>
            <a:stretch>
              <a:fillRect/>
            </a:stretch>
          </p:blipFill>
          <p:spPr>
            <a:xfrm>
              <a:off x="11268096" y="5324885"/>
              <a:ext cx="5467350" cy="1108414"/>
            </a:xfrm>
            <a:prstGeom prst="rect">
              <a:avLst/>
            </a:prstGeom>
          </p:spPr>
        </p:pic>
      </p:grpSp>
      <p:sp>
        <p:nvSpPr>
          <p:cNvPr id="14" name="TextBox 13">
            <a:extLst>
              <a:ext uri="{FF2B5EF4-FFF2-40B4-BE49-F238E27FC236}">
                <a16:creationId xmlns:a16="http://schemas.microsoft.com/office/drawing/2014/main" id="{21F87E85-1DDD-2884-2C1D-B16A62CEDD2B}"/>
              </a:ext>
            </a:extLst>
          </p:cNvPr>
          <p:cNvSpPr txBox="1"/>
          <p:nvPr/>
        </p:nvSpPr>
        <p:spPr>
          <a:xfrm>
            <a:off x="417254" y="8973654"/>
            <a:ext cx="9158288" cy="646331"/>
          </a:xfrm>
          <a:prstGeom prst="rect">
            <a:avLst/>
          </a:prstGeom>
          <a:noFill/>
        </p:spPr>
        <p:txBody>
          <a:bodyPr wrap="square">
            <a:spAutoFit/>
          </a:bodyPr>
          <a:lstStyle/>
          <a:p>
            <a:r>
              <a:rPr lang="ko-KR" altLang="en-US" dirty="0">
                <a:hlinkClick r:id="rId7"/>
              </a:rPr>
              <a:t>https://medium.com/@eren9677/text-summarization-387836c9e178</a:t>
            </a:r>
            <a:endParaRPr lang="en-US" altLang="ko-KR" dirty="0"/>
          </a:p>
          <a:p>
            <a:endParaRPr lang="ko-KR" altLang="en-US" dirty="0"/>
          </a:p>
        </p:txBody>
      </p:sp>
      <p:pic>
        <p:nvPicPr>
          <p:cNvPr id="1026" name="Picture 2">
            <a:extLst>
              <a:ext uri="{FF2B5EF4-FFF2-40B4-BE49-F238E27FC236}">
                <a16:creationId xmlns:a16="http://schemas.microsoft.com/office/drawing/2014/main" id="{B6AFA917-F536-4A21-2B5F-22509AD20C4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6295" y="4060235"/>
            <a:ext cx="6667500" cy="185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5187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AFD64F-1BFA-1B5D-E94E-885B2FB5C43B}"/>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9425C8B9-89F1-CB97-E346-24F217D2DCD1}"/>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06BBD8CD-EDE6-4B18-4DF9-BF0FE8AF53A7}"/>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58D8EF80-AD0E-5DBA-2374-EAACC6163D95}"/>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0AF864E9-18F1-89C5-8A4C-15479EED7491}"/>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3" name="TextBox 2">
            <a:extLst>
              <a:ext uri="{FF2B5EF4-FFF2-40B4-BE49-F238E27FC236}">
                <a16:creationId xmlns:a16="http://schemas.microsoft.com/office/drawing/2014/main" id="{53A4A052-7BAE-F3CB-CE28-3C19BF1B1C3E}"/>
              </a:ext>
            </a:extLst>
          </p:cNvPr>
          <p:cNvSpPr txBox="1"/>
          <p:nvPr/>
        </p:nvSpPr>
        <p:spPr>
          <a:xfrm>
            <a:off x="582766" y="2095500"/>
            <a:ext cx="16181234" cy="6863417"/>
          </a:xfrm>
          <a:prstGeom prst="rect">
            <a:avLst/>
          </a:prstGeom>
          <a:noFill/>
        </p:spPr>
        <p:txBody>
          <a:bodyPr wrap="square">
            <a:spAutoFit/>
          </a:bodyPr>
          <a:lstStyle/>
          <a:p>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굳이 </a:t>
            </a:r>
            <a:r>
              <a:rPr lang="en-US" altLang="ko-KR" sz="2000" dirty="0">
                <a:latin typeface="나눔스퀘어 Bold" panose="020B0600000101010101" pitchFamily="50" charset="-127"/>
                <a:ea typeface="나눔스퀘어 Bold" panose="020B0600000101010101" pitchFamily="50" charset="-127"/>
              </a:rPr>
              <a:t>Comparing Pre-training Objectives</a:t>
            </a:r>
            <a:r>
              <a:rPr lang="ko-KR" altLang="en-US" sz="2000" dirty="0">
                <a:latin typeface="나눔스퀘어 Bold" panose="020B0600000101010101" pitchFamily="50" charset="-127"/>
                <a:ea typeface="나눔스퀘어 Bold" panose="020B0600000101010101" pitchFamily="50" charset="-127"/>
              </a:rPr>
              <a:t>를 하면서</a:t>
            </a:r>
            <a:r>
              <a:rPr lang="en-US" altLang="ko-KR" sz="2000" dirty="0">
                <a:latin typeface="나눔스퀘어 Bold" panose="020B0600000101010101" pitchFamily="50" charset="-127"/>
                <a:ea typeface="나눔스퀘어 Bold" panose="020B0600000101010101" pitchFamily="50" charset="-127"/>
              </a:rPr>
              <a:t> </a:t>
            </a:r>
            <a:r>
              <a:rPr lang="ko-KR" altLang="en-US" sz="2000" dirty="0" err="1">
                <a:latin typeface="나눔스퀘어 Bold" panose="020B0600000101010101" pitchFamily="50" charset="-127"/>
                <a:ea typeface="나눔스퀘어 Bold" panose="020B0600000101010101" pitchFamily="50" charset="-127"/>
              </a:rPr>
              <a:t>파인튜닝까지</a:t>
            </a:r>
            <a:r>
              <a:rPr lang="ko-KR" altLang="en-US" sz="2000" dirty="0">
                <a:latin typeface="나눔스퀘어 Bold" panose="020B0600000101010101" pitchFamily="50" charset="-127"/>
                <a:ea typeface="나눔스퀘어 Bold" panose="020B0600000101010101" pitchFamily="50" charset="-127"/>
              </a:rPr>
              <a:t> 진행한 이유</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r>
              <a:rPr lang="ko-KR" altLang="en-US" sz="2000" dirty="0">
                <a:latin typeface="나눔스퀘어 Bold" panose="020B0600000101010101" pitchFamily="50" charset="-127"/>
                <a:ea typeface="나눔스퀘어 Bold" panose="020B0600000101010101" pitchFamily="50" charset="-127"/>
              </a:rPr>
              <a:t> </a:t>
            </a:r>
            <a:r>
              <a:rPr lang="en-US" altLang="ko-KR" sz="2000" dirty="0">
                <a:latin typeface="나눔스퀘어 Bold" panose="020B0600000101010101" pitchFamily="50" charset="-127"/>
                <a:ea typeface="나눔스퀘어 Bold" panose="020B0600000101010101" pitchFamily="50" charset="-127"/>
              </a:rPr>
              <a:t>Pre-training</a:t>
            </a:r>
            <a:r>
              <a:rPr lang="ko-KR" altLang="en-US" sz="2000" dirty="0">
                <a:latin typeface="나눔스퀘어 Bold" panose="020B0600000101010101" pitchFamily="50" charset="-127"/>
                <a:ea typeface="나눔스퀘어 Bold" panose="020B0600000101010101" pitchFamily="50" charset="-127"/>
              </a:rPr>
              <a:t>만 가지고는 각 </a:t>
            </a:r>
            <a:r>
              <a:rPr lang="en-US" altLang="ko-KR" sz="2000" dirty="0">
                <a:latin typeface="나눔스퀘어 Bold" panose="020B0600000101010101" pitchFamily="50" charset="-127"/>
                <a:ea typeface="나눔스퀘어 Bold" panose="020B0600000101010101" pitchFamily="50" charset="-127"/>
              </a:rPr>
              <a:t>Task</a:t>
            </a:r>
            <a:r>
              <a:rPr lang="ko-KR" altLang="en-US" sz="2000" dirty="0">
                <a:latin typeface="나눔스퀘어 Bold" panose="020B0600000101010101" pitchFamily="50" charset="-127"/>
                <a:ea typeface="나눔스퀘어 Bold" panose="020B0600000101010101" pitchFamily="50" charset="-127"/>
              </a:rPr>
              <a:t>에 적용된 실제 성능을 잘 보여주지 못함</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같은 시기에 나왔던 논문들 </a:t>
            </a:r>
            <a:r>
              <a:rPr lang="en-US" altLang="ko-KR" sz="2000" dirty="0">
                <a:latin typeface="나눔스퀘어 Bold" panose="020B0600000101010101" pitchFamily="50" charset="-127"/>
                <a:ea typeface="나눔스퀘어 Bold" panose="020B0600000101010101" pitchFamily="50" charset="-127"/>
              </a:rPr>
              <a:t>(</a:t>
            </a:r>
            <a:r>
              <a:rPr lang="ko-KR" altLang="en-US" sz="2000" dirty="0">
                <a:latin typeface="나눔스퀘어 Bold" panose="020B0600000101010101" pitchFamily="50" charset="-127"/>
                <a:ea typeface="나눔스퀘어 Bold" panose="020B0600000101010101" pitchFamily="50" charset="-127"/>
              </a:rPr>
              <a:t>특히 </a:t>
            </a:r>
            <a:r>
              <a:rPr lang="en-US" altLang="ko-KR" sz="2000" dirty="0" err="1">
                <a:latin typeface="나눔스퀘어 Bold" panose="020B0600000101010101" pitchFamily="50" charset="-127"/>
                <a:ea typeface="나눔스퀘어 Bold" panose="020B0600000101010101" pitchFamily="50" charset="-127"/>
              </a:rPr>
              <a:t>RoBERTa</a:t>
            </a:r>
            <a:r>
              <a:rPr lang="en-US" altLang="ko-KR" sz="2000" dirty="0">
                <a:latin typeface="나눔스퀘어 Bold" panose="020B0600000101010101" pitchFamily="50" charset="-127"/>
                <a:ea typeface="나눔스퀘어 Bold" panose="020B0600000101010101" pitchFamily="50" charset="-127"/>
              </a:rPr>
              <a:t>)</a:t>
            </a:r>
            <a:r>
              <a:rPr lang="ko-KR" altLang="en-US" sz="2000" dirty="0">
                <a:latin typeface="나눔스퀘어 Bold" panose="020B0600000101010101" pitchFamily="50" charset="-127"/>
                <a:ea typeface="나눔스퀘어 Bold" panose="020B0600000101010101" pitchFamily="50" charset="-127"/>
              </a:rPr>
              <a:t> 모두 </a:t>
            </a:r>
            <a:r>
              <a:rPr lang="ko-KR" altLang="en-US" sz="2000" dirty="0" err="1">
                <a:latin typeface="나눔스퀘어 Bold" panose="020B0600000101010101" pitchFamily="50" charset="-127"/>
                <a:ea typeface="나눔스퀘어 Bold" panose="020B0600000101010101" pitchFamily="50" charset="-127"/>
              </a:rPr>
              <a:t>파인튜닝</a:t>
            </a:r>
            <a:r>
              <a:rPr lang="ko-KR" altLang="en-US" sz="2000" dirty="0">
                <a:latin typeface="나눔스퀘어 Bold" panose="020B0600000101010101" pitchFamily="50" charset="-127"/>
                <a:ea typeface="나눔스퀘어 Bold" panose="020B0600000101010101" pitchFamily="50" charset="-127"/>
              </a:rPr>
              <a:t> 이후 성능을 비교하고 있지만</a:t>
            </a:r>
            <a:r>
              <a:rPr lang="en-US" altLang="ko-KR" sz="2000" dirty="0">
                <a:latin typeface="나눔스퀘어 Bold" panose="020B0600000101010101" pitchFamily="50" charset="-127"/>
                <a:ea typeface="나눔스퀘어 Bold" panose="020B0600000101010101" pitchFamily="50" charset="-127"/>
              </a:rPr>
              <a:t>, BART</a:t>
            </a:r>
            <a:r>
              <a:rPr lang="ko-KR" altLang="en-US" sz="2000" dirty="0">
                <a:latin typeface="나눔스퀘어 Bold" panose="020B0600000101010101" pitchFamily="50" charset="-127"/>
                <a:ea typeface="나눔스퀘어 Bold" panose="020B0600000101010101" pitchFamily="50" charset="-127"/>
              </a:rPr>
              <a:t>에서 강조하고 싶었던 것은 </a:t>
            </a:r>
            <a:r>
              <a:rPr lang="en-US" altLang="ko-KR" sz="2000" dirty="0">
                <a:latin typeface="나눔스퀘어 Bold" panose="020B0600000101010101" pitchFamily="50" charset="-127"/>
                <a:ea typeface="나눔스퀘어 Bold" panose="020B0600000101010101" pitchFamily="50" charset="-127"/>
              </a:rPr>
              <a:t>Pretrain </a:t>
            </a:r>
            <a:r>
              <a:rPr lang="ko-KR" altLang="en-US" sz="2000" dirty="0">
                <a:latin typeface="나눔스퀘어 Bold" panose="020B0600000101010101" pitchFamily="50" charset="-127"/>
                <a:ea typeface="나눔스퀘어 Bold" panose="020B0600000101010101" pitchFamily="50" charset="-127"/>
              </a:rPr>
              <a:t>과정이었기 때문에 </a:t>
            </a:r>
            <a:r>
              <a:rPr lang="en-US" altLang="ko-KR" sz="2000" dirty="0">
                <a:latin typeface="나눔스퀘어 Bold" panose="020B0600000101010101" pitchFamily="50" charset="-127"/>
                <a:ea typeface="나눔스퀘어 Bold" panose="020B0600000101010101" pitchFamily="50" charset="-127"/>
              </a:rPr>
              <a:t>(</a:t>
            </a:r>
            <a:r>
              <a:rPr lang="ko-KR" altLang="en-US" sz="2000" dirty="0">
                <a:latin typeface="나눔스퀘어 Bold" panose="020B0600000101010101" pitchFamily="50" charset="-127"/>
                <a:ea typeface="나눔스퀘어 Bold" panose="020B0600000101010101" pitchFamily="50" charset="-127"/>
              </a:rPr>
              <a:t>주요 </a:t>
            </a:r>
            <a:r>
              <a:rPr lang="en-US" altLang="ko-KR" sz="2000" dirty="0">
                <a:latin typeface="나눔스퀘어 Bold" panose="020B0600000101010101" pitchFamily="50" charset="-127"/>
                <a:ea typeface="나눔스퀘어 Bold" panose="020B0600000101010101" pitchFamily="50" charset="-127"/>
              </a:rPr>
              <a:t>Contribution </a:t>
            </a:r>
            <a:r>
              <a:rPr lang="ko-KR" altLang="en-US" sz="2000" dirty="0">
                <a:latin typeface="나눔스퀘어 Bold" panose="020B0600000101010101" pitchFamily="50" charset="-127"/>
                <a:ea typeface="나눔스퀘어 Bold" panose="020B0600000101010101" pitchFamily="50" charset="-127"/>
              </a:rPr>
              <a:t>중 하나</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제목은 </a:t>
            </a:r>
            <a:r>
              <a:rPr lang="en-US" altLang="ko-KR" sz="2000" dirty="0">
                <a:latin typeface="나눔스퀘어 Bold" panose="020B0600000101010101" pitchFamily="50" charset="-127"/>
                <a:ea typeface="나눔스퀘어 Bold" panose="020B0600000101010101" pitchFamily="50" charset="-127"/>
              </a:rPr>
              <a:t>Pretrain</a:t>
            </a:r>
            <a:r>
              <a:rPr lang="ko-KR" altLang="en-US" sz="2000" dirty="0">
                <a:latin typeface="나눔스퀘어 Bold" panose="020B0600000101010101" pitchFamily="50" charset="-127"/>
                <a:ea typeface="나눔스퀘어 Bold" panose="020B0600000101010101" pitchFamily="50" charset="-127"/>
              </a:rPr>
              <a:t>을 포함시키고 결과는 </a:t>
            </a:r>
            <a:r>
              <a:rPr lang="ko-KR" altLang="en-US" sz="2000" dirty="0" err="1">
                <a:latin typeface="나눔스퀘어 Bold" panose="020B0600000101010101" pitchFamily="50" charset="-127"/>
                <a:ea typeface="나눔스퀘어 Bold" panose="020B0600000101010101" pitchFamily="50" charset="-127"/>
              </a:rPr>
              <a:t>파인튜닝</a:t>
            </a:r>
            <a:r>
              <a:rPr lang="ko-KR" altLang="en-US" sz="2000" dirty="0">
                <a:latin typeface="나눔스퀘어 Bold" panose="020B0600000101010101" pitchFamily="50" charset="-127"/>
                <a:ea typeface="나눔스퀘어 Bold" panose="020B0600000101010101" pitchFamily="50" charset="-127"/>
              </a:rPr>
              <a:t> 이후 결과를 채택한 것</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r>
              <a:rPr lang="en-US" altLang="ko-KR" sz="2000" dirty="0">
                <a:latin typeface="나눔스퀘어 Bold" panose="020B0600000101010101" pitchFamily="50" charset="-127"/>
                <a:ea typeface="나눔스퀘어 Bold" panose="020B0600000101010101" pitchFamily="50" charset="-127"/>
              </a:rPr>
              <a:t>- Bert base</a:t>
            </a:r>
            <a:r>
              <a:rPr lang="ko-KR" altLang="en-US" sz="2000" dirty="0">
                <a:latin typeface="나눔스퀘어 Bold" panose="020B0600000101010101" pitchFamily="50" charset="-127"/>
                <a:ea typeface="나눔스퀘어 Bold" panose="020B0600000101010101" pitchFamily="50" charset="-127"/>
              </a:rPr>
              <a:t>와 </a:t>
            </a:r>
            <a:r>
              <a:rPr lang="en-US" altLang="ko-KR" sz="2000" dirty="0">
                <a:latin typeface="나눔스퀘어 Bold" panose="020B0600000101010101" pitchFamily="50" charset="-127"/>
                <a:ea typeface="나눔스퀘어 Bold" panose="020B0600000101010101" pitchFamily="50" charset="-127"/>
              </a:rPr>
              <a:t>MLM</a:t>
            </a:r>
            <a:r>
              <a:rPr lang="ko-KR" altLang="en-US" sz="2000" dirty="0">
                <a:latin typeface="나눔스퀘어 Bold" panose="020B0600000101010101" pitchFamily="50" charset="-127"/>
                <a:ea typeface="나눔스퀘어 Bold" panose="020B0600000101010101" pitchFamily="50" charset="-127"/>
              </a:rPr>
              <a:t>의 성능 차이가 발생하는 이유</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r>
              <a:rPr lang="ko-KR" altLang="en-US" sz="2000" dirty="0">
                <a:latin typeface="나눔스퀘어 Bold" panose="020B0600000101010101" pitchFamily="50" charset="-127"/>
                <a:ea typeface="나눔스퀘어 Bold" panose="020B0600000101010101" pitchFamily="50" charset="-127"/>
              </a:rPr>
              <a:t>본 논문에선 토큰의 </a:t>
            </a:r>
            <a:r>
              <a:rPr lang="en-US" altLang="ko-KR" sz="2000" dirty="0">
                <a:latin typeface="나눔스퀘어 Bold" panose="020B0600000101010101" pitchFamily="50" charset="-127"/>
                <a:ea typeface="나눔스퀘어 Bold" panose="020B0600000101010101" pitchFamily="50" charset="-127"/>
              </a:rPr>
              <a:t>15%</a:t>
            </a:r>
            <a:r>
              <a:rPr lang="ko-KR" altLang="en-US" sz="2000" dirty="0">
                <a:latin typeface="나눔스퀘어 Bold" panose="020B0600000101010101" pitchFamily="50" charset="-127"/>
                <a:ea typeface="나눔스퀘어 Bold" panose="020B0600000101010101" pitchFamily="50" charset="-127"/>
              </a:rPr>
              <a:t>를 </a:t>
            </a:r>
            <a:r>
              <a:rPr lang="en-US" altLang="ko-KR" sz="2000" dirty="0">
                <a:latin typeface="나눔스퀘어 Bold" panose="020B0600000101010101" pitchFamily="50" charset="-127"/>
                <a:ea typeface="나눔스퀘어 Bold" panose="020B0600000101010101" pitchFamily="50" charset="-127"/>
              </a:rPr>
              <a:t>MASK </a:t>
            </a:r>
            <a:r>
              <a:rPr lang="ko-KR" altLang="en-US" sz="2000" dirty="0">
                <a:latin typeface="나눔스퀘어 Bold" panose="020B0600000101010101" pitchFamily="50" charset="-127"/>
                <a:ea typeface="나눔스퀘어 Bold" panose="020B0600000101010101" pitchFamily="50" charset="-127"/>
              </a:rPr>
              <a:t>처리하고 이를 예측하는 방식으로 </a:t>
            </a:r>
            <a:r>
              <a:rPr lang="en-US" altLang="ko-KR" sz="2000" dirty="0">
                <a:latin typeface="나눔스퀘어 Bold" panose="020B0600000101010101" pitchFamily="50" charset="-127"/>
                <a:ea typeface="나눔스퀘어 Bold" panose="020B0600000101010101" pitchFamily="50" charset="-127"/>
              </a:rPr>
              <a:t>MLM </a:t>
            </a:r>
            <a:r>
              <a:rPr lang="ko-KR" altLang="en-US" sz="2000" dirty="0">
                <a:latin typeface="나눔스퀘어 Bold" panose="020B0600000101010101" pitchFamily="50" charset="-127"/>
                <a:ea typeface="나눔스퀘어 Bold" panose="020B0600000101010101" pitchFamily="50" charset="-127"/>
              </a:rPr>
              <a:t>모델 훈련을 진행했다고 언급함</a:t>
            </a:r>
            <a:r>
              <a:rPr lang="en-US" altLang="ko-KR" sz="2000" dirty="0">
                <a:latin typeface="나눔스퀘어 Bold" panose="020B0600000101010101" pitchFamily="50" charset="-127"/>
                <a:ea typeface="나눔스퀘어 Bold" panose="020B0600000101010101" pitchFamily="50" charset="-127"/>
              </a:rPr>
              <a:t>. (Original BERT</a:t>
            </a:r>
            <a:r>
              <a:rPr lang="ko-KR" altLang="en-US" sz="2000" dirty="0">
                <a:latin typeface="나눔스퀘어 Bold" panose="020B0600000101010101" pitchFamily="50" charset="-127"/>
                <a:ea typeface="나눔스퀘어 Bold" panose="020B0600000101010101" pitchFamily="50" charset="-127"/>
              </a:rPr>
              <a:t>는 전체 </a:t>
            </a:r>
            <a:r>
              <a:rPr lang="en-US" altLang="ko-KR" sz="2000" dirty="0">
                <a:latin typeface="나눔스퀘어 Bold" panose="020B0600000101010101" pitchFamily="50" charset="-127"/>
                <a:ea typeface="나눔스퀘어 Bold" panose="020B0600000101010101" pitchFamily="50" charset="-127"/>
              </a:rPr>
              <a:t>15% </a:t>
            </a:r>
            <a:r>
              <a:rPr lang="ko-KR" altLang="en-US" sz="2000" dirty="0">
                <a:latin typeface="나눔스퀘어 Bold" panose="020B0600000101010101" pitchFamily="50" charset="-127"/>
                <a:ea typeface="나눔스퀘어 Bold" panose="020B0600000101010101" pitchFamily="50" charset="-127"/>
              </a:rPr>
              <a:t>선택 후 </a:t>
            </a:r>
            <a:r>
              <a:rPr lang="en-US" altLang="ko-KR" sz="2000" dirty="0">
                <a:latin typeface="나눔스퀘어 Bold" panose="020B0600000101010101" pitchFamily="50" charset="-127"/>
                <a:ea typeface="나눔스퀘어 Bold" panose="020B0600000101010101" pitchFamily="50" charset="-127"/>
              </a:rPr>
              <a:t>80% MASK, 10% </a:t>
            </a:r>
            <a:r>
              <a:rPr lang="ko-KR" altLang="en-US" sz="2000" dirty="0">
                <a:latin typeface="나눔스퀘어 Bold" panose="020B0600000101010101" pitchFamily="50" charset="-127"/>
                <a:ea typeface="나눔스퀘어 Bold" panose="020B0600000101010101" pitchFamily="50" charset="-127"/>
              </a:rPr>
              <a:t>원래 토큰</a:t>
            </a:r>
            <a:r>
              <a:rPr lang="en-US" altLang="ko-KR" sz="2000" dirty="0">
                <a:latin typeface="나눔스퀘어 Bold" panose="020B0600000101010101" pitchFamily="50" charset="-127"/>
                <a:ea typeface="나눔스퀘어 Bold" panose="020B0600000101010101" pitchFamily="50" charset="-127"/>
              </a:rPr>
              <a:t>, 10% </a:t>
            </a:r>
            <a:r>
              <a:rPr lang="ko-KR" altLang="en-US" sz="2000" dirty="0">
                <a:latin typeface="나눔스퀘어 Bold" panose="020B0600000101010101" pitchFamily="50" charset="-127"/>
                <a:ea typeface="나눔스퀘어 Bold" panose="020B0600000101010101" pitchFamily="50" charset="-127"/>
              </a:rPr>
              <a:t>랜덤 토큰</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구체적인 구조나 훈련 방식을 언급하지 않아서 </a:t>
            </a:r>
            <a:r>
              <a:rPr lang="en-US" altLang="ko-KR" sz="2000" dirty="0">
                <a:latin typeface="나눔스퀘어 Bold" panose="020B0600000101010101" pitchFamily="50" charset="-127"/>
                <a:ea typeface="나눔스퀘어 Bold" panose="020B0600000101010101" pitchFamily="50" charset="-127"/>
              </a:rPr>
              <a:t>Original BERT</a:t>
            </a:r>
            <a:r>
              <a:rPr lang="ko-KR" altLang="en-US" sz="2000" dirty="0">
                <a:latin typeface="나눔스퀘어 Bold" panose="020B0600000101010101" pitchFamily="50" charset="-127"/>
                <a:ea typeface="나눔스퀘어 Bold" panose="020B0600000101010101" pitchFamily="50" charset="-127"/>
              </a:rPr>
              <a:t>와 어떤 차이가 있는지 알 수 없음</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성능 향상을 위해 </a:t>
            </a:r>
            <a:r>
              <a:rPr lang="ko-KR" altLang="en-US" sz="2000" dirty="0" err="1">
                <a:latin typeface="나눔스퀘어 Bold" panose="020B0600000101010101" pitchFamily="50" charset="-127"/>
                <a:ea typeface="나눔스퀘어 Bold" panose="020B0600000101010101" pitchFamily="50" charset="-127"/>
              </a:rPr>
              <a:t>학습률과</a:t>
            </a:r>
            <a:r>
              <a:rPr lang="ko-KR" altLang="en-US" sz="2000" dirty="0">
                <a:latin typeface="나눔스퀘어 Bold" panose="020B0600000101010101" pitchFamily="50" charset="-127"/>
                <a:ea typeface="나눔스퀘어 Bold" panose="020B0600000101010101" pitchFamily="50" charset="-127"/>
              </a:rPr>
              <a:t> 정규화 등을 일부 조정했다는 언급은 있음</a:t>
            </a:r>
            <a:r>
              <a:rPr lang="en-US" altLang="ko-KR" sz="2000" dirty="0">
                <a:latin typeface="나눔스퀘어 Bold" panose="020B0600000101010101" pitchFamily="50" charset="-127"/>
                <a:ea typeface="나눔스퀘어 Bold" panose="020B0600000101010101" pitchFamily="50" charset="-127"/>
              </a:rPr>
              <a:t>.</a:t>
            </a:r>
            <a:r>
              <a:rPr lang="ko-KR" altLang="en-US" sz="2000" dirty="0">
                <a:latin typeface="나눔스퀘어 Bold" panose="020B0600000101010101" pitchFamily="50" charset="-127"/>
                <a:ea typeface="나눔스퀘어 Bold" panose="020B0600000101010101" pitchFamily="50" charset="-127"/>
              </a:rPr>
              <a:t> 정확한 이유는 알</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수 없음</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r>
              <a:rPr lang="en-US" altLang="ko-KR" sz="2000" dirty="0">
                <a:latin typeface="나눔스퀘어 Bold" panose="020B0600000101010101" pitchFamily="50" charset="-127"/>
                <a:ea typeface="나눔스퀘어 Bold" panose="020B0600000101010101" pitchFamily="50" charset="-127"/>
              </a:rPr>
              <a:t>- Sequence Generation </a:t>
            </a:r>
            <a:r>
              <a:rPr lang="en-US" altLang="ko-KR" sz="2000" dirty="0" err="1">
                <a:latin typeface="나눔스퀘어 Bold" panose="020B0600000101010101" pitchFamily="50" charset="-127"/>
                <a:ea typeface="나눔스퀘어 Bold" panose="020B0600000101010101" pitchFamily="50" charset="-127"/>
              </a:rPr>
              <a:t>Finetunig</a:t>
            </a:r>
            <a:r>
              <a:rPr lang="ko-KR" altLang="en-US" sz="2000" dirty="0">
                <a:latin typeface="나눔스퀘어 Bold" panose="020B0600000101010101" pitchFamily="50" charset="-127"/>
                <a:ea typeface="나눔스퀘어 Bold" panose="020B0600000101010101" pitchFamily="50" charset="-127"/>
              </a:rPr>
              <a:t> 추가 설명</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r>
              <a:rPr lang="en-US" altLang="ko-KR" sz="2000" dirty="0">
                <a:latin typeface="나눔스퀘어 Bold" panose="020B0600000101010101" pitchFamily="50" charset="-127"/>
                <a:ea typeface="나눔스퀘어 Bold" panose="020B0600000101010101" pitchFamily="50" charset="-127"/>
              </a:rPr>
              <a:t>Abstractive</a:t>
            </a:r>
            <a:r>
              <a:rPr lang="ko-KR" altLang="en-US" sz="2000" dirty="0">
                <a:latin typeface="나눔스퀘어 Bold" panose="020B0600000101010101" pitchFamily="50" charset="-127"/>
                <a:ea typeface="나눔스퀘어 Bold" panose="020B0600000101010101" pitchFamily="50" charset="-127"/>
              </a:rPr>
              <a:t> </a:t>
            </a:r>
            <a:r>
              <a:rPr lang="en-US" altLang="ko-KR" sz="2000" dirty="0">
                <a:latin typeface="나눔스퀘어 Bold" panose="020B0600000101010101" pitchFamily="50" charset="-127"/>
                <a:ea typeface="나눔스퀘어 Bold" panose="020B0600000101010101" pitchFamily="50" charset="-127"/>
              </a:rPr>
              <a:t>summarization</a:t>
            </a:r>
            <a:r>
              <a:rPr lang="ko-KR" altLang="en-US" sz="2000" dirty="0">
                <a:latin typeface="나눔스퀘어 Bold" panose="020B0600000101010101" pitchFamily="50" charset="-127"/>
                <a:ea typeface="나눔스퀘어 Bold" panose="020B0600000101010101" pitchFamily="50" charset="-127"/>
              </a:rPr>
              <a:t>이나 </a:t>
            </a:r>
            <a:r>
              <a:rPr lang="en-US" altLang="ko-KR" sz="2000" dirty="0">
                <a:latin typeface="나눔스퀘어 Bold" panose="020B0600000101010101" pitchFamily="50" charset="-127"/>
                <a:ea typeface="나눔스퀘어 Bold" panose="020B0600000101010101" pitchFamily="50" charset="-127"/>
              </a:rPr>
              <a:t>QA</a:t>
            </a:r>
            <a:r>
              <a:rPr lang="ko-KR" altLang="en-US" sz="2000" dirty="0">
                <a:latin typeface="나눔스퀘어 Bold" panose="020B0600000101010101" pitchFamily="50" charset="-127"/>
                <a:ea typeface="나눔스퀘어 Bold" panose="020B0600000101010101" pitchFamily="50" charset="-127"/>
              </a:rPr>
              <a:t>에선 정답이 </a:t>
            </a:r>
            <a:r>
              <a:rPr lang="en-US" altLang="ko-KR" sz="2000" dirty="0">
                <a:latin typeface="나눔스퀘어 Bold" panose="020B0600000101010101" pitchFamily="50" charset="-127"/>
                <a:ea typeface="나눔스퀘어 Bold" panose="020B0600000101010101" pitchFamily="50" charset="-127"/>
              </a:rPr>
              <a:t>Encoder Input</a:t>
            </a:r>
            <a:r>
              <a:rPr lang="ko-KR" altLang="en-US" sz="2000" dirty="0">
                <a:latin typeface="나눔스퀘어 Bold" panose="020B0600000101010101" pitchFamily="50" charset="-127"/>
                <a:ea typeface="나눔스퀘어 Bold" panose="020B0600000101010101" pitchFamily="50" charset="-127"/>
              </a:rPr>
              <a:t>에 없기 때문에 </a:t>
            </a:r>
            <a:r>
              <a:rPr lang="en-US" altLang="ko-KR" sz="2000" dirty="0">
                <a:latin typeface="나눔스퀘어 Bold" panose="020B0600000101010101" pitchFamily="50" charset="-127"/>
                <a:ea typeface="나눔스퀘어 Bold" panose="020B0600000101010101" pitchFamily="50" charset="-127"/>
              </a:rPr>
              <a:t>Input</a:t>
            </a:r>
            <a:r>
              <a:rPr lang="ko-KR" altLang="en-US" sz="2000" dirty="0">
                <a:latin typeface="나눔스퀘어 Bold" panose="020B0600000101010101" pitchFamily="50" charset="-127"/>
                <a:ea typeface="나눔스퀘어 Bold" panose="020B0600000101010101" pitchFamily="50" charset="-127"/>
              </a:rPr>
              <a:t>을 조작해서 </a:t>
            </a:r>
            <a:r>
              <a:rPr lang="en-US" altLang="ko-KR" sz="2000" dirty="0">
                <a:latin typeface="나눔스퀘어 Bold" panose="020B0600000101010101" pitchFamily="50" charset="-127"/>
                <a:ea typeface="나눔스퀘어 Bold" panose="020B0600000101010101" pitchFamily="50" charset="-127"/>
              </a:rPr>
              <a:t>Decoder Output</a:t>
            </a:r>
            <a:r>
              <a:rPr lang="ko-KR" altLang="en-US" sz="2000" dirty="0">
                <a:latin typeface="나눔스퀘어 Bold" panose="020B0600000101010101" pitchFamily="50" charset="-127"/>
                <a:ea typeface="나눔스퀘어 Bold" panose="020B0600000101010101" pitchFamily="50" charset="-127"/>
              </a:rPr>
              <a:t>을 </a:t>
            </a:r>
            <a:r>
              <a:rPr lang="ko-KR" altLang="en-US" sz="2000" dirty="0" err="1">
                <a:latin typeface="나눔스퀘어 Bold" panose="020B0600000101010101" pitchFamily="50" charset="-127"/>
                <a:ea typeface="나눔스퀘어 Bold" panose="020B0600000101010101" pitchFamily="50" charset="-127"/>
              </a:rPr>
              <a:t>생성해야함</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이 과정은 </a:t>
            </a:r>
            <a:r>
              <a:rPr lang="en-US" altLang="ko-KR" sz="2000" dirty="0">
                <a:latin typeface="나눔스퀘어 Bold" panose="020B0600000101010101" pitchFamily="50" charset="-127"/>
                <a:ea typeface="나눔스퀘어 Bold" panose="020B0600000101010101" pitchFamily="50" charset="-127"/>
              </a:rPr>
              <a:t>Pre-train</a:t>
            </a:r>
            <a:r>
              <a:rPr lang="ko-KR" altLang="en-US" sz="2000" dirty="0">
                <a:latin typeface="나눔스퀘어 Bold" panose="020B0600000101010101" pitchFamily="50" charset="-127"/>
                <a:ea typeface="나눔스퀘어 Bold" panose="020B0600000101010101" pitchFamily="50" charset="-127"/>
              </a:rPr>
              <a:t> 에서 모델이 </a:t>
            </a:r>
            <a:r>
              <a:rPr lang="en-US" altLang="ko-KR" sz="2000" dirty="0">
                <a:latin typeface="나눔스퀘어 Bold" panose="020B0600000101010101" pitchFamily="50" charset="-127"/>
                <a:ea typeface="나눔스퀘어 Bold" panose="020B0600000101010101" pitchFamily="50" charset="-127"/>
              </a:rPr>
              <a:t>Noise</a:t>
            </a:r>
            <a:r>
              <a:rPr lang="ko-KR" altLang="en-US" sz="2000" dirty="0">
                <a:latin typeface="나눔스퀘어 Bold" panose="020B0600000101010101" pitchFamily="50" charset="-127"/>
                <a:ea typeface="나눔스퀘어 Bold" panose="020B0600000101010101" pitchFamily="50" charset="-127"/>
              </a:rPr>
              <a:t>된 </a:t>
            </a:r>
            <a:r>
              <a:rPr lang="en-US" altLang="ko-KR" sz="2000" dirty="0">
                <a:latin typeface="나눔스퀘어 Bold" panose="020B0600000101010101" pitchFamily="50" charset="-127"/>
                <a:ea typeface="나눔스퀘어 Bold" panose="020B0600000101010101" pitchFamily="50" charset="-127"/>
              </a:rPr>
              <a:t>Input</a:t>
            </a:r>
            <a:r>
              <a:rPr lang="ko-KR" altLang="en-US" sz="2000" dirty="0">
                <a:latin typeface="나눔스퀘어 Bold" panose="020B0600000101010101" pitchFamily="50" charset="-127"/>
                <a:ea typeface="나눔스퀘어 Bold" panose="020B0600000101010101" pitchFamily="50" charset="-127"/>
              </a:rPr>
              <a:t>을 </a:t>
            </a:r>
            <a:r>
              <a:rPr lang="en-US" altLang="ko-KR" sz="2000" dirty="0">
                <a:latin typeface="나눔스퀘어 Bold" panose="020B0600000101010101" pitchFamily="50" charset="-127"/>
                <a:ea typeface="나눔스퀘어 Bold" panose="020B0600000101010101" pitchFamily="50" charset="-127"/>
              </a:rPr>
              <a:t>Denoising</a:t>
            </a:r>
            <a:r>
              <a:rPr lang="ko-KR" altLang="en-US" sz="2000" dirty="0">
                <a:latin typeface="나눔스퀘어 Bold" panose="020B0600000101010101" pitchFamily="50" charset="-127"/>
                <a:ea typeface="나눔스퀘어 Bold" panose="020B0600000101010101" pitchFamily="50" charset="-127"/>
              </a:rPr>
              <a:t>하면서 학습하는 과정과 매우 유사하기 때문에 </a:t>
            </a:r>
            <a:r>
              <a:rPr lang="en-US" altLang="ko-KR" sz="2000" dirty="0">
                <a:latin typeface="나눔스퀘어 Bold" panose="020B0600000101010101" pitchFamily="50" charset="-127"/>
                <a:ea typeface="나눔스퀘어 Bold" panose="020B0600000101010101" pitchFamily="50" charset="-127"/>
              </a:rPr>
              <a:t>Generation</a:t>
            </a:r>
            <a:r>
              <a:rPr lang="ko-KR" altLang="en-US" sz="2000" dirty="0">
                <a:latin typeface="나눔스퀘어 Bold" panose="020B0600000101010101" pitchFamily="50" charset="-127"/>
                <a:ea typeface="나눔스퀘어 Bold" panose="020B0600000101010101" pitchFamily="50" charset="-127"/>
              </a:rPr>
              <a:t>도 잘 수행할 수 있다고 논문에서 언급함</a:t>
            </a:r>
            <a:r>
              <a:rPr lang="en-US" altLang="ko-KR" sz="2000" dirty="0">
                <a:latin typeface="나눔스퀘어 Bold" panose="020B0600000101010101" pitchFamily="50" charset="-127"/>
                <a:ea typeface="나눔스퀘어 Bold" panose="020B0600000101010101" pitchFamily="50" charset="-127"/>
              </a:rPr>
              <a:t>.</a:t>
            </a:r>
            <a:r>
              <a:rPr lang="ko-KR" altLang="en-US" sz="2000" dirty="0">
                <a:latin typeface="나눔스퀘어 Bold" panose="020B0600000101010101" pitchFamily="50" charset="-127"/>
                <a:ea typeface="나눔스퀘어 Bold" panose="020B0600000101010101" pitchFamily="50" charset="-127"/>
              </a:rPr>
              <a:t> </a:t>
            </a:r>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p:txBody>
      </p:sp>
      <p:sp>
        <p:nvSpPr>
          <p:cNvPr id="6" name="슬라이드 번호 개체 틀 5">
            <a:extLst>
              <a:ext uri="{FF2B5EF4-FFF2-40B4-BE49-F238E27FC236}">
                <a16:creationId xmlns:a16="http://schemas.microsoft.com/office/drawing/2014/main" id="{9ADAB58C-1281-1BAD-9091-1AFFEEA76BAE}"/>
              </a:ext>
            </a:extLst>
          </p:cNvPr>
          <p:cNvSpPr>
            <a:spLocks noGrp="1"/>
          </p:cNvSpPr>
          <p:nvPr>
            <p:ph type="sldNum" sz="quarter" idx="12"/>
          </p:nvPr>
        </p:nvSpPr>
        <p:spPr/>
        <p:txBody>
          <a:bodyPr/>
          <a:lstStyle/>
          <a:p>
            <a:fld id="{B1393E5F-521B-4CAD-9D3A-AE923D912DCE}" type="slidenum">
              <a:rPr lang="en-US" smtClean="0"/>
              <a:pPr/>
              <a:t>36</a:t>
            </a:fld>
            <a:r>
              <a:rPr lang="en-US"/>
              <a:t> / 40</a:t>
            </a:r>
            <a:endParaRPr lang="en-US" dirty="0"/>
          </a:p>
        </p:txBody>
      </p:sp>
    </p:spTree>
    <p:extLst>
      <p:ext uri="{BB962C8B-B14F-4D97-AF65-F5344CB8AC3E}">
        <p14:creationId xmlns:p14="http://schemas.microsoft.com/office/powerpoint/2010/main" val="40854460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80959-FFA1-9CDB-CB68-466CB31514BE}"/>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2A699B14-DB8D-7624-6531-32C6730927C6}"/>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56FC790A-121E-8842-F1A7-602506D0343C}"/>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40C8A015-A78F-0D5F-3BF5-5424B74095BE}"/>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126F467C-332D-C76D-6AB7-2AA586EEDE6B}"/>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3" name="TextBox 2">
            <a:extLst>
              <a:ext uri="{FF2B5EF4-FFF2-40B4-BE49-F238E27FC236}">
                <a16:creationId xmlns:a16="http://schemas.microsoft.com/office/drawing/2014/main" id="{6E1EE2FC-2E28-77F2-8291-583EAA522379}"/>
              </a:ext>
            </a:extLst>
          </p:cNvPr>
          <p:cNvSpPr txBox="1"/>
          <p:nvPr/>
        </p:nvSpPr>
        <p:spPr>
          <a:xfrm>
            <a:off x="582766" y="2095500"/>
            <a:ext cx="16389846" cy="6863417"/>
          </a:xfrm>
          <a:prstGeom prst="rect">
            <a:avLst/>
          </a:prstGeom>
          <a:noFill/>
        </p:spPr>
        <p:txBody>
          <a:bodyPr wrap="square">
            <a:spAutoFit/>
          </a:bodyPr>
          <a:lstStyle/>
          <a:p>
            <a:pPr marL="342900" indent="-342900">
              <a:buFontTx/>
              <a:buChar char="-"/>
            </a:pPr>
            <a:r>
              <a:rPr lang="en-US" altLang="ko-KR" sz="2000" dirty="0">
                <a:latin typeface="나눔스퀘어 Bold" panose="020B0600000101010101" pitchFamily="50" charset="-127"/>
                <a:ea typeface="나눔스퀘어 Bold" panose="020B0600000101010101" pitchFamily="50" charset="-127"/>
              </a:rPr>
              <a:t>4</a:t>
            </a:r>
            <a:r>
              <a:rPr lang="ko-KR" altLang="en-US" sz="2000" dirty="0">
                <a:latin typeface="나눔스퀘어 Bold" panose="020B0600000101010101" pitchFamily="50" charset="-127"/>
                <a:ea typeface="나눔스퀘어 Bold" panose="020B0600000101010101" pitchFamily="50" charset="-127"/>
              </a:rPr>
              <a:t>절에서 </a:t>
            </a:r>
            <a:r>
              <a:rPr lang="en-US" altLang="ko-KR" sz="2000" dirty="0">
                <a:latin typeface="나눔스퀘어 Bold" panose="020B0600000101010101" pitchFamily="50" charset="-127"/>
                <a:ea typeface="나눔스퀘어 Bold" panose="020B0600000101010101" pitchFamily="50" charset="-127"/>
              </a:rPr>
              <a:t>BART</a:t>
            </a:r>
            <a:r>
              <a:rPr lang="ko-KR" altLang="en-US" sz="2000" dirty="0">
                <a:latin typeface="나눔스퀘어 Bold" panose="020B0600000101010101" pitchFamily="50" charset="-127"/>
                <a:ea typeface="나눔스퀘어 Bold" panose="020B0600000101010101" pitchFamily="50" charset="-127"/>
              </a:rPr>
              <a:t>를 </a:t>
            </a:r>
            <a:r>
              <a:rPr lang="en-US" altLang="ko-KR" sz="2000" dirty="0">
                <a:latin typeface="나눔스퀘어 Bold" panose="020B0600000101010101" pitchFamily="50" charset="-127"/>
                <a:ea typeface="나눔스퀘어 Bold" panose="020B0600000101010101" pitchFamily="50" charset="-127"/>
              </a:rPr>
              <a:t>Pre-training </a:t>
            </a:r>
            <a:r>
              <a:rPr lang="ko-KR" altLang="en-US" sz="2000" dirty="0">
                <a:latin typeface="나눔스퀘어 Bold" panose="020B0600000101010101" pitchFamily="50" charset="-127"/>
                <a:ea typeface="나눔스퀘어 Bold" panose="020B0600000101010101" pitchFamily="50" charset="-127"/>
              </a:rPr>
              <a:t>할 때 </a:t>
            </a:r>
            <a:r>
              <a:rPr lang="en-US" altLang="ko-KR" sz="2000" dirty="0">
                <a:latin typeface="나눔스퀘어 Bold" panose="020B0600000101010101" pitchFamily="50" charset="-127"/>
                <a:ea typeface="나눔스퀘어 Bold" panose="020B0600000101010101" pitchFamily="50" charset="-127"/>
              </a:rPr>
              <a:t>Token Masking</a:t>
            </a:r>
            <a:r>
              <a:rPr lang="ko-KR" altLang="en-US" sz="2000" dirty="0">
                <a:latin typeface="나눔스퀘어 Bold" panose="020B0600000101010101" pitchFamily="50" charset="-127"/>
                <a:ea typeface="나눔스퀘어 Bold" panose="020B0600000101010101" pitchFamily="50" charset="-127"/>
              </a:rPr>
              <a:t>이나 </a:t>
            </a:r>
            <a:r>
              <a:rPr lang="en-US" altLang="ko-KR" sz="2000" dirty="0">
                <a:latin typeface="나눔스퀘어 Bold" panose="020B0600000101010101" pitchFamily="50" charset="-127"/>
                <a:ea typeface="나눔스퀘어 Bold" panose="020B0600000101010101" pitchFamily="50" charset="-127"/>
              </a:rPr>
              <a:t>Token Deletion</a:t>
            </a:r>
            <a:r>
              <a:rPr lang="ko-KR" altLang="en-US" sz="2000" dirty="0">
                <a:latin typeface="나눔스퀘어 Bold" panose="020B0600000101010101" pitchFamily="50" charset="-127"/>
                <a:ea typeface="나눔스퀘어 Bold" panose="020B0600000101010101" pitchFamily="50" charset="-127"/>
              </a:rPr>
              <a:t>의 비율</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r>
              <a:rPr lang="ko-KR" altLang="en-US" sz="2000" dirty="0">
                <a:latin typeface="나눔스퀘어 Bold" panose="020B0600000101010101" pitchFamily="50" charset="-127"/>
                <a:ea typeface="나눔스퀘어 Bold" panose="020B0600000101010101" pitchFamily="50" charset="-127"/>
              </a:rPr>
              <a:t>이 역시 논문에서 공개하질 않아서 정확한 수치는 알 수 없음</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하지만 </a:t>
            </a:r>
            <a:r>
              <a:rPr lang="en-US" altLang="ko-KR" sz="2000" dirty="0">
                <a:latin typeface="나눔스퀘어 Bold" panose="020B0600000101010101" pitchFamily="50" charset="-127"/>
                <a:ea typeface="나눔스퀘어 Bold" panose="020B0600000101010101" pitchFamily="50" charset="-127"/>
              </a:rPr>
              <a:t>Token Masking</a:t>
            </a:r>
            <a:r>
              <a:rPr lang="ko-KR" altLang="en-US" sz="2000" dirty="0">
                <a:latin typeface="나눔스퀘어 Bold" panose="020B0600000101010101" pitchFamily="50" charset="-127"/>
                <a:ea typeface="나눔스퀘어 Bold" panose="020B0600000101010101" pitchFamily="50" charset="-127"/>
              </a:rPr>
              <a:t>의 경우 </a:t>
            </a:r>
            <a:r>
              <a:rPr lang="en-US" altLang="ko-KR" sz="2000" dirty="0">
                <a:latin typeface="나눔스퀘어 Bold" panose="020B0600000101010101" pitchFamily="50" charset="-127"/>
                <a:ea typeface="나눔스퀘어 Bold" panose="020B0600000101010101" pitchFamily="50" charset="-127"/>
              </a:rPr>
              <a:t>BERT</a:t>
            </a:r>
            <a:r>
              <a:rPr lang="ko-KR" altLang="en-US" sz="2000" dirty="0">
                <a:latin typeface="나눔스퀘어 Bold" panose="020B0600000101010101" pitchFamily="50" charset="-127"/>
                <a:ea typeface="나눔스퀘어 Bold" panose="020B0600000101010101" pitchFamily="50" charset="-127"/>
              </a:rPr>
              <a:t>를 </a:t>
            </a:r>
            <a:r>
              <a:rPr lang="en-US" altLang="ko-KR" sz="2000" dirty="0">
                <a:latin typeface="나눔스퀘어 Bold" panose="020B0600000101010101" pitchFamily="50" charset="-127"/>
                <a:ea typeface="나눔스퀘어 Bold" panose="020B0600000101010101" pitchFamily="50" charset="-127"/>
              </a:rPr>
              <a:t>Follow</a:t>
            </a:r>
            <a:r>
              <a:rPr lang="ko-KR" altLang="en-US" sz="2000" dirty="0">
                <a:latin typeface="나눔스퀘어 Bold" panose="020B0600000101010101" pitchFamily="50" charset="-127"/>
                <a:ea typeface="나눔스퀘어 Bold" panose="020B0600000101010101" pitchFamily="50" charset="-127"/>
              </a:rPr>
              <a:t>했다는 언급으로 보아 </a:t>
            </a:r>
            <a:r>
              <a:rPr lang="en-US" altLang="ko-KR" sz="2000" dirty="0">
                <a:latin typeface="나눔스퀘어 Bold" panose="020B0600000101010101" pitchFamily="50" charset="-127"/>
                <a:ea typeface="나눔스퀘어 Bold" panose="020B0600000101010101" pitchFamily="50" charset="-127"/>
              </a:rPr>
              <a:t>15% </a:t>
            </a:r>
            <a:r>
              <a:rPr lang="ko-KR" altLang="en-US" sz="2000" dirty="0">
                <a:latin typeface="나눔스퀘어 Bold" panose="020B0600000101010101" pitchFamily="50" charset="-127"/>
                <a:ea typeface="나눔스퀘어 Bold" panose="020B0600000101010101" pitchFamily="50" charset="-127"/>
              </a:rPr>
              <a:t>했을 가능성이 있음</a:t>
            </a:r>
            <a:r>
              <a:rPr lang="en-US" altLang="ko-KR" sz="2000" dirty="0">
                <a:latin typeface="나눔스퀘어 Bold" panose="020B0600000101010101" pitchFamily="50" charset="-127"/>
                <a:ea typeface="나눔스퀘어 Bold" panose="020B0600000101010101" pitchFamily="50" charset="-127"/>
              </a:rPr>
              <a:t>. Token Deletion</a:t>
            </a:r>
            <a:r>
              <a:rPr lang="ko-KR" altLang="en-US" sz="2000" dirty="0">
                <a:latin typeface="나눔스퀘어 Bold" panose="020B0600000101010101" pitchFamily="50" charset="-127"/>
                <a:ea typeface="나눔스퀘어 Bold" panose="020B0600000101010101" pitchFamily="50" charset="-127"/>
              </a:rPr>
              <a:t>은 아예 언급 없음</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이외에 </a:t>
            </a:r>
            <a:r>
              <a:rPr lang="en-US" altLang="ko-KR" sz="2000" dirty="0">
                <a:latin typeface="나눔스퀘어 Bold" panose="020B0600000101010101" pitchFamily="50" charset="-127"/>
                <a:ea typeface="나눔스퀘어 Bold" panose="020B0600000101010101" pitchFamily="50" charset="-127"/>
              </a:rPr>
              <a:t>Text </a:t>
            </a:r>
            <a:r>
              <a:rPr lang="en-US" altLang="ko-KR" sz="2000" dirty="0" err="1">
                <a:latin typeface="나눔스퀘어 Bold" panose="020B0600000101010101" pitchFamily="50" charset="-127"/>
                <a:ea typeface="나눔스퀘어 Bold" panose="020B0600000101010101" pitchFamily="50" charset="-127"/>
              </a:rPr>
              <a:t>Infiliing</a:t>
            </a:r>
            <a:r>
              <a:rPr lang="en-US" altLang="ko-KR" sz="2000" dirty="0">
                <a:latin typeface="나눔스퀘어 Bold" panose="020B0600000101010101" pitchFamily="50" charset="-127"/>
                <a:ea typeface="나눔스퀘어 Bold" panose="020B0600000101010101" pitchFamily="50" charset="-127"/>
              </a:rPr>
              <a:t>, Sentence Permutation,</a:t>
            </a:r>
            <a:r>
              <a:rPr lang="ko-KR" altLang="en-US" sz="2000" dirty="0">
                <a:latin typeface="나눔스퀘어 Bold" panose="020B0600000101010101" pitchFamily="50" charset="-127"/>
                <a:ea typeface="나눔스퀘어 Bold" panose="020B0600000101010101" pitchFamily="50" charset="-127"/>
              </a:rPr>
              <a:t> </a:t>
            </a:r>
            <a:r>
              <a:rPr lang="en-US" altLang="ko-KR" sz="2000" dirty="0">
                <a:latin typeface="나눔스퀘어 Bold" panose="020B0600000101010101" pitchFamily="50" charset="-127"/>
                <a:ea typeface="나눔스퀘어 Bold" panose="020B0600000101010101" pitchFamily="50" charset="-127"/>
              </a:rPr>
              <a:t>Document</a:t>
            </a:r>
            <a:r>
              <a:rPr lang="ko-KR" altLang="en-US" sz="2000" dirty="0">
                <a:latin typeface="나눔스퀘어 Bold" panose="020B0600000101010101" pitchFamily="50" charset="-127"/>
                <a:ea typeface="나눔스퀘어 Bold" panose="020B0600000101010101" pitchFamily="50" charset="-127"/>
              </a:rPr>
              <a:t> </a:t>
            </a:r>
            <a:r>
              <a:rPr lang="en-US" altLang="ko-KR" sz="2000" dirty="0">
                <a:latin typeface="나눔스퀘어 Bold" panose="020B0600000101010101" pitchFamily="50" charset="-127"/>
                <a:ea typeface="나눔스퀘어 Bold" panose="020B0600000101010101" pitchFamily="50" charset="-127"/>
              </a:rPr>
              <a:t>Rotation</a:t>
            </a:r>
            <a:r>
              <a:rPr lang="ko-KR" altLang="en-US" sz="2000" dirty="0">
                <a:latin typeface="나눔스퀘어 Bold" panose="020B0600000101010101" pitchFamily="50" charset="-127"/>
                <a:ea typeface="나눔스퀘어 Bold" panose="020B0600000101010101" pitchFamily="50" charset="-127"/>
              </a:rPr>
              <a:t> 등은 모든 </a:t>
            </a:r>
            <a:r>
              <a:rPr lang="en-US" altLang="ko-KR" sz="2000" dirty="0">
                <a:latin typeface="나눔스퀘어 Bold" panose="020B0600000101010101" pitchFamily="50" charset="-127"/>
                <a:ea typeface="나눔스퀘어 Bold" panose="020B0600000101010101" pitchFamily="50" charset="-127"/>
              </a:rPr>
              <a:t>Sequence</a:t>
            </a:r>
            <a:r>
              <a:rPr lang="ko-KR" altLang="en-US" sz="2000" dirty="0">
                <a:latin typeface="나눔스퀘어 Bold" panose="020B0600000101010101" pitchFamily="50" charset="-127"/>
                <a:ea typeface="나눔스퀘어 Bold" panose="020B0600000101010101" pitchFamily="50" charset="-127"/>
              </a:rPr>
              <a:t>에 대해서 진행한 것으로 보임</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pPr marL="342900" indent="-342900">
              <a:buFontTx/>
              <a:buChar char="-"/>
            </a:pPr>
            <a:r>
              <a:rPr lang="en-US" altLang="ko-KR" sz="2000" dirty="0">
                <a:latin typeface="나눔스퀘어 Bold" panose="020B0600000101010101" pitchFamily="50" charset="-127"/>
                <a:ea typeface="나눔스퀘어 Bold" panose="020B0600000101010101" pitchFamily="50" charset="-127"/>
              </a:rPr>
              <a:t>5</a:t>
            </a:r>
            <a:r>
              <a:rPr lang="ko-KR" altLang="en-US" sz="2000" dirty="0">
                <a:latin typeface="나눔스퀘어 Bold" panose="020B0600000101010101" pitchFamily="50" charset="-127"/>
                <a:ea typeface="나눔스퀘어 Bold" panose="020B0600000101010101" pitchFamily="50" charset="-127"/>
              </a:rPr>
              <a:t>절에서 사용한 </a:t>
            </a:r>
            <a:r>
              <a:rPr lang="en-US" altLang="ko-KR" sz="2000" dirty="0">
                <a:latin typeface="나눔스퀘어 Bold" panose="020B0600000101010101" pitchFamily="50" charset="-127"/>
                <a:ea typeface="나눔스퀘어 Bold" panose="020B0600000101010101" pitchFamily="50" charset="-127"/>
              </a:rPr>
              <a:t>BART Large</a:t>
            </a:r>
            <a:r>
              <a:rPr lang="ko-KR" altLang="en-US" sz="2000" dirty="0">
                <a:latin typeface="나눔스퀘어 Bold" panose="020B0600000101010101" pitchFamily="50" charset="-127"/>
                <a:ea typeface="나눔스퀘어 Bold" panose="020B0600000101010101" pitchFamily="50" charset="-127"/>
              </a:rPr>
              <a:t>의 </a:t>
            </a:r>
            <a:r>
              <a:rPr lang="ko-KR" altLang="en-US" sz="2000" dirty="0" err="1">
                <a:latin typeface="나눔스퀘어 Bold" panose="020B0600000101010101" pitchFamily="50" charset="-127"/>
                <a:ea typeface="나눔스퀘어 Bold" panose="020B0600000101010101" pitchFamily="50" charset="-127"/>
              </a:rPr>
              <a:t>하이퍼파라미터</a:t>
            </a:r>
            <a:endParaRPr lang="en-US" altLang="ko-KR" sz="2000" dirty="0">
              <a:latin typeface="나눔스퀘어 Bold" panose="020B0600000101010101" pitchFamily="50" charset="-127"/>
              <a:ea typeface="나눔스퀘어 Bold" panose="020B0600000101010101" pitchFamily="50" charset="-127"/>
            </a:endParaRPr>
          </a:p>
          <a:p>
            <a:pPr marL="342900" indent="-342900">
              <a:buFontTx/>
              <a:buChar char="-"/>
            </a:pPr>
            <a:endParaRPr lang="en-US" altLang="ko-KR" sz="2000" dirty="0">
              <a:latin typeface="나눔스퀘어 Bold" panose="020B0600000101010101" pitchFamily="50" charset="-127"/>
              <a:ea typeface="나눔스퀘어 Bold" panose="020B0600000101010101" pitchFamily="50" charset="-127"/>
            </a:endParaRPr>
          </a:p>
          <a:p>
            <a:r>
              <a:rPr lang="en-US" altLang="ko-KR" sz="2000" dirty="0">
                <a:latin typeface="나눔스퀘어 Bold" panose="020B0600000101010101" pitchFamily="50" charset="-127"/>
                <a:ea typeface="나눔스퀘어 Bold" panose="020B0600000101010101" pitchFamily="50" charset="-127"/>
              </a:rPr>
              <a:t>BERT base</a:t>
            </a:r>
            <a:r>
              <a:rPr lang="ko-KR" altLang="en-US" sz="2000" dirty="0">
                <a:latin typeface="나눔스퀘어 Bold" panose="020B0600000101010101" pitchFamily="50" charset="-127"/>
                <a:ea typeface="나눔스퀘어 Bold" panose="020B0600000101010101" pitchFamily="50" charset="-127"/>
              </a:rPr>
              <a:t>와 비슷하게 맞춘 </a:t>
            </a:r>
            <a:r>
              <a:rPr lang="en-US" altLang="ko-KR" sz="2000" dirty="0">
                <a:latin typeface="나눔스퀘어 Bold" panose="020B0600000101010101" pitchFamily="50" charset="-127"/>
                <a:ea typeface="나눔스퀘어 Bold" panose="020B0600000101010101" pitchFamily="50" charset="-127"/>
              </a:rPr>
              <a:t>BART base</a:t>
            </a:r>
            <a:r>
              <a:rPr lang="ko-KR" altLang="en-US" sz="2000" dirty="0">
                <a:latin typeface="나눔스퀘어 Bold" panose="020B0600000101010101" pitchFamily="50" charset="-127"/>
                <a:ea typeface="나눔스퀘어 Bold" panose="020B0600000101010101" pitchFamily="50" charset="-127"/>
              </a:rPr>
              <a:t>의 </a:t>
            </a:r>
            <a:r>
              <a:rPr lang="ko-KR" altLang="en-US" sz="2000" dirty="0" err="1">
                <a:latin typeface="나눔스퀘어 Bold" panose="020B0600000101010101" pitchFamily="50" charset="-127"/>
                <a:ea typeface="나눔스퀘어 Bold" panose="020B0600000101010101" pitchFamily="50" charset="-127"/>
              </a:rPr>
              <a:t>하이퍼파라미터로부터</a:t>
            </a:r>
            <a:r>
              <a:rPr lang="ko-KR" altLang="en-US" sz="2000" dirty="0">
                <a:latin typeface="나눔스퀘어 Bold" panose="020B0600000101010101" pitchFamily="50" charset="-127"/>
                <a:ea typeface="나눔스퀘어 Bold" panose="020B0600000101010101" pitchFamily="50" charset="-127"/>
              </a:rPr>
              <a:t> </a:t>
            </a:r>
            <a:r>
              <a:rPr lang="en-US" altLang="ko-KR" sz="2000" dirty="0">
                <a:latin typeface="나눔스퀘어 Bold" panose="020B0600000101010101" pitchFamily="50" charset="-127"/>
                <a:ea typeface="나눔스퀘어 Bold" panose="020B0600000101010101" pitchFamily="50" charset="-127"/>
              </a:rPr>
              <a:t>BART Large</a:t>
            </a:r>
            <a:r>
              <a:rPr lang="ko-KR" altLang="en-US" sz="2000" dirty="0">
                <a:latin typeface="나눔스퀘어 Bold" panose="020B0600000101010101" pitchFamily="50" charset="-127"/>
                <a:ea typeface="나눔스퀘어 Bold" panose="020B0600000101010101" pitchFamily="50" charset="-127"/>
              </a:rPr>
              <a:t>의 </a:t>
            </a:r>
            <a:r>
              <a:rPr lang="ko-KR" altLang="en-US" sz="2000" dirty="0" err="1">
                <a:latin typeface="나눔스퀘어 Bold" panose="020B0600000101010101" pitchFamily="50" charset="-127"/>
                <a:ea typeface="나눔스퀘어 Bold" panose="020B0600000101010101" pitchFamily="50" charset="-127"/>
              </a:rPr>
              <a:t>하이퍼파라미터</a:t>
            </a:r>
            <a:r>
              <a:rPr lang="ko-KR" altLang="en-US" sz="2000" dirty="0">
                <a:latin typeface="나눔스퀘어 Bold" panose="020B0600000101010101" pitchFamily="50" charset="-127"/>
                <a:ea typeface="나눔스퀘어 Bold" panose="020B0600000101010101" pitchFamily="50" charset="-127"/>
              </a:rPr>
              <a:t> 또한 </a:t>
            </a:r>
            <a:r>
              <a:rPr lang="en-US" altLang="ko-KR" sz="2000" dirty="0">
                <a:latin typeface="나눔스퀘어 Bold" panose="020B0600000101010101" pitchFamily="50" charset="-127"/>
                <a:ea typeface="나눔스퀘어 Bold" panose="020B0600000101010101" pitchFamily="50" charset="-127"/>
              </a:rPr>
              <a:t>BERT Large</a:t>
            </a:r>
            <a:r>
              <a:rPr lang="ko-KR" altLang="en-US" sz="2000" dirty="0">
                <a:latin typeface="나눔스퀘어 Bold" panose="020B0600000101010101" pitchFamily="50" charset="-127"/>
                <a:ea typeface="나눔스퀘어 Bold" panose="020B0600000101010101" pitchFamily="50" charset="-127"/>
              </a:rPr>
              <a:t>와 비슷할 것이라고 추론할 수 있음</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논문에선 총 </a:t>
            </a:r>
            <a:r>
              <a:rPr lang="en-US" altLang="ko-KR" sz="2000" dirty="0">
                <a:latin typeface="나눔스퀘어 Bold" panose="020B0600000101010101" pitchFamily="50" charset="-127"/>
                <a:ea typeface="나눔스퀘어 Bold" panose="020B0600000101010101" pitchFamily="50" charset="-127"/>
              </a:rPr>
              <a:t>24</a:t>
            </a:r>
            <a:r>
              <a:rPr lang="ko-KR" altLang="en-US" sz="2000" dirty="0">
                <a:latin typeface="나눔스퀘어 Bold" panose="020B0600000101010101" pitchFamily="50" charset="-127"/>
                <a:ea typeface="나눔스퀘어 Bold" panose="020B0600000101010101" pitchFamily="50" charset="-127"/>
              </a:rPr>
              <a:t>개</a:t>
            </a:r>
            <a:r>
              <a:rPr lang="en-US" altLang="ko-KR" sz="2000" dirty="0">
                <a:latin typeface="나눔스퀘어 Bold" panose="020B0600000101010101" pitchFamily="50" charset="-127"/>
                <a:ea typeface="나눔스퀘어 Bold" panose="020B0600000101010101" pitchFamily="50" charset="-127"/>
              </a:rPr>
              <a:t>(12 + 12)</a:t>
            </a:r>
            <a:r>
              <a:rPr lang="ko-KR" altLang="en-US" sz="2000" dirty="0">
                <a:latin typeface="나눔스퀘어 Bold" panose="020B0600000101010101" pitchFamily="50" charset="-127"/>
                <a:ea typeface="나눔스퀘어 Bold" panose="020B0600000101010101" pitchFamily="50" charset="-127"/>
              </a:rPr>
              <a:t>의 레이어</a:t>
            </a:r>
            <a:r>
              <a:rPr lang="en-US" altLang="ko-KR" sz="2000" dirty="0">
                <a:latin typeface="나눔스퀘어 Bold" panose="020B0600000101010101" pitchFamily="50" charset="-127"/>
                <a:ea typeface="나눔스퀘어 Bold" panose="020B0600000101010101" pitchFamily="50" charset="-127"/>
              </a:rPr>
              <a:t>, 1024</a:t>
            </a:r>
            <a:r>
              <a:rPr lang="ko-KR" altLang="en-US" sz="2000" dirty="0">
                <a:latin typeface="나눔스퀘어 Bold" panose="020B0600000101010101" pitchFamily="50" charset="-127"/>
                <a:ea typeface="나눔스퀘어 Bold" panose="020B0600000101010101" pitchFamily="50" charset="-127"/>
              </a:rPr>
              <a:t>의 </a:t>
            </a:r>
            <a:r>
              <a:rPr lang="en-US" altLang="ko-KR" sz="2000" dirty="0">
                <a:latin typeface="나눔스퀘어 Bold" panose="020B0600000101010101" pitchFamily="50" charset="-127"/>
                <a:ea typeface="나눔스퀘어 Bold" panose="020B0600000101010101" pitchFamily="50" charset="-127"/>
              </a:rPr>
              <a:t>hidden size</a:t>
            </a:r>
            <a:r>
              <a:rPr lang="ko-KR" altLang="en-US" sz="2000" dirty="0">
                <a:latin typeface="나눔스퀘어 Bold" panose="020B0600000101010101" pitchFamily="50" charset="-127"/>
                <a:ea typeface="나눔스퀘어 Bold" panose="020B0600000101010101" pitchFamily="50" charset="-127"/>
              </a:rPr>
              <a:t>만 언급했음</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이는 </a:t>
            </a:r>
            <a:r>
              <a:rPr lang="en-US" altLang="ko-KR" sz="2000" dirty="0">
                <a:latin typeface="나눔스퀘어 Bold" panose="020B0600000101010101" pitchFamily="50" charset="-127"/>
                <a:ea typeface="나눔스퀘어 Bold" panose="020B0600000101010101" pitchFamily="50" charset="-127"/>
              </a:rPr>
              <a:t>BERT Large</a:t>
            </a:r>
            <a:r>
              <a:rPr lang="ko-KR" altLang="en-US" sz="2000" dirty="0">
                <a:latin typeface="나눔스퀘어 Bold" panose="020B0600000101010101" pitchFamily="50" charset="-127"/>
                <a:ea typeface="나눔스퀘어 Bold" panose="020B0600000101010101" pitchFamily="50" charset="-127"/>
              </a:rPr>
              <a:t>와 동일함</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따라서 </a:t>
            </a:r>
            <a:r>
              <a:rPr lang="ko-KR" altLang="en-US" sz="2000" dirty="0" err="1">
                <a:latin typeface="나눔스퀘어 Bold" panose="020B0600000101010101" pitchFamily="50" charset="-127"/>
                <a:ea typeface="나눔스퀘어 Bold" panose="020B0600000101010101" pitchFamily="50" charset="-127"/>
              </a:rPr>
              <a:t>어텐션</a:t>
            </a:r>
            <a:r>
              <a:rPr lang="ko-KR" altLang="en-US" sz="2000" dirty="0">
                <a:latin typeface="나눔스퀘어 Bold" panose="020B0600000101010101" pitchFamily="50" charset="-127"/>
                <a:ea typeface="나눔스퀘어 Bold" panose="020B0600000101010101" pitchFamily="50" charset="-127"/>
              </a:rPr>
              <a:t> 헤드와 </a:t>
            </a:r>
            <a:r>
              <a:rPr lang="en-US" altLang="ko-KR" sz="2000" dirty="0" err="1">
                <a:latin typeface="나눔스퀘어 Bold" panose="020B0600000101010101" pitchFamily="50" charset="-127"/>
                <a:ea typeface="나눔스퀘어 Bold" panose="020B0600000101010101" pitchFamily="50" charset="-127"/>
              </a:rPr>
              <a:t>d_ff</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또한 </a:t>
            </a:r>
            <a:r>
              <a:rPr lang="en-US" altLang="ko-KR" sz="2000" dirty="0">
                <a:latin typeface="나눔스퀘어 Bold" panose="020B0600000101010101" pitchFamily="50" charset="-127"/>
                <a:ea typeface="나눔스퀘어 Bold" panose="020B0600000101010101" pitchFamily="50" charset="-127"/>
              </a:rPr>
              <a:t>BERT Large</a:t>
            </a:r>
            <a:r>
              <a:rPr lang="ko-KR" altLang="en-US" sz="2000" dirty="0">
                <a:latin typeface="나눔스퀘어 Bold" panose="020B0600000101010101" pitchFamily="50" charset="-127"/>
                <a:ea typeface="나눔스퀘어 Bold" panose="020B0600000101010101" pitchFamily="50" charset="-127"/>
              </a:rPr>
              <a:t>와 동일하게 </a:t>
            </a:r>
            <a:r>
              <a:rPr lang="en-US" altLang="ko-KR" sz="2000" dirty="0">
                <a:latin typeface="나눔스퀘어 Bold" panose="020B0600000101010101" pitchFamily="50" charset="-127"/>
                <a:ea typeface="나눔스퀘어 Bold" panose="020B0600000101010101" pitchFamily="50" charset="-127"/>
              </a:rPr>
              <a:t>16</a:t>
            </a:r>
            <a:r>
              <a:rPr lang="ko-KR" altLang="en-US" sz="2000" dirty="0">
                <a:latin typeface="나눔스퀘어 Bold" panose="020B0600000101010101" pitchFamily="50" charset="-127"/>
                <a:ea typeface="나눔스퀘어 Bold" panose="020B0600000101010101" pitchFamily="50" charset="-127"/>
              </a:rPr>
              <a:t>개</a:t>
            </a:r>
            <a:r>
              <a:rPr lang="en-US" altLang="ko-KR" sz="2000" dirty="0">
                <a:latin typeface="나눔스퀘어 Bold" panose="020B0600000101010101" pitchFamily="50" charset="-127"/>
                <a:ea typeface="나눔스퀘어 Bold" panose="020B0600000101010101" pitchFamily="50" charset="-127"/>
              </a:rPr>
              <a:t>, 4096</a:t>
            </a:r>
            <a:r>
              <a:rPr lang="ko-KR" altLang="en-US" sz="2000" dirty="0">
                <a:latin typeface="나눔스퀘어 Bold" panose="020B0600000101010101" pitchFamily="50" charset="-127"/>
                <a:ea typeface="나눔스퀘어 Bold" panose="020B0600000101010101" pitchFamily="50" charset="-127"/>
              </a:rPr>
              <a:t>이라고 추측가능</a:t>
            </a:r>
            <a:r>
              <a:rPr lang="en-US" altLang="ko-KR" sz="2000" dirty="0">
                <a:latin typeface="나눔스퀘어 Bold" panose="020B0600000101010101" pitchFamily="50" charset="-127"/>
                <a:ea typeface="나눔스퀘어 Bold" panose="020B0600000101010101" pitchFamily="50" charset="-127"/>
              </a:rPr>
              <a:t>. (transformers library</a:t>
            </a:r>
            <a:r>
              <a:rPr lang="ko-KR" altLang="en-US" sz="2000" dirty="0">
                <a:latin typeface="나눔스퀘어 Bold" panose="020B0600000101010101" pitchFamily="50" charset="-127"/>
                <a:ea typeface="나눔스퀘어 Bold" panose="020B0600000101010101" pitchFamily="50" charset="-127"/>
              </a:rPr>
              <a:t>의 </a:t>
            </a:r>
            <a:r>
              <a:rPr lang="en-US" altLang="ko-KR" sz="2000" dirty="0">
                <a:latin typeface="나눔스퀘어 Bold" panose="020B0600000101010101" pitchFamily="50" charset="-127"/>
                <a:ea typeface="나눔스퀘어 Bold" panose="020B0600000101010101" pitchFamily="50" charset="-127"/>
              </a:rPr>
              <a:t>BART</a:t>
            </a:r>
            <a:r>
              <a:rPr lang="ko-KR" altLang="en-US" sz="2000" dirty="0">
                <a:latin typeface="나눔스퀘어 Bold" panose="020B0600000101010101" pitchFamily="50" charset="-127"/>
                <a:ea typeface="나눔스퀘어 Bold" panose="020B0600000101010101" pitchFamily="50" charset="-127"/>
              </a:rPr>
              <a:t>로 확인</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endParaRPr lang="en-US" altLang="ko-KR" sz="2000" dirty="0">
              <a:latin typeface="나눔스퀘어 Bold" panose="020B0600000101010101" pitchFamily="50" charset="-127"/>
              <a:ea typeface="나눔스퀘어 Bold" panose="020B0600000101010101" pitchFamily="50" charset="-127"/>
            </a:endParaRPr>
          </a:p>
          <a:p>
            <a:pPr marL="342900" indent="-342900">
              <a:buFontTx/>
              <a:buChar char="-"/>
            </a:pPr>
            <a:r>
              <a:rPr lang="en-US" altLang="ko-KR" sz="2000" dirty="0">
                <a:latin typeface="나눔스퀘어 Bold" panose="020B0600000101010101" pitchFamily="50" charset="-127"/>
                <a:ea typeface="나눔스퀘어 Bold" panose="020B0600000101010101" pitchFamily="50" charset="-127"/>
              </a:rPr>
              <a:t>4</a:t>
            </a:r>
            <a:r>
              <a:rPr lang="ko-KR" altLang="en-US" sz="2000" dirty="0">
                <a:latin typeface="나눔스퀘어 Bold" panose="020B0600000101010101" pitchFamily="50" charset="-127"/>
                <a:ea typeface="나눔스퀘어 Bold" panose="020B0600000101010101" pitchFamily="50" charset="-127"/>
              </a:rPr>
              <a:t>절과 </a:t>
            </a:r>
            <a:r>
              <a:rPr lang="en-US" altLang="ko-KR" sz="2000" dirty="0">
                <a:latin typeface="나눔스퀘어 Bold" panose="020B0600000101010101" pitchFamily="50" charset="-127"/>
                <a:ea typeface="나눔스퀘어 Bold" panose="020B0600000101010101" pitchFamily="50" charset="-127"/>
              </a:rPr>
              <a:t>5</a:t>
            </a:r>
            <a:r>
              <a:rPr lang="ko-KR" altLang="en-US" sz="2000" dirty="0">
                <a:latin typeface="나눔스퀘어 Bold" panose="020B0600000101010101" pitchFamily="50" charset="-127"/>
                <a:ea typeface="나눔스퀘어 Bold" panose="020B0600000101010101" pitchFamily="50" charset="-127"/>
              </a:rPr>
              <a:t>절에서 사용한 평가 지표가 다른 이유</a:t>
            </a:r>
            <a:r>
              <a:rPr lang="en-US" altLang="ko-KR" sz="2000" dirty="0">
                <a:latin typeface="나눔스퀘어 Bold" panose="020B0600000101010101" pitchFamily="50" charset="-127"/>
                <a:ea typeface="나눔스퀘어 Bold" panose="020B0600000101010101" pitchFamily="50" charset="-127"/>
              </a:rPr>
              <a:t>?</a:t>
            </a:r>
          </a:p>
          <a:p>
            <a:endParaRPr lang="en-US" altLang="ko-KR" sz="2000" dirty="0">
              <a:latin typeface="나눔스퀘어 Bold" panose="020B0600000101010101" pitchFamily="50" charset="-127"/>
              <a:ea typeface="나눔스퀘어 Bold" panose="020B0600000101010101" pitchFamily="50" charset="-127"/>
            </a:endParaRPr>
          </a:p>
          <a:p>
            <a:r>
              <a:rPr lang="en-US" altLang="ko-KR" sz="2000" dirty="0">
                <a:latin typeface="나눔스퀘어 Bold" panose="020B0600000101010101" pitchFamily="50" charset="-127"/>
                <a:ea typeface="나눔스퀘어 Bold" panose="020B0600000101010101" pitchFamily="50" charset="-127"/>
              </a:rPr>
              <a:t>4</a:t>
            </a:r>
            <a:r>
              <a:rPr lang="ko-KR" altLang="en-US" sz="2000" dirty="0">
                <a:latin typeface="나눔스퀘어 Bold" panose="020B0600000101010101" pitchFamily="50" charset="-127"/>
                <a:ea typeface="나눔스퀘어 Bold" panose="020B0600000101010101" pitchFamily="50" charset="-127"/>
              </a:rPr>
              <a:t>절은 </a:t>
            </a:r>
            <a:r>
              <a:rPr lang="en-US" altLang="ko-KR" sz="2000" dirty="0">
                <a:latin typeface="나눔스퀘어 Bold" panose="020B0600000101010101" pitchFamily="50" charset="-127"/>
                <a:ea typeface="나눔스퀘어 Bold" panose="020B0600000101010101" pitchFamily="50" charset="-127"/>
              </a:rPr>
              <a:t>BART</a:t>
            </a:r>
            <a:r>
              <a:rPr lang="ko-KR" altLang="en-US" sz="2000" dirty="0">
                <a:latin typeface="나눔스퀘어 Bold" panose="020B0600000101010101" pitchFamily="50" charset="-127"/>
                <a:ea typeface="나눔스퀘어 Bold" panose="020B0600000101010101" pitchFamily="50" charset="-127"/>
              </a:rPr>
              <a:t>에게 좋은 </a:t>
            </a:r>
            <a:r>
              <a:rPr lang="en-US" altLang="ko-KR" sz="2000" dirty="0">
                <a:latin typeface="나눔스퀘어 Bold" panose="020B0600000101010101" pitchFamily="50" charset="-127"/>
                <a:ea typeface="나눔스퀘어 Bold" panose="020B0600000101010101" pitchFamily="50" charset="-127"/>
              </a:rPr>
              <a:t>Pre-train</a:t>
            </a:r>
            <a:r>
              <a:rPr lang="ko-KR" altLang="en-US" sz="2000" dirty="0">
                <a:latin typeface="나눔스퀘어 Bold" panose="020B0600000101010101" pitchFamily="50" charset="-127"/>
                <a:ea typeface="나눔스퀘어 Bold" panose="020B0600000101010101" pitchFamily="50" charset="-127"/>
              </a:rPr>
              <a:t> 기법을 찾는 느낌이 강하고</a:t>
            </a:r>
            <a:r>
              <a:rPr lang="en-US" altLang="ko-KR" sz="2000" dirty="0">
                <a:latin typeface="나눔스퀘어 Bold" panose="020B0600000101010101" pitchFamily="50" charset="-127"/>
                <a:ea typeface="나눔스퀘어 Bold" panose="020B0600000101010101" pitchFamily="50" charset="-127"/>
              </a:rPr>
              <a:t>, 5</a:t>
            </a:r>
            <a:r>
              <a:rPr lang="ko-KR" altLang="en-US" sz="2000" dirty="0">
                <a:latin typeface="나눔스퀘어 Bold" panose="020B0600000101010101" pitchFamily="50" charset="-127"/>
                <a:ea typeface="나눔스퀘어 Bold" panose="020B0600000101010101" pitchFamily="50" charset="-127"/>
              </a:rPr>
              <a:t>절은 </a:t>
            </a:r>
            <a:r>
              <a:rPr lang="en-US" altLang="ko-KR" sz="2000" dirty="0">
                <a:latin typeface="나눔스퀘어 Bold" panose="020B0600000101010101" pitchFamily="50" charset="-127"/>
                <a:ea typeface="나눔스퀘어 Bold" panose="020B0600000101010101" pitchFamily="50" charset="-127"/>
              </a:rPr>
              <a:t>4</a:t>
            </a:r>
            <a:r>
              <a:rPr lang="ko-KR" altLang="en-US" sz="2000" dirty="0">
                <a:latin typeface="나눔스퀘어 Bold" panose="020B0600000101010101" pitchFamily="50" charset="-127"/>
                <a:ea typeface="나눔스퀘어 Bold" panose="020B0600000101010101" pitchFamily="50" charset="-127"/>
              </a:rPr>
              <a:t>절을 토대로 </a:t>
            </a:r>
            <a:r>
              <a:rPr lang="en-US" altLang="ko-KR" sz="2000" dirty="0">
                <a:latin typeface="나눔스퀘어 Bold" panose="020B0600000101010101" pitchFamily="50" charset="-127"/>
                <a:ea typeface="나눔스퀘어 Bold" panose="020B0600000101010101" pitchFamily="50" charset="-127"/>
              </a:rPr>
              <a:t>BART</a:t>
            </a:r>
            <a:r>
              <a:rPr lang="ko-KR" altLang="en-US" sz="2000" dirty="0">
                <a:latin typeface="나눔스퀘어 Bold" panose="020B0600000101010101" pitchFamily="50" charset="-127"/>
                <a:ea typeface="나눔스퀘어 Bold" panose="020B0600000101010101" pitchFamily="50" charset="-127"/>
              </a:rPr>
              <a:t>의 진짜 성능을 확인하는 느낌이 강함</a:t>
            </a:r>
            <a:r>
              <a:rPr lang="en-US" altLang="ko-KR" sz="2000" dirty="0">
                <a:latin typeface="나눔스퀘어 Bold" panose="020B0600000101010101" pitchFamily="50" charset="-127"/>
                <a:ea typeface="나눔스퀘어 Bold" panose="020B0600000101010101" pitchFamily="50" charset="-127"/>
              </a:rPr>
              <a:t>.</a:t>
            </a:r>
          </a:p>
          <a:p>
            <a:r>
              <a:rPr lang="en-US" altLang="ko-KR" sz="2000" dirty="0">
                <a:latin typeface="나눔스퀘어 Bold" panose="020B0600000101010101" pitchFamily="50" charset="-127"/>
                <a:ea typeface="나눔스퀘어 Bold" panose="020B0600000101010101" pitchFamily="50" charset="-127"/>
              </a:rPr>
              <a:t>4</a:t>
            </a:r>
            <a:r>
              <a:rPr lang="ko-KR" altLang="en-US" sz="2000" dirty="0">
                <a:latin typeface="나눔스퀘어 Bold" panose="020B0600000101010101" pitchFamily="50" charset="-127"/>
                <a:ea typeface="나눔스퀘어 Bold" panose="020B0600000101010101" pitchFamily="50" charset="-127"/>
              </a:rPr>
              <a:t>절에서 저자들은 </a:t>
            </a:r>
            <a:r>
              <a:rPr lang="en-US" altLang="ko-KR" sz="2000" dirty="0">
                <a:latin typeface="나눔스퀘어 Bold" panose="020B0600000101010101" pitchFamily="50" charset="-127"/>
                <a:ea typeface="나눔스퀘어 Bold" panose="020B0600000101010101" pitchFamily="50" charset="-127"/>
              </a:rPr>
              <a:t>To most directly compare our models on their ability to model their fine-tuning objective </a:t>
            </a:r>
            <a:r>
              <a:rPr lang="ko-KR" altLang="en-US" sz="2000" dirty="0">
                <a:latin typeface="나눔스퀘어 Bold" panose="020B0600000101010101" pitchFamily="50" charset="-127"/>
                <a:ea typeface="나눔스퀘어 Bold" panose="020B0600000101010101" pitchFamily="50" charset="-127"/>
              </a:rPr>
              <a:t>라며 </a:t>
            </a:r>
            <a:r>
              <a:rPr lang="en-US" altLang="ko-KR" sz="2000" dirty="0">
                <a:latin typeface="나눔스퀘어 Bold" panose="020B0600000101010101" pitchFamily="50" charset="-127"/>
                <a:ea typeface="나눔스퀘어 Bold" panose="020B0600000101010101" pitchFamily="50" charset="-127"/>
              </a:rPr>
              <a:t>4</a:t>
            </a:r>
            <a:r>
              <a:rPr lang="ko-KR" altLang="en-US" sz="2000" dirty="0">
                <a:latin typeface="나눔스퀘어 Bold" panose="020B0600000101010101" pitchFamily="50" charset="-127"/>
                <a:ea typeface="나눔스퀘어 Bold" panose="020B0600000101010101" pitchFamily="50" charset="-127"/>
              </a:rPr>
              <a:t>절의 평가지표로 </a:t>
            </a:r>
            <a:r>
              <a:rPr lang="en-US" altLang="ko-KR" sz="2000" dirty="0">
                <a:latin typeface="나눔스퀘어 Bold" panose="020B0600000101010101" pitchFamily="50" charset="-127"/>
                <a:ea typeface="나눔스퀘어 Bold" panose="020B0600000101010101" pitchFamily="50" charset="-127"/>
              </a:rPr>
              <a:t>ppl</a:t>
            </a:r>
            <a:r>
              <a:rPr lang="ko-KR" altLang="en-US" sz="2000" dirty="0">
                <a:latin typeface="나눔스퀘어 Bold" panose="020B0600000101010101" pitchFamily="50" charset="-127"/>
                <a:ea typeface="나눔스퀘어 Bold" panose="020B0600000101010101" pitchFamily="50" charset="-127"/>
              </a:rPr>
              <a:t>을 사용한 이유를 설명함</a:t>
            </a:r>
            <a:r>
              <a:rPr lang="en-US" altLang="ko-KR" sz="2000" dirty="0">
                <a:latin typeface="나눔스퀘어 Bold" panose="020B0600000101010101" pitchFamily="50" charset="-127"/>
                <a:ea typeface="나눔스퀘어 Bold" panose="020B0600000101010101" pitchFamily="50" charset="-127"/>
              </a:rPr>
              <a:t>. </a:t>
            </a:r>
            <a:r>
              <a:rPr lang="ko-KR" altLang="en-US" sz="2000" dirty="0">
                <a:latin typeface="나눔스퀘어 Bold" panose="020B0600000101010101" pitchFamily="50" charset="-127"/>
                <a:ea typeface="나눔스퀘어 Bold" panose="020B0600000101010101" pitchFamily="50" charset="-127"/>
              </a:rPr>
              <a:t>따라서 </a:t>
            </a:r>
            <a:r>
              <a:rPr lang="en-US" altLang="ko-KR" sz="2000" dirty="0">
                <a:latin typeface="나눔스퀘어 Bold" panose="020B0600000101010101" pitchFamily="50" charset="-127"/>
                <a:ea typeface="나눔스퀘어 Bold" panose="020B0600000101010101" pitchFamily="50" charset="-127"/>
              </a:rPr>
              <a:t>4</a:t>
            </a:r>
            <a:r>
              <a:rPr lang="ko-KR" altLang="en-US" sz="2000" dirty="0">
                <a:latin typeface="나눔스퀘어 Bold" panose="020B0600000101010101" pitchFamily="50" charset="-127"/>
                <a:ea typeface="나눔스퀘어 Bold" panose="020B0600000101010101" pitchFamily="50" charset="-127"/>
              </a:rPr>
              <a:t>절은 </a:t>
            </a:r>
            <a:r>
              <a:rPr lang="en-US" altLang="ko-KR" sz="2000" dirty="0">
                <a:latin typeface="나눔스퀘어 Bold" panose="020B0600000101010101" pitchFamily="50" charset="-127"/>
                <a:ea typeface="나눔스퀘어 Bold" panose="020B0600000101010101" pitchFamily="50" charset="-127"/>
              </a:rPr>
              <a:t>fine-tuning objective</a:t>
            </a:r>
            <a:r>
              <a:rPr lang="ko-KR" altLang="en-US" sz="2000" dirty="0">
                <a:latin typeface="나눔스퀘어 Bold" panose="020B0600000101010101" pitchFamily="50" charset="-127"/>
                <a:ea typeface="나눔스퀘어 Bold" panose="020B0600000101010101" pitchFamily="50" charset="-127"/>
              </a:rPr>
              <a:t>를 잘 학습시킬 수 있는 </a:t>
            </a:r>
            <a:r>
              <a:rPr lang="en-US" altLang="ko-KR" sz="2000" dirty="0">
                <a:latin typeface="나눔스퀘어 Bold" panose="020B0600000101010101" pitchFamily="50" charset="-127"/>
                <a:ea typeface="나눔스퀘어 Bold" panose="020B0600000101010101" pitchFamily="50" charset="-127"/>
              </a:rPr>
              <a:t>Pre-training </a:t>
            </a:r>
            <a:r>
              <a:rPr lang="ko-KR" altLang="en-US" sz="2000" dirty="0">
                <a:latin typeface="나눔스퀘어 Bold" panose="020B0600000101010101" pitchFamily="50" charset="-127"/>
                <a:ea typeface="나눔스퀘어 Bold" panose="020B0600000101010101" pitchFamily="50" charset="-127"/>
              </a:rPr>
              <a:t>기법을 찾기 위해 </a:t>
            </a:r>
            <a:r>
              <a:rPr lang="en-US" altLang="ko-KR" sz="2000" dirty="0">
                <a:latin typeface="나눔스퀘어 Bold" panose="020B0600000101010101" pitchFamily="50" charset="-127"/>
                <a:ea typeface="나눔스퀘어 Bold" panose="020B0600000101010101" pitchFamily="50" charset="-127"/>
              </a:rPr>
              <a:t>ppl</a:t>
            </a:r>
            <a:r>
              <a:rPr lang="ko-KR" altLang="en-US" sz="2000" dirty="0">
                <a:latin typeface="나눔스퀘어 Bold" panose="020B0600000101010101" pitchFamily="50" charset="-127"/>
                <a:ea typeface="나눔스퀘어 Bold" panose="020B0600000101010101" pitchFamily="50" charset="-127"/>
              </a:rPr>
              <a:t>을</a:t>
            </a:r>
            <a:r>
              <a:rPr lang="en-US" altLang="ko-KR" sz="2000" dirty="0">
                <a:latin typeface="나눔스퀘어 Bold" panose="020B0600000101010101" pitchFamily="50" charset="-127"/>
                <a:ea typeface="나눔스퀘어 Bold" panose="020B0600000101010101" pitchFamily="50" charset="-127"/>
              </a:rPr>
              <a:t>, 5</a:t>
            </a:r>
            <a:r>
              <a:rPr lang="ko-KR" altLang="en-US" sz="2000" dirty="0">
                <a:latin typeface="나눔스퀘어 Bold" panose="020B0600000101010101" pitchFamily="50" charset="-127"/>
                <a:ea typeface="나눔스퀘어 Bold" panose="020B0600000101010101" pitchFamily="50" charset="-127"/>
              </a:rPr>
              <a:t>절은 잘 훈련된 </a:t>
            </a:r>
            <a:r>
              <a:rPr lang="en-US" altLang="ko-KR" sz="2000" dirty="0">
                <a:latin typeface="나눔스퀘어 Bold" panose="020B0600000101010101" pitchFamily="50" charset="-127"/>
                <a:ea typeface="나눔스퀘어 Bold" panose="020B0600000101010101" pitchFamily="50" charset="-127"/>
              </a:rPr>
              <a:t>BART</a:t>
            </a:r>
            <a:r>
              <a:rPr lang="ko-KR" altLang="en-US" sz="2000" dirty="0">
                <a:latin typeface="나눔스퀘어 Bold" panose="020B0600000101010101" pitchFamily="50" charset="-127"/>
                <a:ea typeface="나눔스퀘어 Bold" panose="020B0600000101010101" pitchFamily="50" charset="-127"/>
              </a:rPr>
              <a:t>가 </a:t>
            </a:r>
            <a:r>
              <a:rPr lang="en-US" altLang="ko-KR" sz="2000" dirty="0">
                <a:latin typeface="나눔스퀘어 Bold" panose="020B0600000101010101" pitchFamily="50" charset="-127"/>
                <a:ea typeface="나눔스퀘어 Bold" panose="020B0600000101010101" pitchFamily="50" charset="-127"/>
              </a:rPr>
              <a:t>SOTA</a:t>
            </a:r>
            <a:r>
              <a:rPr lang="ko-KR" altLang="en-US" sz="2000" dirty="0">
                <a:latin typeface="나눔스퀘어 Bold" panose="020B0600000101010101" pitchFamily="50" charset="-127"/>
                <a:ea typeface="나눔스퀘어 Bold" panose="020B0600000101010101" pitchFamily="50" charset="-127"/>
              </a:rPr>
              <a:t>급 성능을 보이는 성과를 달성했음을 보이기 위해 </a:t>
            </a:r>
            <a:r>
              <a:rPr lang="en-US" altLang="ko-KR" sz="2000" dirty="0">
                <a:latin typeface="나눔스퀘어 Bold" panose="020B0600000101010101" pitchFamily="50" charset="-127"/>
                <a:ea typeface="나눔스퀘어 Bold" panose="020B0600000101010101" pitchFamily="50" charset="-127"/>
              </a:rPr>
              <a:t>ACC </a:t>
            </a:r>
            <a:r>
              <a:rPr lang="ko-KR" altLang="en-US" sz="2000" dirty="0">
                <a:latin typeface="나눔스퀘어 Bold" panose="020B0600000101010101" pitchFamily="50" charset="-127"/>
                <a:ea typeface="나눔스퀘어 Bold" panose="020B0600000101010101" pitchFamily="50" charset="-127"/>
              </a:rPr>
              <a:t>등의 지표를 선택한 것으로 보임</a:t>
            </a:r>
            <a:r>
              <a:rPr lang="en-US" altLang="ko-KR" sz="2000" dirty="0">
                <a:latin typeface="나눔스퀘어 Bold" panose="020B0600000101010101" pitchFamily="50" charset="-127"/>
                <a:ea typeface="나눔스퀘어 Bold" panose="020B0600000101010101" pitchFamily="50" charset="-127"/>
              </a:rPr>
              <a:t>.</a:t>
            </a:r>
          </a:p>
        </p:txBody>
      </p:sp>
      <p:sp>
        <p:nvSpPr>
          <p:cNvPr id="6" name="슬라이드 번호 개체 틀 5">
            <a:extLst>
              <a:ext uri="{FF2B5EF4-FFF2-40B4-BE49-F238E27FC236}">
                <a16:creationId xmlns:a16="http://schemas.microsoft.com/office/drawing/2014/main" id="{5A87E610-7D0F-9D36-7420-F5259416804B}"/>
              </a:ext>
            </a:extLst>
          </p:cNvPr>
          <p:cNvSpPr>
            <a:spLocks noGrp="1"/>
          </p:cNvSpPr>
          <p:nvPr>
            <p:ph type="sldNum" sz="quarter" idx="12"/>
          </p:nvPr>
        </p:nvSpPr>
        <p:spPr/>
        <p:txBody>
          <a:bodyPr/>
          <a:lstStyle/>
          <a:p>
            <a:fld id="{B1393E5F-521B-4CAD-9D3A-AE923D912DCE}" type="slidenum">
              <a:rPr lang="en-US" smtClean="0"/>
              <a:pPr/>
              <a:t>37</a:t>
            </a:fld>
            <a:r>
              <a:rPr lang="en-US"/>
              <a:t> / 40</a:t>
            </a:r>
            <a:endParaRPr lang="en-US" dirty="0"/>
          </a:p>
        </p:txBody>
      </p:sp>
    </p:spTree>
    <p:extLst>
      <p:ext uri="{BB962C8B-B14F-4D97-AF65-F5344CB8AC3E}">
        <p14:creationId xmlns:p14="http://schemas.microsoft.com/office/powerpoint/2010/main" val="1154711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556AE7-AC3B-1F7A-FB20-AB7B6773297A}"/>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B62A91E0-5090-A0ED-0E8F-58B8A186B3AA}"/>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5162A0E9-D09D-D7AC-276F-7194CE5688A5}"/>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3DE9A2B8-8185-35FF-242D-B6BAC6B5B20E}"/>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500FFC76-8C6F-578E-9EA3-EF75933677D4}"/>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5" name="슬라이드 번호 개체 틀 4">
            <a:extLst>
              <a:ext uri="{FF2B5EF4-FFF2-40B4-BE49-F238E27FC236}">
                <a16:creationId xmlns:a16="http://schemas.microsoft.com/office/drawing/2014/main" id="{BDB40B0A-3013-A559-ADF8-5980D1605B8B}"/>
              </a:ext>
            </a:extLst>
          </p:cNvPr>
          <p:cNvSpPr>
            <a:spLocks noGrp="1"/>
          </p:cNvSpPr>
          <p:nvPr>
            <p:ph type="sldNum" sz="quarter" idx="12"/>
          </p:nvPr>
        </p:nvSpPr>
        <p:spPr/>
        <p:txBody>
          <a:bodyPr/>
          <a:lstStyle/>
          <a:p>
            <a:fld id="{B1393E5F-521B-4CAD-9D3A-AE923D912DCE}" type="slidenum">
              <a:rPr lang="en-US" smtClean="0"/>
              <a:pPr/>
              <a:t>38</a:t>
            </a:fld>
            <a:r>
              <a:rPr lang="en-US"/>
              <a:t> / 40</a:t>
            </a:r>
            <a:endParaRPr lang="en-US" dirty="0"/>
          </a:p>
        </p:txBody>
      </p:sp>
      <p:sp>
        <p:nvSpPr>
          <p:cNvPr id="2" name="TextBox 1">
            <a:extLst>
              <a:ext uri="{FF2B5EF4-FFF2-40B4-BE49-F238E27FC236}">
                <a16:creationId xmlns:a16="http://schemas.microsoft.com/office/drawing/2014/main" id="{5E3DC2EB-49D3-F79A-0254-2B96982A7AA3}"/>
              </a:ext>
            </a:extLst>
          </p:cNvPr>
          <p:cNvSpPr txBox="1"/>
          <p:nvPr/>
        </p:nvSpPr>
        <p:spPr>
          <a:xfrm>
            <a:off x="582766" y="2095500"/>
            <a:ext cx="9158288" cy="707886"/>
          </a:xfrm>
          <a:prstGeom prst="rect">
            <a:avLst/>
          </a:prstGeom>
          <a:noFill/>
        </p:spPr>
        <p:txBody>
          <a:bodyPr wrap="square">
            <a:spAutoFit/>
          </a:bodyPr>
          <a:lstStyle/>
          <a:p>
            <a:r>
              <a:rPr lang="en-US" altLang="ko-KR" sz="4000" dirty="0">
                <a:latin typeface="나눔스퀘어 Bold" panose="020B0600000101010101" pitchFamily="50" charset="-127"/>
                <a:ea typeface="나눔스퀘어 Bold" panose="020B0600000101010101" pitchFamily="50" charset="-127"/>
              </a:rPr>
              <a:t>4</a:t>
            </a:r>
            <a:r>
              <a:rPr lang="ko-KR" altLang="en-US" sz="4000" dirty="0">
                <a:latin typeface="나눔스퀘어 Bold" panose="020B0600000101010101" pitchFamily="50" charset="-127"/>
                <a:ea typeface="나눔스퀘어 Bold" panose="020B0600000101010101" pitchFamily="50" charset="-127"/>
              </a:rPr>
              <a:t>절 실험 내용 보충</a:t>
            </a:r>
            <a:endParaRPr lang="en-US" altLang="ko-KR" sz="4000" dirty="0">
              <a:latin typeface="나눔스퀘어 Bold" panose="020B0600000101010101" pitchFamily="50" charset="-127"/>
              <a:ea typeface="나눔스퀘어 Bold" panose="020B0600000101010101" pitchFamily="50" charset="-127"/>
            </a:endParaRPr>
          </a:p>
        </p:txBody>
      </p:sp>
      <p:sp>
        <p:nvSpPr>
          <p:cNvPr id="4" name="TextBox 3">
            <a:extLst>
              <a:ext uri="{FF2B5EF4-FFF2-40B4-BE49-F238E27FC236}">
                <a16:creationId xmlns:a16="http://schemas.microsoft.com/office/drawing/2014/main" id="{0292D030-2856-C39F-3687-F88E22EE546C}"/>
              </a:ext>
            </a:extLst>
          </p:cNvPr>
          <p:cNvSpPr txBox="1"/>
          <p:nvPr/>
        </p:nvSpPr>
        <p:spPr>
          <a:xfrm>
            <a:off x="582766" y="3609727"/>
            <a:ext cx="16109797" cy="5016758"/>
          </a:xfrm>
          <a:prstGeom prst="rect">
            <a:avLst/>
          </a:prstGeom>
          <a:noFill/>
        </p:spPr>
        <p:txBody>
          <a:bodyPr wrap="square">
            <a:spAutoFit/>
          </a:bodyPr>
          <a:lstStyle/>
          <a:p>
            <a:r>
              <a:rPr lang="en-US" altLang="ko-KR" sz="3200" i="1" dirty="0"/>
              <a:t>For the Permuted LM, Masked LM and Multitask Masked LM, we </a:t>
            </a:r>
            <a:r>
              <a:rPr lang="en-US" altLang="ko-KR" sz="3200" i="1" dirty="0">
                <a:solidFill>
                  <a:srgbClr val="3B7DDD"/>
                </a:solidFill>
              </a:rPr>
              <a:t>use two-stream attention </a:t>
            </a:r>
            <a:r>
              <a:rPr lang="en-US" altLang="ko-KR" sz="3200" i="1" dirty="0"/>
              <a:t>(Yang et al., 2019) to efficiently compute likelihoods of the output part of the sequence (using a diagonal self-attention mask on the output to predict words left-to-right).</a:t>
            </a:r>
          </a:p>
          <a:p>
            <a:endParaRPr lang="ko-KR" altLang="en-US" sz="3200" i="1" dirty="0"/>
          </a:p>
          <a:p>
            <a:r>
              <a:rPr lang="en-US" altLang="ko-KR" sz="3200" i="1" dirty="0"/>
              <a:t>We experiment with (1</a:t>
            </a:r>
            <a:r>
              <a:rPr lang="en-US" altLang="ko-KR" sz="3200" i="1" dirty="0">
                <a:solidFill>
                  <a:srgbClr val="3B7DDD"/>
                </a:solidFill>
              </a:rPr>
              <a:t>) treating the task as a standard sequence-to-sequence problem</a:t>
            </a:r>
            <a:r>
              <a:rPr lang="en-US" altLang="ko-KR" sz="3200" i="1" dirty="0"/>
              <a:t>, where the source input to the encoder and the target is the decoder output, or (2) </a:t>
            </a:r>
            <a:r>
              <a:rPr lang="en-US" altLang="ko-KR" sz="3200" i="1" dirty="0">
                <a:solidFill>
                  <a:srgbClr val="3B7DDD"/>
                </a:solidFill>
              </a:rPr>
              <a:t>adding the source as prefix to the target in the decoder</a:t>
            </a:r>
            <a:r>
              <a:rPr lang="en-US" altLang="ko-KR" sz="3200" i="1" dirty="0"/>
              <a:t>, with a loss only on the target part of the sequence. We find the former works better for BART models, and the latter for other models. </a:t>
            </a:r>
            <a:r>
              <a:rPr lang="en-US" altLang="ko-KR" sz="3200" i="1" dirty="0">
                <a:solidFill>
                  <a:srgbClr val="3B7DDD"/>
                </a:solidFill>
              </a:rPr>
              <a:t>To most directly compare our models on their ability to model their fine-tuning objective (the log likelihood of the human text)</a:t>
            </a:r>
            <a:r>
              <a:rPr lang="en-US" altLang="ko-KR" sz="3200" i="1" dirty="0"/>
              <a:t>, we report perplexity in Table 1.</a:t>
            </a:r>
            <a:endParaRPr lang="ko-KR" altLang="en-US" sz="3200" i="1" dirty="0"/>
          </a:p>
        </p:txBody>
      </p:sp>
    </p:spTree>
    <p:extLst>
      <p:ext uri="{BB962C8B-B14F-4D97-AF65-F5344CB8AC3E}">
        <p14:creationId xmlns:p14="http://schemas.microsoft.com/office/powerpoint/2010/main" val="660857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823BF-708F-EF93-03A7-BA7303BB608E}"/>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67C6CDB0-F7B3-3481-EDD9-E8C89509C396}"/>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26C219A5-0109-748E-90A6-B16DAEC590E9}"/>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088CCF24-CB58-D99C-5506-3814D3053891}"/>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2161A6B3-0030-6FF0-0C50-11C7F7BE5C54}"/>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4" name="TextBox 3">
            <a:extLst>
              <a:ext uri="{FF2B5EF4-FFF2-40B4-BE49-F238E27FC236}">
                <a16:creationId xmlns:a16="http://schemas.microsoft.com/office/drawing/2014/main" id="{73D18F76-3217-5D2A-8719-82617E1D7BCA}"/>
              </a:ext>
            </a:extLst>
          </p:cNvPr>
          <p:cNvSpPr txBox="1"/>
          <p:nvPr/>
        </p:nvSpPr>
        <p:spPr>
          <a:xfrm>
            <a:off x="578003" y="3609727"/>
            <a:ext cx="15286554" cy="3046988"/>
          </a:xfrm>
          <a:prstGeom prst="rect">
            <a:avLst/>
          </a:prstGeom>
          <a:noFill/>
        </p:spPr>
        <p:txBody>
          <a:bodyPr wrap="square">
            <a:spAutoFit/>
          </a:bodyPr>
          <a:lstStyle/>
          <a:p>
            <a:r>
              <a:rPr lang="en-US" altLang="ko-KR" sz="3200" i="1" dirty="0"/>
              <a:t>We also experiment with several text generation tasks. </a:t>
            </a:r>
            <a:r>
              <a:rPr lang="en-US" altLang="ko-KR" sz="3200" i="1" dirty="0">
                <a:solidFill>
                  <a:srgbClr val="3B7DDD"/>
                </a:solidFill>
              </a:rPr>
              <a:t>BART is fine-tuned as a standard sequence-to-sequence </a:t>
            </a:r>
            <a:r>
              <a:rPr lang="en-US" altLang="ko-KR" sz="3200" i="1" dirty="0"/>
              <a:t>model from the input to the output text. During finetuning we use a label smoothed cross entropy loss (Pereyra et al., 2017), with the smoothing parameter set to 0.1. During generation, </a:t>
            </a:r>
            <a:r>
              <a:rPr lang="en-US" altLang="ko-KR" sz="3200" i="1" dirty="0">
                <a:solidFill>
                  <a:srgbClr val="3B7DDD"/>
                </a:solidFill>
              </a:rPr>
              <a:t>we set beam size as 5</a:t>
            </a:r>
            <a:r>
              <a:rPr lang="en-US" altLang="ko-KR" sz="3200" i="1" dirty="0"/>
              <a:t>, remove duplicated trigrams in beam search, and tuned the model with min-</a:t>
            </a:r>
            <a:r>
              <a:rPr lang="en-US" altLang="ko-KR" sz="3200" i="1" dirty="0" err="1"/>
              <a:t>len</a:t>
            </a:r>
            <a:r>
              <a:rPr lang="en-US" altLang="ko-KR" sz="3200" i="1" dirty="0"/>
              <a:t>, max-</a:t>
            </a:r>
            <a:r>
              <a:rPr lang="en-US" altLang="ko-KR" sz="3200" i="1" dirty="0" err="1"/>
              <a:t>len</a:t>
            </a:r>
            <a:r>
              <a:rPr lang="en-US" altLang="ko-KR" sz="3200" i="1" dirty="0"/>
              <a:t>, length penalty on the validation set (Fan et al., 2017).</a:t>
            </a:r>
            <a:endParaRPr lang="ko-KR" altLang="en-US" sz="3200" i="1" dirty="0"/>
          </a:p>
        </p:txBody>
      </p:sp>
      <p:sp>
        <p:nvSpPr>
          <p:cNvPr id="6" name="슬라이드 번호 개체 틀 5">
            <a:extLst>
              <a:ext uri="{FF2B5EF4-FFF2-40B4-BE49-F238E27FC236}">
                <a16:creationId xmlns:a16="http://schemas.microsoft.com/office/drawing/2014/main" id="{D71B9395-6E63-0BF2-BF97-7F028D302A7B}"/>
              </a:ext>
            </a:extLst>
          </p:cNvPr>
          <p:cNvSpPr>
            <a:spLocks noGrp="1"/>
          </p:cNvSpPr>
          <p:nvPr>
            <p:ph type="sldNum" sz="quarter" idx="12"/>
          </p:nvPr>
        </p:nvSpPr>
        <p:spPr/>
        <p:txBody>
          <a:bodyPr/>
          <a:lstStyle/>
          <a:p>
            <a:fld id="{B1393E5F-521B-4CAD-9D3A-AE923D912DCE}" type="slidenum">
              <a:rPr lang="en-US" smtClean="0"/>
              <a:pPr/>
              <a:t>39</a:t>
            </a:fld>
            <a:r>
              <a:rPr lang="en-US"/>
              <a:t> / 40</a:t>
            </a:r>
            <a:endParaRPr lang="en-US" dirty="0"/>
          </a:p>
        </p:txBody>
      </p:sp>
      <p:sp>
        <p:nvSpPr>
          <p:cNvPr id="2" name="TextBox 1">
            <a:extLst>
              <a:ext uri="{FF2B5EF4-FFF2-40B4-BE49-F238E27FC236}">
                <a16:creationId xmlns:a16="http://schemas.microsoft.com/office/drawing/2014/main" id="{6DA5D007-2D9F-A9AC-98E4-95F17E419C8D}"/>
              </a:ext>
            </a:extLst>
          </p:cNvPr>
          <p:cNvSpPr txBox="1"/>
          <p:nvPr/>
        </p:nvSpPr>
        <p:spPr>
          <a:xfrm>
            <a:off x="582766" y="2095500"/>
            <a:ext cx="9158288" cy="707886"/>
          </a:xfrm>
          <a:prstGeom prst="rect">
            <a:avLst/>
          </a:prstGeom>
          <a:noFill/>
        </p:spPr>
        <p:txBody>
          <a:bodyPr wrap="square">
            <a:spAutoFit/>
          </a:bodyPr>
          <a:lstStyle/>
          <a:p>
            <a:r>
              <a:rPr lang="en-US" altLang="ko-KR" sz="4000" dirty="0">
                <a:latin typeface="나눔스퀘어 Bold" panose="020B0600000101010101" pitchFamily="50" charset="-127"/>
                <a:ea typeface="나눔스퀘어 Bold" panose="020B0600000101010101" pitchFamily="50" charset="-127"/>
              </a:rPr>
              <a:t>5</a:t>
            </a:r>
            <a:r>
              <a:rPr lang="ko-KR" altLang="en-US" sz="4000" dirty="0">
                <a:latin typeface="나눔스퀘어 Bold" panose="020B0600000101010101" pitchFamily="50" charset="-127"/>
                <a:ea typeface="나눔스퀘어 Bold" panose="020B0600000101010101" pitchFamily="50" charset="-127"/>
              </a:rPr>
              <a:t>절 실험 내용 보충</a:t>
            </a:r>
            <a:endParaRPr lang="en-US" altLang="ko-KR" sz="4000" dirty="0">
              <a:latin typeface="나눔스퀘어 Bold" panose="020B0600000101010101" pitchFamily="50" charset="-127"/>
              <a:ea typeface="나눔스퀘어 Bold" panose="020B0600000101010101" pitchFamily="50" charset="-127"/>
            </a:endParaRPr>
          </a:p>
        </p:txBody>
      </p:sp>
    </p:spTree>
    <p:extLst>
      <p:ext uri="{BB962C8B-B14F-4D97-AF65-F5344CB8AC3E}">
        <p14:creationId xmlns:p14="http://schemas.microsoft.com/office/powerpoint/2010/main" val="3065262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AE069-3901-E328-258A-92E6FAC787E5}"/>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44439AD7-A6FB-28A0-544E-AED48D1DF4DA}"/>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4B9EBE41-2D82-5D5F-C2B9-3A92FE8CDE5A}"/>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44DB6E8D-2937-6C42-F038-2B3ECCEFA337}"/>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4B5C1343-F671-D74C-FB5B-A37F50F820A3}"/>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Introduction</a:t>
            </a:r>
          </a:p>
        </p:txBody>
      </p:sp>
      <p:grpSp>
        <p:nvGrpSpPr>
          <p:cNvPr id="23" name="그룹 22">
            <a:extLst>
              <a:ext uri="{FF2B5EF4-FFF2-40B4-BE49-F238E27FC236}">
                <a16:creationId xmlns:a16="http://schemas.microsoft.com/office/drawing/2014/main" id="{76100C95-A710-B922-84B4-E242439C1F46}"/>
              </a:ext>
            </a:extLst>
          </p:cNvPr>
          <p:cNvGrpSpPr/>
          <p:nvPr/>
        </p:nvGrpSpPr>
        <p:grpSpPr>
          <a:xfrm>
            <a:off x="323325" y="3796395"/>
            <a:ext cx="3380331" cy="3408674"/>
            <a:chOff x="323325" y="3796395"/>
            <a:chExt cx="3380331" cy="3408674"/>
          </a:xfrm>
        </p:grpSpPr>
        <p:pic>
          <p:nvPicPr>
            <p:cNvPr id="12" name="그림 11">
              <a:extLst>
                <a:ext uri="{FF2B5EF4-FFF2-40B4-BE49-F238E27FC236}">
                  <a16:creationId xmlns:a16="http://schemas.microsoft.com/office/drawing/2014/main" id="{14939C0F-A5AD-D0E3-3285-DD8C8B409448}"/>
                </a:ext>
              </a:extLst>
            </p:cNvPr>
            <p:cNvPicPr>
              <a:picLocks noChangeAspect="1"/>
            </p:cNvPicPr>
            <p:nvPr/>
          </p:nvPicPr>
          <p:blipFill>
            <a:blip r:embed="rId4"/>
            <a:stretch>
              <a:fillRect/>
            </a:stretch>
          </p:blipFill>
          <p:spPr>
            <a:xfrm>
              <a:off x="323325" y="3796395"/>
              <a:ext cx="3380331" cy="2551438"/>
            </a:xfrm>
            <a:prstGeom prst="rect">
              <a:avLst/>
            </a:prstGeom>
          </p:spPr>
        </p:pic>
        <p:sp>
          <p:nvSpPr>
            <p:cNvPr id="16" name="TextBox 15">
              <a:extLst>
                <a:ext uri="{FF2B5EF4-FFF2-40B4-BE49-F238E27FC236}">
                  <a16:creationId xmlns:a16="http://schemas.microsoft.com/office/drawing/2014/main" id="{5A90B0FF-A8EE-420B-D8C3-EBEC2658EE17}"/>
                </a:ext>
              </a:extLst>
            </p:cNvPr>
            <p:cNvSpPr txBox="1"/>
            <p:nvPr/>
          </p:nvSpPr>
          <p:spPr>
            <a:xfrm>
              <a:off x="1495216" y="6558738"/>
              <a:ext cx="1552996" cy="646331"/>
            </a:xfrm>
            <a:prstGeom prst="rect">
              <a:avLst/>
            </a:prstGeom>
            <a:noFill/>
          </p:spPr>
          <p:txBody>
            <a:bodyPr wrap="square">
              <a:spAutoFit/>
            </a:bodyPr>
            <a:lstStyle/>
            <a:p>
              <a:r>
                <a:rPr lang="en-US" altLang="ko-KR" sz="3600" dirty="0">
                  <a:latin typeface="나눔스퀘어 Bold" panose="020B0600000101010101" pitchFamily="50" charset="-127"/>
                  <a:ea typeface="나눔스퀘어 Bold" panose="020B0600000101010101" pitchFamily="50" charset="-127"/>
                </a:rPr>
                <a:t>BERT</a:t>
              </a:r>
              <a:endParaRPr lang="ko-KR" altLang="en-US" sz="3600" dirty="0"/>
            </a:p>
          </p:txBody>
        </p:sp>
      </p:grpSp>
      <p:grpSp>
        <p:nvGrpSpPr>
          <p:cNvPr id="24" name="그룹 23">
            <a:extLst>
              <a:ext uri="{FF2B5EF4-FFF2-40B4-BE49-F238E27FC236}">
                <a16:creationId xmlns:a16="http://schemas.microsoft.com/office/drawing/2014/main" id="{35FB8DAA-D0DF-971B-615B-0E8AB374BD84}"/>
              </a:ext>
            </a:extLst>
          </p:cNvPr>
          <p:cNvGrpSpPr/>
          <p:nvPr/>
        </p:nvGrpSpPr>
        <p:grpSpPr>
          <a:xfrm>
            <a:off x="3966799" y="3839258"/>
            <a:ext cx="4223496" cy="3439846"/>
            <a:chOff x="3966799" y="3839258"/>
            <a:chExt cx="4223496" cy="3439846"/>
          </a:xfrm>
        </p:grpSpPr>
        <p:pic>
          <p:nvPicPr>
            <p:cNvPr id="7" name="그림 6">
              <a:extLst>
                <a:ext uri="{FF2B5EF4-FFF2-40B4-BE49-F238E27FC236}">
                  <a16:creationId xmlns:a16="http://schemas.microsoft.com/office/drawing/2014/main" id="{C463A688-E703-932B-C2F2-ED4D4F9357C8}"/>
                </a:ext>
              </a:extLst>
            </p:cNvPr>
            <p:cNvPicPr>
              <a:picLocks noChangeAspect="1"/>
            </p:cNvPicPr>
            <p:nvPr/>
          </p:nvPicPr>
          <p:blipFill>
            <a:blip r:embed="rId5"/>
            <a:stretch>
              <a:fillRect/>
            </a:stretch>
          </p:blipFill>
          <p:spPr>
            <a:xfrm>
              <a:off x="3966799" y="3839258"/>
              <a:ext cx="4223496" cy="2551438"/>
            </a:xfrm>
            <a:prstGeom prst="rect">
              <a:avLst/>
            </a:prstGeom>
          </p:spPr>
        </p:pic>
        <p:sp>
          <p:nvSpPr>
            <p:cNvPr id="19" name="TextBox 18">
              <a:extLst>
                <a:ext uri="{FF2B5EF4-FFF2-40B4-BE49-F238E27FC236}">
                  <a16:creationId xmlns:a16="http://schemas.microsoft.com/office/drawing/2014/main" id="{1148D393-9DAB-6223-6872-8286A9D58268}"/>
                </a:ext>
              </a:extLst>
            </p:cNvPr>
            <p:cNvSpPr txBox="1"/>
            <p:nvPr/>
          </p:nvSpPr>
          <p:spPr>
            <a:xfrm>
              <a:off x="5705476" y="6632773"/>
              <a:ext cx="1552996" cy="646331"/>
            </a:xfrm>
            <a:prstGeom prst="rect">
              <a:avLst/>
            </a:prstGeom>
            <a:noFill/>
          </p:spPr>
          <p:txBody>
            <a:bodyPr wrap="square">
              <a:spAutoFit/>
            </a:bodyPr>
            <a:lstStyle/>
            <a:p>
              <a:r>
                <a:rPr lang="en-US" altLang="ko-KR" sz="3600" dirty="0">
                  <a:latin typeface="나눔스퀘어 Bold" panose="020B0600000101010101" pitchFamily="50" charset="-127"/>
                  <a:ea typeface="나눔스퀘어 Bold" panose="020B0600000101010101" pitchFamily="50" charset="-127"/>
                </a:rPr>
                <a:t>GPT</a:t>
              </a:r>
              <a:endParaRPr lang="ko-KR" altLang="en-US" sz="3600" dirty="0"/>
            </a:p>
          </p:txBody>
        </p:sp>
      </p:grpSp>
      <p:grpSp>
        <p:nvGrpSpPr>
          <p:cNvPr id="25" name="그룹 24">
            <a:extLst>
              <a:ext uri="{FF2B5EF4-FFF2-40B4-BE49-F238E27FC236}">
                <a16:creationId xmlns:a16="http://schemas.microsoft.com/office/drawing/2014/main" id="{24A5C40C-26E4-875F-32EC-AB863ED1D88D}"/>
              </a:ext>
            </a:extLst>
          </p:cNvPr>
          <p:cNvGrpSpPr/>
          <p:nvPr/>
        </p:nvGrpSpPr>
        <p:grpSpPr>
          <a:xfrm>
            <a:off x="8458200" y="3238500"/>
            <a:ext cx="9175341" cy="4686935"/>
            <a:chOff x="8458200" y="3238500"/>
            <a:chExt cx="9175341" cy="4686935"/>
          </a:xfrm>
        </p:grpSpPr>
        <p:pic>
          <p:nvPicPr>
            <p:cNvPr id="14" name="그림 13">
              <a:extLst>
                <a:ext uri="{FF2B5EF4-FFF2-40B4-BE49-F238E27FC236}">
                  <a16:creationId xmlns:a16="http://schemas.microsoft.com/office/drawing/2014/main" id="{4A901550-7A98-2053-327A-89088F10DFBD}"/>
                </a:ext>
              </a:extLst>
            </p:cNvPr>
            <p:cNvPicPr>
              <a:picLocks noChangeAspect="1"/>
            </p:cNvPicPr>
            <p:nvPr/>
          </p:nvPicPr>
          <p:blipFill>
            <a:blip r:embed="rId6"/>
            <a:stretch>
              <a:fillRect/>
            </a:stretch>
          </p:blipFill>
          <p:spPr>
            <a:xfrm>
              <a:off x="8458200" y="3238500"/>
              <a:ext cx="9175341" cy="3216853"/>
            </a:xfrm>
            <a:prstGeom prst="rect">
              <a:avLst/>
            </a:prstGeom>
          </p:spPr>
        </p:pic>
        <p:sp>
          <p:nvSpPr>
            <p:cNvPr id="17" name="TextBox 16">
              <a:extLst>
                <a:ext uri="{FF2B5EF4-FFF2-40B4-BE49-F238E27FC236}">
                  <a16:creationId xmlns:a16="http://schemas.microsoft.com/office/drawing/2014/main" id="{AE197373-5503-B783-44C2-86A4081CCCFB}"/>
                </a:ext>
              </a:extLst>
            </p:cNvPr>
            <p:cNvSpPr txBox="1"/>
            <p:nvPr/>
          </p:nvSpPr>
          <p:spPr>
            <a:xfrm>
              <a:off x="11734800" y="7279104"/>
              <a:ext cx="2856540"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(BERT + GPT)</a:t>
              </a:r>
              <a:endParaRPr lang="ko-KR" altLang="en-US" sz="3600" dirty="0"/>
            </a:p>
          </p:txBody>
        </p:sp>
        <p:sp>
          <p:nvSpPr>
            <p:cNvPr id="20" name="TextBox 19">
              <a:extLst>
                <a:ext uri="{FF2B5EF4-FFF2-40B4-BE49-F238E27FC236}">
                  <a16:creationId xmlns:a16="http://schemas.microsoft.com/office/drawing/2014/main" id="{6B6948C4-4BD6-18F0-58B1-1823E06FC258}"/>
                </a:ext>
              </a:extLst>
            </p:cNvPr>
            <p:cNvSpPr txBox="1"/>
            <p:nvPr/>
          </p:nvSpPr>
          <p:spPr>
            <a:xfrm>
              <a:off x="12573000" y="6635641"/>
              <a:ext cx="1552996"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BART</a:t>
              </a:r>
              <a:endParaRPr lang="ko-KR" altLang="en-US" sz="3600" dirty="0"/>
            </a:p>
          </p:txBody>
        </p:sp>
      </p:grpSp>
      <p:sp>
        <p:nvSpPr>
          <p:cNvPr id="5" name="슬라이드 번호 개체 틀 4">
            <a:extLst>
              <a:ext uri="{FF2B5EF4-FFF2-40B4-BE49-F238E27FC236}">
                <a16:creationId xmlns:a16="http://schemas.microsoft.com/office/drawing/2014/main" id="{5994F2FA-267B-46F3-3444-C4AFB7F80C7F}"/>
              </a:ext>
            </a:extLst>
          </p:cNvPr>
          <p:cNvSpPr>
            <a:spLocks noGrp="1"/>
          </p:cNvSpPr>
          <p:nvPr>
            <p:ph type="sldNum" sz="quarter" idx="12"/>
          </p:nvPr>
        </p:nvSpPr>
        <p:spPr/>
        <p:txBody>
          <a:bodyPr/>
          <a:lstStyle/>
          <a:p>
            <a:fld id="{B1393E5F-521B-4CAD-9D3A-AE923D912DCE}" type="slidenum">
              <a:rPr lang="en-US" smtClean="0"/>
              <a:pPr/>
              <a:t>4</a:t>
            </a:fld>
            <a:r>
              <a:rPr lang="en-US"/>
              <a:t> / 40</a:t>
            </a:r>
            <a:endParaRPr lang="en-US" dirty="0"/>
          </a:p>
        </p:txBody>
      </p:sp>
    </p:spTree>
    <p:extLst>
      <p:ext uri="{BB962C8B-B14F-4D97-AF65-F5344CB8AC3E}">
        <p14:creationId xmlns:p14="http://schemas.microsoft.com/office/powerpoint/2010/main" val="16044631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2BEB64-8FA3-F237-F866-5AC2C3BF1FF3}"/>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B1F7C0EF-BC00-2974-FDCC-F21F836E51EA}"/>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86D03904-74CB-9552-66F1-A8B8FCDE7DE8}"/>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CFC1C585-89BB-FF87-42C9-429D00BEEBEB}"/>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7D77ADEE-51E1-2363-9B63-3F9C10294F5F}"/>
              </a:ext>
            </a:extLst>
          </p:cNvPr>
          <p:cNvSpPr txBox="1"/>
          <p:nvPr/>
        </p:nvSpPr>
        <p:spPr>
          <a:xfrm>
            <a:off x="582766" y="427385"/>
            <a:ext cx="16389846" cy="861774"/>
          </a:xfrm>
          <a:prstGeom prst="rect">
            <a:avLst/>
          </a:prstGeom>
          <a:noFill/>
        </p:spPr>
        <p:txBody>
          <a:bodyPr wrap="square" rtlCol="0" anchor="t">
            <a:spAutoFit/>
          </a:bodyPr>
          <a:lstStyle/>
          <a:p>
            <a:r>
              <a:rPr lang="en-US" sz="5000" dirty="0">
                <a:solidFill>
                  <a:schemeClr val="bg1"/>
                </a:solidFill>
                <a:latin typeface="나눔스퀘어 ExtraBold" panose="020B0600000101010101" pitchFamily="50" charset="-127"/>
                <a:ea typeface="나눔스퀘어 ExtraBold" panose="020B0600000101010101" pitchFamily="50" charset="-127"/>
              </a:rPr>
              <a:t>Appendix</a:t>
            </a:r>
          </a:p>
        </p:txBody>
      </p:sp>
      <p:sp>
        <p:nvSpPr>
          <p:cNvPr id="5" name="슬라이드 번호 개체 틀 4">
            <a:extLst>
              <a:ext uri="{FF2B5EF4-FFF2-40B4-BE49-F238E27FC236}">
                <a16:creationId xmlns:a16="http://schemas.microsoft.com/office/drawing/2014/main" id="{B84A4E62-38CA-2A26-279F-0F3CBE6B497D}"/>
              </a:ext>
            </a:extLst>
          </p:cNvPr>
          <p:cNvSpPr>
            <a:spLocks noGrp="1"/>
          </p:cNvSpPr>
          <p:nvPr>
            <p:ph type="sldNum" sz="quarter" idx="12"/>
          </p:nvPr>
        </p:nvSpPr>
        <p:spPr/>
        <p:txBody>
          <a:bodyPr/>
          <a:lstStyle/>
          <a:p>
            <a:fld id="{B1393E5F-521B-4CAD-9D3A-AE923D912DCE}" type="slidenum">
              <a:rPr lang="en-US" smtClean="0"/>
              <a:pPr/>
              <a:t>40</a:t>
            </a:fld>
            <a:r>
              <a:rPr lang="en-US"/>
              <a:t> / 40</a:t>
            </a:r>
            <a:endParaRPr lang="en-US" dirty="0"/>
          </a:p>
        </p:txBody>
      </p:sp>
      <p:sp>
        <p:nvSpPr>
          <p:cNvPr id="2" name="TextBox 1">
            <a:extLst>
              <a:ext uri="{FF2B5EF4-FFF2-40B4-BE49-F238E27FC236}">
                <a16:creationId xmlns:a16="http://schemas.microsoft.com/office/drawing/2014/main" id="{5171FF52-3557-B4C6-82EA-5A249FCC14CC}"/>
              </a:ext>
            </a:extLst>
          </p:cNvPr>
          <p:cNvSpPr txBox="1"/>
          <p:nvPr/>
        </p:nvSpPr>
        <p:spPr>
          <a:xfrm>
            <a:off x="582766" y="2095500"/>
            <a:ext cx="9158288" cy="707886"/>
          </a:xfrm>
          <a:prstGeom prst="rect">
            <a:avLst/>
          </a:prstGeom>
          <a:noFill/>
        </p:spPr>
        <p:txBody>
          <a:bodyPr wrap="square">
            <a:spAutoFit/>
          </a:bodyPr>
          <a:lstStyle/>
          <a:p>
            <a:r>
              <a:rPr lang="en-US" altLang="ko-KR" sz="4000" dirty="0">
                <a:latin typeface="나눔스퀘어 Bold" panose="020B0600000101010101" pitchFamily="50" charset="-127"/>
                <a:ea typeface="나눔스퀘어 Bold" panose="020B0600000101010101" pitchFamily="50" charset="-127"/>
              </a:rPr>
              <a:t>Beam</a:t>
            </a:r>
            <a:r>
              <a:rPr lang="ko-KR" altLang="en-US" sz="4000" dirty="0">
                <a:latin typeface="나눔스퀘어 Bold" panose="020B0600000101010101" pitchFamily="50" charset="-127"/>
                <a:ea typeface="나눔스퀘어 Bold" panose="020B0600000101010101" pitchFamily="50" charset="-127"/>
              </a:rPr>
              <a:t> </a:t>
            </a:r>
            <a:r>
              <a:rPr lang="en-US" altLang="ko-KR" sz="4000" dirty="0">
                <a:latin typeface="나눔스퀘어 Bold" panose="020B0600000101010101" pitchFamily="50" charset="-127"/>
                <a:ea typeface="나눔스퀘어 Bold" panose="020B0600000101010101" pitchFamily="50" charset="-127"/>
              </a:rPr>
              <a:t>Search</a:t>
            </a:r>
            <a:r>
              <a:rPr lang="ko-KR" altLang="en-US" sz="4000" dirty="0">
                <a:latin typeface="나눔스퀘어 Bold" panose="020B0600000101010101" pitchFamily="50" charset="-127"/>
                <a:ea typeface="나눔스퀘어 Bold" panose="020B0600000101010101" pitchFamily="50" charset="-127"/>
              </a:rPr>
              <a:t> </a:t>
            </a:r>
            <a:r>
              <a:rPr lang="en-US" altLang="ko-KR" sz="4000" dirty="0">
                <a:latin typeface="나눔스퀘어 Bold" panose="020B0600000101010101" pitchFamily="50" charset="-127"/>
                <a:ea typeface="나눔스퀘어 Bold" panose="020B0600000101010101" pitchFamily="50" charset="-127"/>
              </a:rPr>
              <a:t>vs</a:t>
            </a:r>
            <a:r>
              <a:rPr lang="ko-KR" altLang="en-US" sz="4000" dirty="0">
                <a:latin typeface="나눔스퀘어 Bold" panose="020B0600000101010101" pitchFamily="50" charset="-127"/>
                <a:ea typeface="나눔스퀘어 Bold" panose="020B0600000101010101" pitchFamily="50" charset="-127"/>
              </a:rPr>
              <a:t> </a:t>
            </a:r>
            <a:r>
              <a:rPr lang="en-US" altLang="ko-KR" sz="4000" dirty="0">
                <a:latin typeface="나눔스퀘어 Bold" panose="020B0600000101010101" pitchFamily="50" charset="-127"/>
                <a:ea typeface="나눔스퀘어 Bold" panose="020B0600000101010101" pitchFamily="50" charset="-127"/>
              </a:rPr>
              <a:t>Greedy</a:t>
            </a:r>
            <a:r>
              <a:rPr lang="ko-KR" altLang="en-US" sz="4000" dirty="0">
                <a:latin typeface="나눔스퀘어 Bold" panose="020B0600000101010101" pitchFamily="50" charset="-127"/>
                <a:ea typeface="나눔스퀘어 Bold" panose="020B0600000101010101" pitchFamily="50" charset="-127"/>
              </a:rPr>
              <a:t> </a:t>
            </a:r>
            <a:r>
              <a:rPr lang="en-US" altLang="ko-KR" sz="4000" dirty="0">
                <a:latin typeface="나눔스퀘어 Bold" panose="020B0600000101010101" pitchFamily="50" charset="-127"/>
                <a:ea typeface="나눔스퀘어 Bold" panose="020B0600000101010101" pitchFamily="50" charset="-127"/>
              </a:rPr>
              <a:t>Search</a:t>
            </a:r>
          </a:p>
        </p:txBody>
      </p:sp>
      <p:pic>
        <p:nvPicPr>
          <p:cNvPr id="3074" name="Picture 2" descr="Decoding Methods for Generative AI | Niklas Heidloff">
            <a:extLst>
              <a:ext uri="{FF2B5EF4-FFF2-40B4-BE49-F238E27FC236}">
                <a16:creationId xmlns:a16="http://schemas.microsoft.com/office/drawing/2014/main" id="{0F05FE8C-1EEF-11EF-C36C-BE1BD0DCDE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57571" y="3095387"/>
            <a:ext cx="10744200" cy="56548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05EBB81-5D1F-ECD0-5E85-D67C8DF40612}"/>
              </a:ext>
            </a:extLst>
          </p:cNvPr>
          <p:cNvSpPr txBox="1"/>
          <p:nvPr/>
        </p:nvSpPr>
        <p:spPr>
          <a:xfrm>
            <a:off x="582766" y="8893342"/>
            <a:ext cx="9158288" cy="646331"/>
          </a:xfrm>
          <a:prstGeom prst="rect">
            <a:avLst/>
          </a:prstGeom>
          <a:noFill/>
        </p:spPr>
        <p:txBody>
          <a:bodyPr wrap="square">
            <a:spAutoFit/>
          </a:bodyPr>
          <a:lstStyle/>
          <a:p>
            <a:r>
              <a:rPr lang="ko-KR" altLang="en-US" dirty="0">
                <a:hlinkClick r:id="rId5"/>
              </a:rPr>
              <a:t>https://heidloff.net/article/greedy-beam-sampling/</a:t>
            </a:r>
            <a:endParaRPr lang="en-US" altLang="ko-KR" dirty="0"/>
          </a:p>
          <a:p>
            <a:endParaRPr lang="ko-KR" altLang="en-US" dirty="0"/>
          </a:p>
        </p:txBody>
      </p:sp>
    </p:spTree>
    <p:extLst>
      <p:ext uri="{BB962C8B-B14F-4D97-AF65-F5344CB8AC3E}">
        <p14:creationId xmlns:p14="http://schemas.microsoft.com/office/powerpoint/2010/main" val="1879570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EF921-A86E-C9A5-8DC2-92CC014B416C}"/>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A99F2C29-7BB2-E966-9830-F81CA2CB3179}"/>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2CE0264C-3B08-938C-AE0E-B11AFFF07D34}"/>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4C1EEDC7-DD9F-B839-233A-16A75E20BF84}"/>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BDF30247-ADD6-5BD4-362B-6695B7B2A341}"/>
              </a:ext>
            </a:extLst>
          </p:cNvPr>
          <p:cNvSpPr txBox="1"/>
          <p:nvPr/>
        </p:nvSpPr>
        <p:spPr>
          <a:xfrm>
            <a:off x="582766" y="427385"/>
            <a:ext cx="16389846" cy="830997"/>
          </a:xfrm>
          <a:prstGeom prst="rect">
            <a:avLst/>
          </a:prstGeom>
          <a:noFill/>
        </p:spPr>
        <p:txBody>
          <a:bodyPr wrap="square" rtlCol="0" anchor="t">
            <a:spAutoFit/>
          </a:bodyPr>
          <a:lstStyle/>
          <a:p>
            <a:r>
              <a:rPr lang="en-US" altLang="ko-KR" sz="4800" dirty="0">
                <a:solidFill>
                  <a:schemeClr val="bg1"/>
                </a:solidFill>
                <a:latin typeface="나눔스퀘어 ExtraBold" panose="020B0600000101010101" pitchFamily="50" charset="-127"/>
                <a:ea typeface="나눔스퀘어 ExtraBold" panose="020B0600000101010101" pitchFamily="50" charset="-127"/>
              </a:rPr>
              <a:t>Model</a:t>
            </a:r>
          </a:p>
        </p:txBody>
      </p:sp>
      <p:grpSp>
        <p:nvGrpSpPr>
          <p:cNvPr id="5" name="그룹 4">
            <a:extLst>
              <a:ext uri="{FF2B5EF4-FFF2-40B4-BE49-F238E27FC236}">
                <a16:creationId xmlns:a16="http://schemas.microsoft.com/office/drawing/2014/main" id="{98281B1C-A022-F409-4E89-602B90BDDC3D}"/>
              </a:ext>
            </a:extLst>
          </p:cNvPr>
          <p:cNvGrpSpPr/>
          <p:nvPr/>
        </p:nvGrpSpPr>
        <p:grpSpPr>
          <a:xfrm>
            <a:off x="8801501" y="1976583"/>
            <a:ext cx="4823401" cy="6839155"/>
            <a:chOff x="10287000" y="2486273"/>
            <a:chExt cx="4823401" cy="6839155"/>
          </a:xfrm>
        </p:grpSpPr>
        <p:pic>
          <p:nvPicPr>
            <p:cNvPr id="1026" name="Picture 2" descr="Transformer Architecture Part -1. In recent years, transformers have… | by  Sachinsoni | Towards AI">
              <a:extLst>
                <a:ext uri="{FF2B5EF4-FFF2-40B4-BE49-F238E27FC236}">
                  <a16:creationId xmlns:a16="http://schemas.microsoft.com/office/drawing/2014/main" id="{8F8E8D50-2404-0181-D21C-D3F01BF24DE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87000" y="2486273"/>
              <a:ext cx="4823401" cy="5867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0592F0D-FF0E-CBAD-B698-567325275413}"/>
                </a:ext>
              </a:extLst>
            </p:cNvPr>
            <p:cNvSpPr txBox="1"/>
            <p:nvPr/>
          </p:nvSpPr>
          <p:spPr>
            <a:xfrm>
              <a:off x="11936700" y="8617542"/>
              <a:ext cx="1524000" cy="707886"/>
            </a:xfrm>
            <a:prstGeom prst="rect">
              <a:avLst/>
            </a:prstGeom>
            <a:noFill/>
          </p:spPr>
          <p:txBody>
            <a:bodyPr wrap="square">
              <a:spAutoFit/>
            </a:bodyPr>
            <a:lstStyle/>
            <a:p>
              <a:r>
                <a:rPr lang="en-US" altLang="ko-KR" sz="4000" dirty="0">
                  <a:solidFill>
                    <a:srgbClr val="3B7DDD"/>
                  </a:solidFill>
                  <a:latin typeface="나눔스퀘어 Bold" panose="020B0600000101010101" pitchFamily="50" charset="-127"/>
                  <a:ea typeface="나눔스퀘어 Bold" panose="020B0600000101010101" pitchFamily="50" charset="-127"/>
                </a:rPr>
                <a:t>BART</a:t>
              </a:r>
              <a:endParaRPr lang="ko-KR" altLang="en-US" sz="4000" dirty="0"/>
            </a:p>
          </p:txBody>
        </p:sp>
      </p:grpSp>
      <p:grpSp>
        <p:nvGrpSpPr>
          <p:cNvPr id="9" name="그룹 8">
            <a:extLst>
              <a:ext uri="{FF2B5EF4-FFF2-40B4-BE49-F238E27FC236}">
                <a16:creationId xmlns:a16="http://schemas.microsoft.com/office/drawing/2014/main" id="{28AE5809-4DD1-E0FD-D8E5-2BB908D32597}"/>
              </a:ext>
            </a:extLst>
          </p:cNvPr>
          <p:cNvGrpSpPr/>
          <p:nvPr/>
        </p:nvGrpSpPr>
        <p:grpSpPr>
          <a:xfrm>
            <a:off x="990600" y="1781131"/>
            <a:ext cx="5486400" cy="7127624"/>
            <a:chOff x="990600" y="1781131"/>
            <a:chExt cx="5486400" cy="7127624"/>
          </a:xfrm>
        </p:grpSpPr>
        <p:pic>
          <p:nvPicPr>
            <p:cNvPr id="7" name="그림 6" descr="텍스트, 도표, 스크린샷, 평면도이(가) 표시된 사진&#10;&#10;AI가 생성한 콘텐츠는 부정확할 수 있습니다.">
              <a:extLst>
                <a:ext uri="{FF2B5EF4-FFF2-40B4-BE49-F238E27FC236}">
                  <a16:creationId xmlns:a16="http://schemas.microsoft.com/office/drawing/2014/main" id="{50BA805A-D473-2342-1D5F-5E249C4E2A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0600" y="1781131"/>
              <a:ext cx="5486400" cy="6724737"/>
            </a:xfrm>
            <a:prstGeom prst="rect">
              <a:avLst/>
            </a:prstGeom>
          </p:spPr>
        </p:pic>
        <p:sp>
          <p:nvSpPr>
            <p:cNvPr id="8" name="TextBox 7">
              <a:extLst>
                <a:ext uri="{FF2B5EF4-FFF2-40B4-BE49-F238E27FC236}">
                  <a16:creationId xmlns:a16="http://schemas.microsoft.com/office/drawing/2014/main" id="{47DA3FB7-0371-8390-2B8F-30165FBA21BF}"/>
                </a:ext>
              </a:extLst>
            </p:cNvPr>
            <p:cNvSpPr txBox="1"/>
            <p:nvPr/>
          </p:nvSpPr>
          <p:spPr>
            <a:xfrm>
              <a:off x="2209800" y="8200869"/>
              <a:ext cx="1524000" cy="707886"/>
            </a:xfrm>
            <a:prstGeom prst="rect">
              <a:avLst/>
            </a:prstGeom>
            <a:noFill/>
          </p:spPr>
          <p:txBody>
            <a:bodyPr wrap="square">
              <a:spAutoFit/>
            </a:bodyPr>
            <a:lstStyle/>
            <a:p>
              <a:r>
                <a:rPr lang="en-US" altLang="ko-KR" sz="4000" dirty="0">
                  <a:solidFill>
                    <a:srgbClr val="3B7DDD"/>
                  </a:solidFill>
                  <a:latin typeface="나눔스퀘어 Bold" panose="020B0600000101010101" pitchFamily="50" charset="-127"/>
                  <a:ea typeface="나눔스퀘어 Bold" panose="020B0600000101010101" pitchFamily="50" charset="-127"/>
                </a:rPr>
                <a:t>BERT</a:t>
              </a:r>
            </a:p>
          </p:txBody>
        </p:sp>
      </p:grpSp>
      <p:sp>
        <p:nvSpPr>
          <p:cNvPr id="11" name="TextBox 10">
            <a:extLst>
              <a:ext uri="{FF2B5EF4-FFF2-40B4-BE49-F238E27FC236}">
                <a16:creationId xmlns:a16="http://schemas.microsoft.com/office/drawing/2014/main" id="{FCA30836-3678-AAE5-A1ED-1D179571E78D}"/>
              </a:ext>
            </a:extLst>
          </p:cNvPr>
          <p:cNvSpPr txBox="1"/>
          <p:nvPr/>
        </p:nvSpPr>
        <p:spPr>
          <a:xfrm>
            <a:off x="582766" y="1483496"/>
            <a:ext cx="1855634" cy="461665"/>
          </a:xfrm>
          <a:prstGeom prst="rect">
            <a:avLst/>
          </a:prstGeom>
          <a:noFill/>
        </p:spPr>
        <p:txBody>
          <a:bodyPr wrap="square">
            <a:spAutoFit/>
          </a:bodyPr>
          <a:lstStyle/>
          <a:p>
            <a:r>
              <a:rPr lang="en-US" altLang="ko-KR" sz="2400" dirty="0"/>
              <a:t>Base </a:t>
            </a:r>
            <a:r>
              <a:rPr lang="ko-KR" altLang="en-US" sz="2400" dirty="0"/>
              <a:t>기준</a:t>
            </a:r>
            <a:endParaRPr lang="en-US" altLang="ko-KR" sz="2400" dirty="0"/>
          </a:p>
        </p:txBody>
      </p:sp>
      <p:sp>
        <p:nvSpPr>
          <p:cNvPr id="13" name="TextBox 12">
            <a:extLst>
              <a:ext uri="{FF2B5EF4-FFF2-40B4-BE49-F238E27FC236}">
                <a16:creationId xmlns:a16="http://schemas.microsoft.com/office/drawing/2014/main" id="{30701DA4-489A-B444-C43B-7306FC85C579}"/>
              </a:ext>
            </a:extLst>
          </p:cNvPr>
          <p:cNvSpPr txBox="1"/>
          <p:nvPr/>
        </p:nvSpPr>
        <p:spPr>
          <a:xfrm>
            <a:off x="4271962" y="2739827"/>
            <a:ext cx="3805238" cy="954107"/>
          </a:xfrm>
          <a:prstGeom prst="rect">
            <a:avLst/>
          </a:prstGeom>
          <a:noFill/>
        </p:spPr>
        <p:txBody>
          <a:bodyPr wrap="square">
            <a:spAutoFit/>
          </a:bodyPr>
          <a:lstStyle/>
          <a:p>
            <a:r>
              <a:rPr lang="en-US" altLang="ko-KR" sz="2800" dirty="0">
                <a:latin typeface="나눔스퀘어 Bold" panose="020B0600000101010101" pitchFamily="50" charset="-127"/>
                <a:ea typeface="나눔스퀘어 Bold" panose="020B0600000101010101" pitchFamily="50" charset="-127"/>
              </a:rPr>
              <a:t>Hyperparameter</a:t>
            </a:r>
          </a:p>
          <a:p>
            <a:endParaRPr lang="ko-KR" altLang="en-US" sz="2800" dirty="0"/>
          </a:p>
        </p:txBody>
      </p:sp>
      <p:sp>
        <p:nvSpPr>
          <p:cNvPr id="14" name="TextBox 13">
            <a:extLst>
              <a:ext uri="{FF2B5EF4-FFF2-40B4-BE49-F238E27FC236}">
                <a16:creationId xmlns:a16="http://schemas.microsoft.com/office/drawing/2014/main" id="{144BDFE3-11C5-C132-E22E-3F64A9773F73}"/>
              </a:ext>
            </a:extLst>
          </p:cNvPr>
          <p:cNvSpPr txBox="1"/>
          <p:nvPr/>
        </p:nvSpPr>
        <p:spPr>
          <a:xfrm>
            <a:off x="14232752" y="2739827"/>
            <a:ext cx="3579019" cy="523220"/>
          </a:xfrm>
          <a:prstGeom prst="rect">
            <a:avLst/>
          </a:prstGeom>
          <a:noFill/>
        </p:spPr>
        <p:txBody>
          <a:bodyPr wrap="square">
            <a:spAutoFit/>
          </a:bodyPr>
          <a:lstStyle/>
          <a:p>
            <a:r>
              <a:rPr lang="en-US" altLang="ko-KR" sz="2800" dirty="0">
                <a:latin typeface="나눔스퀘어 Bold" panose="020B0600000101010101" pitchFamily="50" charset="-127"/>
                <a:ea typeface="나눔스퀘어 Bold" panose="020B0600000101010101" pitchFamily="50" charset="-127"/>
              </a:rPr>
              <a:t>Hyperparameter</a:t>
            </a:r>
          </a:p>
        </p:txBody>
      </p:sp>
      <p:sp>
        <p:nvSpPr>
          <p:cNvPr id="15" name="TextBox 14">
            <a:extLst>
              <a:ext uri="{FF2B5EF4-FFF2-40B4-BE49-F238E27FC236}">
                <a16:creationId xmlns:a16="http://schemas.microsoft.com/office/drawing/2014/main" id="{0FF6C202-1E55-8D16-ABFB-3F58A450D152}"/>
              </a:ext>
            </a:extLst>
          </p:cNvPr>
          <p:cNvSpPr txBox="1"/>
          <p:nvPr/>
        </p:nvSpPr>
        <p:spPr>
          <a:xfrm>
            <a:off x="4300537" y="4120734"/>
            <a:ext cx="2617634" cy="3416320"/>
          </a:xfrm>
          <a:prstGeom prst="rect">
            <a:avLst/>
          </a:prstGeom>
          <a:noFill/>
        </p:spPr>
        <p:txBody>
          <a:bodyPr wrap="square">
            <a:spAutoFit/>
          </a:bodyPr>
          <a:lstStyle/>
          <a:p>
            <a:r>
              <a:rPr lang="en-US" altLang="ko-KR" sz="2400" dirty="0">
                <a:latin typeface="나눔스퀘어 Bold" panose="020B0600000101010101" pitchFamily="50" charset="-127"/>
                <a:ea typeface="나눔스퀘어 Bold" panose="020B0600000101010101" pitchFamily="50" charset="-127"/>
              </a:rPr>
              <a:t># Layer : 12</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a:latin typeface="나눔스퀘어 Bold" panose="020B0600000101010101" pitchFamily="50" charset="-127"/>
                <a:ea typeface="나눔스퀘어 Bold" panose="020B0600000101010101" pitchFamily="50" charset="-127"/>
              </a:rPr>
              <a:t># Head : 12</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err="1">
                <a:latin typeface="나눔스퀘어 Bold" panose="020B0600000101010101" pitchFamily="50" charset="-127"/>
                <a:ea typeface="나눔스퀘어 Bold" panose="020B0600000101010101" pitchFamily="50" charset="-127"/>
              </a:rPr>
              <a:t>d_model</a:t>
            </a:r>
            <a:r>
              <a:rPr lang="en-US" altLang="ko-KR" sz="2400" dirty="0">
                <a:latin typeface="나눔스퀘어 Bold" panose="020B0600000101010101" pitchFamily="50" charset="-127"/>
                <a:ea typeface="나눔스퀘어 Bold" panose="020B0600000101010101" pitchFamily="50" charset="-127"/>
              </a:rPr>
              <a:t> : 768</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err="1">
                <a:latin typeface="나눔스퀘어 Bold" panose="020B0600000101010101" pitchFamily="50" charset="-127"/>
                <a:ea typeface="나눔스퀘어 Bold" panose="020B0600000101010101" pitchFamily="50" charset="-127"/>
              </a:rPr>
              <a:t>d_ff</a:t>
            </a:r>
            <a:r>
              <a:rPr lang="en-US" altLang="ko-KR" sz="2400" dirty="0">
                <a:latin typeface="나눔스퀘어 Bold" panose="020B0600000101010101" pitchFamily="50" charset="-127"/>
                <a:ea typeface="나눔스퀘어 Bold" panose="020B0600000101010101" pitchFamily="50" charset="-127"/>
              </a:rPr>
              <a:t> : 3072</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a:latin typeface="나눔스퀘어 Bold" panose="020B0600000101010101" pitchFamily="50" charset="-127"/>
                <a:ea typeface="나눔스퀘어 Bold" panose="020B0600000101010101" pitchFamily="50" charset="-127"/>
              </a:rPr>
              <a:t>V : 30522 </a:t>
            </a:r>
            <a:endParaRPr lang="ko-KR" altLang="en-US" sz="2400" dirty="0"/>
          </a:p>
        </p:txBody>
      </p:sp>
      <p:sp>
        <p:nvSpPr>
          <p:cNvPr id="16" name="TextBox 15">
            <a:extLst>
              <a:ext uri="{FF2B5EF4-FFF2-40B4-BE49-F238E27FC236}">
                <a16:creationId xmlns:a16="http://schemas.microsoft.com/office/drawing/2014/main" id="{EDE12FE2-2C05-1196-32D9-7B3701C4C042}"/>
              </a:ext>
            </a:extLst>
          </p:cNvPr>
          <p:cNvSpPr txBox="1"/>
          <p:nvPr/>
        </p:nvSpPr>
        <p:spPr>
          <a:xfrm>
            <a:off x="14232752" y="4120574"/>
            <a:ext cx="2617634" cy="3693319"/>
          </a:xfrm>
          <a:prstGeom prst="rect">
            <a:avLst/>
          </a:prstGeom>
          <a:noFill/>
        </p:spPr>
        <p:txBody>
          <a:bodyPr wrap="square">
            <a:spAutoFit/>
          </a:bodyPr>
          <a:lstStyle/>
          <a:p>
            <a:r>
              <a:rPr lang="en-US" altLang="ko-KR" sz="2400" dirty="0">
                <a:latin typeface="나눔스퀘어 Bold" panose="020B0600000101010101" pitchFamily="50" charset="-127"/>
                <a:ea typeface="나눔스퀘어 Bold" panose="020B0600000101010101" pitchFamily="50" charset="-127"/>
              </a:rPr>
              <a:t># Layer :6 + 6</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a:latin typeface="나눔스퀘어 Bold" panose="020B0600000101010101" pitchFamily="50" charset="-127"/>
                <a:ea typeface="나눔스퀘어 Bold" panose="020B0600000101010101" pitchFamily="50" charset="-127"/>
              </a:rPr>
              <a:t># Head : 12</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err="1">
                <a:latin typeface="나눔스퀘어 Bold" panose="020B0600000101010101" pitchFamily="50" charset="-127"/>
                <a:ea typeface="나눔스퀘어 Bold" panose="020B0600000101010101" pitchFamily="50" charset="-127"/>
              </a:rPr>
              <a:t>d_model</a:t>
            </a:r>
            <a:r>
              <a:rPr lang="en-US" altLang="ko-KR" sz="2400" dirty="0">
                <a:latin typeface="나눔스퀘어 Bold" panose="020B0600000101010101" pitchFamily="50" charset="-127"/>
                <a:ea typeface="나눔스퀘어 Bold" panose="020B0600000101010101" pitchFamily="50" charset="-127"/>
              </a:rPr>
              <a:t> : 768</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err="1">
                <a:latin typeface="나눔스퀘어 Bold" panose="020B0600000101010101" pitchFamily="50" charset="-127"/>
                <a:ea typeface="나눔스퀘어 Bold" panose="020B0600000101010101" pitchFamily="50" charset="-127"/>
              </a:rPr>
              <a:t>d_ff</a:t>
            </a:r>
            <a:r>
              <a:rPr lang="en-US" altLang="ko-KR" sz="2400" dirty="0">
                <a:latin typeface="나눔스퀘어 Bold" panose="020B0600000101010101" pitchFamily="50" charset="-127"/>
                <a:ea typeface="나눔스퀘어 Bold" panose="020B0600000101010101" pitchFamily="50" charset="-127"/>
              </a:rPr>
              <a:t> : 3072</a:t>
            </a:r>
          </a:p>
          <a:p>
            <a:endParaRPr lang="en-US" altLang="ko-KR" sz="2400" dirty="0">
              <a:latin typeface="나눔스퀘어 Bold" panose="020B0600000101010101" pitchFamily="50" charset="-127"/>
              <a:ea typeface="나눔스퀘어 Bold" panose="020B0600000101010101" pitchFamily="50" charset="-127"/>
            </a:endParaRPr>
          </a:p>
          <a:p>
            <a:r>
              <a:rPr lang="en-US" altLang="ko-KR" sz="2400" dirty="0">
                <a:latin typeface="나눔스퀘어 Bold" panose="020B0600000101010101" pitchFamily="50" charset="-127"/>
                <a:ea typeface="나눔스퀘어 Bold" panose="020B0600000101010101" pitchFamily="50" charset="-127"/>
              </a:rPr>
              <a:t>V : 50257 (GPT2)</a:t>
            </a:r>
          </a:p>
          <a:p>
            <a:r>
              <a:rPr lang="en-US" altLang="ko-KR" sz="1600" dirty="0">
                <a:solidFill>
                  <a:srgbClr val="0F569B"/>
                </a:solidFill>
                <a:latin typeface="나눔스퀘어 Bold" panose="020B0600000101010101" pitchFamily="50" charset="-127"/>
                <a:ea typeface="나눔스퀘어 Bold" panose="020B0600000101010101" pitchFamily="50" charset="-127"/>
              </a:rPr>
              <a:t>50265 in</a:t>
            </a:r>
            <a:r>
              <a:rPr lang="ko-KR" altLang="en-US" sz="1600" dirty="0">
                <a:solidFill>
                  <a:srgbClr val="0F569B"/>
                </a:solidFill>
                <a:latin typeface="나눔스퀘어 Bold" panose="020B0600000101010101" pitchFamily="50" charset="-127"/>
                <a:ea typeface="나눔스퀘어 Bold" panose="020B0600000101010101" pitchFamily="50" charset="-127"/>
              </a:rPr>
              <a:t> </a:t>
            </a:r>
            <a:r>
              <a:rPr lang="en-US" altLang="ko-KR" sz="1600" dirty="0" err="1">
                <a:solidFill>
                  <a:srgbClr val="0F569B"/>
                </a:solidFill>
                <a:latin typeface="나눔스퀘어 Bold" panose="020B0600000101010101" pitchFamily="50" charset="-127"/>
                <a:ea typeface="나눔스퀘어 Bold" panose="020B0600000101010101" pitchFamily="50" charset="-127"/>
              </a:rPr>
              <a:t>Huggingface</a:t>
            </a:r>
            <a:endParaRPr lang="ko-KR" altLang="en-US" sz="1600" dirty="0">
              <a:solidFill>
                <a:srgbClr val="0F569B"/>
              </a:solidFill>
            </a:endParaRPr>
          </a:p>
        </p:txBody>
      </p:sp>
      <p:sp>
        <p:nvSpPr>
          <p:cNvPr id="17" name="TextBox 16">
            <a:extLst>
              <a:ext uri="{FF2B5EF4-FFF2-40B4-BE49-F238E27FC236}">
                <a16:creationId xmlns:a16="http://schemas.microsoft.com/office/drawing/2014/main" id="{DF1B11CC-C329-0C6C-17DB-954E73C5D848}"/>
              </a:ext>
            </a:extLst>
          </p:cNvPr>
          <p:cNvSpPr txBox="1"/>
          <p:nvPr/>
        </p:nvSpPr>
        <p:spPr>
          <a:xfrm>
            <a:off x="1447799" y="9156316"/>
            <a:ext cx="9003401" cy="646331"/>
          </a:xfrm>
          <a:prstGeom prst="rect">
            <a:avLst/>
          </a:prstGeom>
          <a:noFill/>
        </p:spPr>
        <p:txBody>
          <a:bodyPr wrap="square" rtlCol="0">
            <a:spAutoFit/>
          </a:bodyPr>
          <a:lstStyle/>
          <a:p>
            <a:r>
              <a:rPr lang="ko-KR" altLang="en-US" sz="1200" dirty="0">
                <a:solidFill>
                  <a:srgbClr val="FF0000"/>
                </a:solidFill>
              </a:rPr>
              <a:t>그림 해석 주의</a:t>
            </a:r>
            <a:endParaRPr lang="en-US" altLang="ko-KR" sz="1200" dirty="0">
              <a:solidFill>
                <a:srgbClr val="FF0000"/>
              </a:solidFill>
            </a:endParaRPr>
          </a:p>
          <a:p>
            <a:r>
              <a:rPr lang="en-US" altLang="ko-KR" sz="1200" dirty="0"/>
              <a:t>BERT</a:t>
            </a:r>
            <a:r>
              <a:rPr lang="ko-KR" altLang="en-US" sz="1200" dirty="0"/>
              <a:t>와 </a:t>
            </a:r>
            <a:r>
              <a:rPr lang="en-US" altLang="ko-KR" sz="1200" dirty="0"/>
              <a:t>BART</a:t>
            </a:r>
            <a:r>
              <a:rPr lang="ko-KR" altLang="en-US" sz="1200" dirty="0"/>
              <a:t>는 모두 </a:t>
            </a:r>
            <a:r>
              <a:rPr lang="en-US" altLang="ko-KR" sz="1200" dirty="0"/>
              <a:t>Transformer</a:t>
            </a:r>
            <a:r>
              <a:rPr lang="ko-KR" altLang="en-US" sz="1200" dirty="0"/>
              <a:t>의 </a:t>
            </a:r>
            <a:r>
              <a:rPr lang="en-US" altLang="ko-KR" sz="1200" dirty="0" err="1"/>
              <a:t>Positinoal</a:t>
            </a:r>
            <a:r>
              <a:rPr lang="en-US" altLang="ko-KR" sz="1200" dirty="0"/>
              <a:t> Encoding</a:t>
            </a:r>
            <a:r>
              <a:rPr lang="ko-KR" altLang="en-US" sz="1200" dirty="0"/>
              <a:t>이 아닌 </a:t>
            </a:r>
            <a:r>
              <a:rPr lang="en-US" altLang="ko-KR" sz="1200" dirty="0"/>
              <a:t>Learnable Parameter</a:t>
            </a:r>
            <a:r>
              <a:rPr lang="ko-KR" altLang="en-US" sz="1200" dirty="0"/>
              <a:t>를 사용한 </a:t>
            </a:r>
            <a:r>
              <a:rPr lang="en-US" altLang="ko-KR" sz="1200" dirty="0"/>
              <a:t>Absolute Positional Embedding</a:t>
            </a:r>
            <a:r>
              <a:rPr lang="ko-KR" altLang="en-US" sz="1200" dirty="0"/>
              <a:t>을</a:t>
            </a:r>
            <a:r>
              <a:rPr lang="en-US" altLang="ko-KR" sz="1200" dirty="0"/>
              <a:t> </a:t>
            </a:r>
            <a:r>
              <a:rPr lang="ko-KR" altLang="en-US" sz="1200" dirty="0"/>
              <a:t>사용함</a:t>
            </a:r>
            <a:r>
              <a:rPr lang="en-US" altLang="ko-KR" sz="1200" dirty="0"/>
              <a:t>.</a:t>
            </a:r>
          </a:p>
          <a:p>
            <a:r>
              <a:rPr lang="ko-KR" altLang="en-US" sz="1200" dirty="0"/>
              <a:t>또한 출력층은 </a:t>
            </a:r>
            <a:r>
              <a:rPr lang="en-US" altLang="ko-KR" sz="1200" dirty="0"/>
              <a:t>Task</a:t>
            </a:r>
            <a:r>
              <a:rPr lang="ko-KR" altLang="en-US" sz="1200" dirty="0"/>
              <a:t>에 따라 변할 수 있음</a:t>
            </a:r>
            <a:r>
              <a:rPr lang="en-US" altLang="ko-KR" sz="1200" dirty="0"/>
              <a:t>.</a:t>
            </a:r>
            <a:endParaRPr lang="ko-KR" altLang="en-US" sz="1200" dirty="0"/>
          </a:p>
        </p:txBody>
      </p:sp>
      <p:sp>
        <p:nvSpPr>
          <p:cNvPr id="10" name="슬라이드 번호 개체 틀 9">
            <a:extLst>
              <a:ext uri="{FF2B5EF4-FFF2-40B4-BE49-F238E27FC236}">
                <a16:creationId xmlns:a16="http://schemas.microsoft.com/office/drawing/2014/main" id="{E4843586-54C2-B781-D399-BB052E99D823}"/>
              </a:ext>
            </a:extLst>
          </p:cNvPr>
          <p:cNvSpPr>
            <a:spLocks noGrp="1"/>
          </p:cNvSpPr>
          <p:nvPr>
            <p:ph type="sldNum" sz="quarter" idx="12"/>
          </p:nvPr>
        </p:nvSpPr>
        <p:spPr/>
        <p:txBody>
          <a:bodyPr/>
          <a:lstStyle/>
          <a:p>
            <a:fld id="{B1393E5F-521B-4CAD-9D3A-AE923D912DCE}" type="slidenum">
              <a:rPr lang="en-US" smtClean="0"/>
              <a:pPr/>
              <a:t>5</a:t>
            </a:fld>
            <a:r>
              <a:rPr lang="en-US"/>
              <a:t> / 40</a:t>
            </a:r>
            <a:endParaRPr lang="en-US" dirty="0"/>
          </a:p>
        </p:txBody>
      </p:sp>
    </p:spTree>
    <p:extLst>
      <p:ext uri="{BB962C8B-B14F-4D97-AF65-F5344CB8AC3E}">
        <p14:creationId xmlns:p14="http://schemas.microsoft.com/office/powerpoint/2010/main" val="1168665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7E786-8BB8-FDC0-0986-E0FDCC449BC1}"/>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8FDC1061-09B8-5447-197B-A684C8CCD5BA}"/>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E3D6F1EA-80E1-5D77-D566-438C566EC0F9}"/>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AA5C4C77-2657-2AC6-0974-CC8CB364B2F7}"/>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D485655A-9E52-E482-D522-53952A64A762}"/>
              </a:ext>
            </a:extLst>
          </p:cNvPr>
          <p:cNvSpPr txBox="1"/>
          <p:nvPr/>
        </p:nvSpPr>
        <p:spPr>
          <a:xfrm>
            <a:off x="582766" y="427385"/>
            <a:ext cx="16389846" cy="830997"/>
          </a:xfrm>
          <a:prstGeom prst="rect">
            <a:avLst/>
          </a:prstGeom>
          <a:noFill/>
        </p:spPr>
        <p:txBody>
          <a:bodyPr wrap="square" rtlCol="0" anchor="t">
            <a:spAutoFit/>
          </a:bodyPr>
          <a:lstStyle/>
          <a:p>
            <a:r>
              <a:rPr lang="en-US" altLang="ko-KR" sz="4800" dirty="0">
                <a:solidFill>
                  <a:schemeClr val="bg1"/>
                </a:solidFill>
                <a:latin typeface="나눔스퀘어 ExtraBold" panose="020B0600000101010101" pitchFamily="50" charset="-127"/>
                <a:ea typeface="나눔스퀘어 ExtraBold" panose="020B0600000101010101" pitchFamily="50" charset="-127"/>
              </a:rPr>
              <a:t>Pre-training</a:t>
            </a:r>
          </a:p>
        </p:txBody>
      </p:sp>
      <p:pic>
        <p:nvPicPr>
          <p:cNvPr id="4" name="그림 3">
            <a:extLst>
              <a:ext uri="{FF2B5EF4-FFF2-40B4-BE49-F238E27FC236}">
                <a16:creationId xmlns:a16="http://schemas.microsoft.com/office/drawing/2014/main" id="{841C4699-7A4E-9036-0A3C-6EA100EC4883}"/>
              </a:ext>
            </a:extLst>
          </p:cNvPr>
          <p:cNvPicPr>
            <a:picLocks noChangeAspect="1"/>
          </p:cNvPicPr>
          <p:nvPr/>
        </p:nvPicPr>
        <p:blipFill>
          <a:blip r:embed="rId4"/>
          <a:stretch>
            <a:fillRect/>
          </a:stretch>
        </p:blipFill>
        <p:spPr>
          <a:xfrm>
            <a:off x="3129446" y="2909187"/>
            <a:ext cx="11296486" cy="3474576"/>
          </a:xfrm>
          <a:prstGeom prst="rect">
            <a:avLst/>
          </a:prstGeom>
        </p:spPr>
      </p:pic>
      <p:sp>
        <p:nvSpPr>
          <p:cNvPr id="6" name="TextBox 5">
            <a:extLst>
              <a:ext uri="{FF2B5EF4-FFF2-40B4-BE49-F238E27FC236}">
                <a16:creationId xmlns:a16="http://schemas.microsoft.com/office/drawing/2014/main" id="{7D72632B-F2AC-0334-1F52-1E2A0C22EE9B}"/>
              </a:ext>
            </a:extLst>
          </p:cNvPr>
          <p:cNvSpPr txBox="1"/>
          <p:nvPr/>
        </p:nvSpPr>
        <p:spPr>
          <a:xfrm>
            <a:off x="1104900" y="6977433"/>
            <a:ext cx="16078200" cy="2677656"/>
          </a:xfrm>
          <a:prstGeom prst="rect">
            <a:avLst/>
          </a:prstGeom>
          <a:noFill/>
        </p:spPr>
        <p:txBody>
          <a:bodyPr wrap="square">
            <a:spAutoFit/>
          </a:bodyPr>
          <a:lstStyle/>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BART is trained by corrupting documents and then optimizing a reconstruction loss (BERT)</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Pre-training Objective</a:t>
            </a:r>
            <a:r>
              <a:rPr lang="ko-KR" altLang="en-US" sz="2800" dirty="0">
                <a:latin typeface="나눔스퀘어 Bold" panose="020B0600000101010101" pitchFamily="50" charset="-127"/>
                <a:ea typeface="나눔스퀘어 Bold" panose="020B0600000101010101" pitchFamily="50" charset="-127"/>
              </a:rPr>
              <a:t>에 따라서 모델의 성능이 많이 달라진다는 사실이 최근 </a:t>
            </a:r>
            <a:r>
              <a:rPr lang="ko-KR" altLang="en-US" sz="2800" dirty="0" err="1">
                <a:latin typeface="나눔스퀘어 Bold" panose="020B0600000101010101" pitchFamily="50" charset="-127"/>
                <a:ea typeface="나눔스퀘어 Bold" panose="020B0600000101010101" pitchFamily="50" charset="-127"/>
              </a:rPr>
              <a:t>연구들에서</a:t>
            </a:r>
            <a:r>
              <a:rPr lang="ko-KR" altLang="en-US" sz="2800" dirty="0">
                <a:latin typeface="나눔스퀘어 Bold" panose="020B0600000101010101" pitchFamily="50" charset="-127"/>
                <a:ea typeface="나눔스퀘어 Bold" panose="020B0600000101010101" pitchFamily="50" charset="-127"/>
              </a:rPr>
              <a:t> 보고됨 </a:t>
            </a:r>
            <a:r>
              <a:rPr lang="en-US" altLang="ko-KR" sz="2800" dirty="0">
                <a:latin typeface="나눔스퀘어 Bold" panose="020B0600000101010101" pitchFamily="50" charset="-127"/>
                <a:ea typeface="나눔스퀘어 Bold" panose="020B0600000101010101" pitchFamily="50" charset="-127"/>
              </a:rPr>
              <a:t>(</a:t>
            </a:r>
            <a:r>
              <a:rPr lang="en-US" altLang="ko-KR" sz="2800" dirty="0" err="1">
                <a:latin typeface="나눔스퀘어 Bold" panose="020B0600000101010101" pitchFamily="50" charset="-127"/>
                <a:ea typeface="나눔스퀘어 Bold" panose="020B0600000101010101" pitchFamily="50" charset="-127"/>
              </a:rPr>
              <a:t>RoBERTa</a:t>
            </a:r>
            <a:r>
              <a:rPr lang="en-US" altLang="ko-KR" sz="2800" dirty="0">
                <a:latin typeface="나눔스퀘어 Bold" panose="020B0600000101010101" pitchFamily="50" charset="-127"/>
                <a:ea typeface="나눔스퀘어 Bold" panose="020B0600000101010101" pitchFamily="50" charset="-127"/>
              </a:rPr>
              <a:t>)</a:t>
            </a:r>
          </a:p>
          <a:p>
            <a:pPr marL="457200"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457200"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BART</a:t>
            </a:r>
            <a:r>
              <a:rPr lang="ko-KR" altLang="en-US" sz="2800" dirty="0">
                <a:latin typeface="나눔스퀘어 Bold" panose="020B0600000101010101" pitchFamily="50" charset="-127"/>
                <a:ea typeface="나눔스퀘어 Bold" panose="020B0600000101010101" pitchFamily="50" charset="-127"/>
              </a:rPr>
              <a:t>는 총 </a:t>
            </a:r>
            <a:r>
              <a:rPr lang="en-US" altLang="ko-KR" sz="2800" dirty="0">
                <a:latin typeface="나눔스퀘어 Bold" panose="020B0600000101010101" pitchFamily="50" charset="-127"/>
                <a:ea typeface="나눔스퀘어 Bold" panose="020B0600000101010101" pitchFamily="50" charset="-127"/>
              </a:rPr>
              <a:t>5</a:t>
            </a:r>
            <a:r>
              <a:rPr lang="ko-KR" altLang="en-US" sz="2800" dirty="0">
                <a:latin typeface="나눔스퀘어 Bold" panose="020B0600000101010101" pitchFamily="50" charset="-127"/>
                <a:ea typeface="나눔스퀘어 Bold" panose="020B0600000101010101" pitchFamily="50" charset="-127"/>
              </a:rPr>
              <a:t>가지의 </a:t>
            </a:r>
            <a:r>
              <a:rPr lang="en-US" altLang="ko-KR" sz="2800" dirty="0">
                <a:latin typeface="나눔스퀘어 Bold" panose="020B0600000101010101" pitchFamily="50" charset="-127"/>
                <a:ea typeface="나눔스퀘어 Bold" panose="020B0600000101010101" pitchFamily="50" charset="-127"/>
              </a:rPr>
              <a:t>Noising </a:t>
            </a:r>
            <a:r>
              <a:rPr lang="ko-KR" altLang="en-US" sz="2800" dirty="0">
                <a:latin typeface="나눔스퀘어 Bold" panose="020B0600000101010101" pitchFamily="50" charset="-127"/>
                <a:ea typeface="나눔스퀘어 Bold" panose="020B0600000101010101" pitchFamily="50" charset="-127"/>
              </a:rPr>
              <a:t>기법 사용</a:t>
            </a:r>
            <a:r>
              <a:rPr lang="en-US" altLang="ko-KR" sz="2800" dirty="0">
                <a:latin typeface="나눔스퀘어 Bold" panose="020B0600000101010101" pitchFamily="50" charset="-127"/>
                <a:ea typeface="나눔스퀘어 Bold" panose="020B0600000101010101" pitchFamily="50" charset="-127"/>
              </a:rPr>
              <a:t>, </a:t>
            </a:r>
            <a:r>
              <a:rPr lang="ko-KR" altLang="en-US" sz="2800" dirty="0">
                <a:latin typeface="나눔스퀘어 Bold" panose="020B0600000101010101" pitchFamily="50" charset="-127"/>
                <a:ea typeface="나눔스퀘어 Bold" panose="020B0600000101010101" pitchFamily="50" charset="-127"/>
              </a:rPr>
              <a:t>성능 비교</a:t>
            </a:r>
          </a:p>
        </p:txBody>
      </p:sp>
      <p:sp>
        <p:nvSpPr>
          <p:cNvPr id="9" name="TextBox 8">
            <a:extLst>
              <a:ext uri="{FF2B5EF4-FFF2-40B4-BE49-F238E27FC236}">
                <a16:creationId xmlns:a16="http://schemas.microsoft.com/office/drawing/2014/main" id="{DC4861DE-AE53-1005-EE63-1BC1DAD45369}"/>
              </a:ext>
            </a:extLst>
          </p:cNvPr>
          <p:cNvSpPr txBox="1"/>
          <p:nvPr/>
        </p:nvSpPr>
        <p:spPr>
          <a:xfrm>
            <a:off x="616102" y="1620532"/>
            <a:ext cx="5251297" cy="646331"/>
          </a:xfrm>
          <a:prstGeom prst="rect">
            <a:avLst/>
          </a:prstGeom>
          <a:noFill/>
        </p:spPr>
        <p:txBody>
          <a:bodyPr wrap="square">
            <a:spAutoFit/>
          </a:bodyPr>
          <a:lstStyle/>
          <a:p>
            <a:r>
              <a:rPr lang="en-US" altLang="ko-KR" sz="3600" dirty="0">
                <a:solidFill>
                  <a:srgbClr val="3B7DDD"/>
                </a:solidFill>
                <a:latin typeface="나눔스퀘어 Bold" panose="020B0600000101010101" pitchFamily="50" charset="-127"/>
                <a:ea typeface="나눔스퀘어 Bold" panose="020B0600000101010101" pitchFamily="50" charset="-127"/>
              </a:rPr>
              <a:t>Pretraining Objectives</a:t>
            </a:r>
          </a:p>
        </p:txBody>
      </p:sp>
      <p:sp>
        <p:nvSpPr>
          <p:cNvPr id="7" name="슬라이드 번호 개체 틀 6">
            <a:extLst>
              <a:ext uri="{FF2B5EF4-FFF2-40B4-BE49-F238E27FC236}">
                <a16:creationId xmlns:a16="http://schemas.microsoft.com/office/drawing/2014/main" id="{71663F0B-53F9-0BC7-2FF8-1E7835802AA8}"/>
              </a:ext>
            </a:extLst>
          </p:cNvPr>
          <p:cNvSpPr>
            <a:spLocks noGrp="1"/>
          </p:cNvSpPr>
          <p:nvPr>
            <p:ph type="sldNum" sz="quarter" idx="12"/>
          </p:nvPr>
        </p:nvSpPr>
        <p:spPr/>
        <p:txBody>
          <a:bodyPr/>
          <a:lstStyle/>
          <a:p>
            <a:fld id="{B1393E5F-521B-4CAD-9D3A-AE923D912DCE}" type="slidenum">
              <a:rPr lang="en-US" smtClean="0"/>
              <a:pPr/>
              <a:t>6</a:t>
            </a:fld>
            <a:r>
              <a:rPr lang="en-US"/>
              <a:t> / 40</a:t>
            </a:r>
            <a:endParaRPr lang="en-US" dirty="0"/>
          </a:p>
        </p:txBody>
      </p:sp>
    </p:spTree>
    <p:extLst>
      <p:ext uri="{BB962C8B-B14F-4D97-AF65-F5344CB8AC3E}">
        <p14:creationId xmlns:p14="http://schemas.microsoft.com/office/powerpoint/2010/main" val="3622738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D4902-1408-A6B7-D900-670CD31B224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9E602DD-2C6A-B397-4174-BEC6693FB1C0}"/>
              </a:ext>
            </a:extLst>
          </p:cNvPr>
          <p:cNvSpPr txBox="1"/>
          <p:nvPr/>
        </p:nvSpPr>
        <p:spPr>
          <a:xfrm>
            <a:off x="582766" y="2463529"/>
            <a:ext cx="16078200" cy="6494085"/>
          </a:xfrm>
          <a:prstGeom prst="rect">
            <a:avLst/>
          </a:prstGeom>
          <a:noFill/>
        </p:spPr>
        <p:txBody>
          <a:bodyPr wrap="square">
            <a:spAutoFit/>
          </a:bodyPr>
          <a:lstStyle/>
          <a:p>
            <a:r>
              <a:rPr lang="en-US" altLang="ko-KR" sz="3200" dirty="0">
                <a:solidFill>
                  <a:srgbClr val="3B7DDD"/>
                </a:solidFill>
                <a:latin typeface="나눔스퀘어 Bold" panose="020B0600000101010101" pitchFamily="50" charset="-127"/>
                <a:ea typeface="나눔스퀘어 Bold" panose="020B0600000101010101" pitchFamily="50" charset="-127"/>
              </a:rPr>
              <a:t>Token Masking</a:t>
            </a:r>
          </a:p>
          <a:p>
            <a:pPr marL="457200" indent="-457200">
              <a:buFontTx/>
              <a:buChar char="-"/>
            </a:pPr>
            <a:endParaRPr lang="en-US" altLang="ko-KR" sz="3200" dirty="0">
              <a:solidFill>
                <a:srgbClr val="3B7DDD"/>
              </a:solidFill>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Following BERT, random tokens are sampled and replaced with [MASK] elements</a:t>
            </a:r>
          </a:p>
          <a:p>
            <a:pPr marL="914400" lvl="1"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토큰 하나 </a:t>
            </a:r>
            <a:r>
              <a:rPr lang="ko-KR" altLang="en-US" sz="3200" dirty="0" err="1">
                <a:latin typeface="나눔스퀘어 Bold" panose="020B0600000101010101" pitchFamily="50" charset="-127"/>
                <a:ea typeface="나눔스퀘어 Bold" panose="020B0600000101010101" pitchFamily="50" charset="-127"/>
              </a:rPr>
              <a:t>마스킹</a:t>
            </a:r>
            <a:endParaRPr lang="en-US" altLang="ko-KR" sz="3200" dirty="0">
              <a:latin typeface="나눔스퀘어 Bold" panose="020B0600000101010101" pitchFamily="50" charset="-127"/>
              <a:ea typeface="나눔스퀘어 Bold" panose="020B0600000101010101" pitchFamily="50" charset="-127"/>
            </a:endParaRPr>
          </a:p>
          <a:p>
            <a:pPr marL="914400" lvl="1" indent="-457200">
              <a:buFontTx/>
              <a:buChar char="-"/>
            </a:pPr>
            <a:endParaRPr lang="en-US" altLang="ko-KR" sz="3200" dirty="0">
              <a:latin typeface="나눔스퀘어 Bold" panose="020B0600000101010101" pitchFamily="50" charset="-127"/>
              <a:ea typeface="나눔스퀘어 Bold" panose="020B0600000101010101" pitchFamily="50" charset="-127"/>
            </a:endParaRPr>
          </a:p>
          <a:p>
            <a:pPr marL="914400" lvl="1" indent="-457200">
              <a:buFontTx/>
              <a:buChar char="-"/>
            </a:pPr>
            <a:endParaRPr lang="en-US" altLang="ko-KR" sz="3200" dirty="0">
              <a:latin typeface="나눔스퀘어 Bold" panose="020B0600000101010101" pitchFamily="50" charset="-127"/>
              <a:ea typeface="나눔스퀘어 Bold" panose="020B0600000101010101" pitchFamily="50" charset="-127"/>
            </a:endParaRPr>
          </a:p>
          <a:p>
            <a:pPr lvl="1"/>
            <a:endParaRPr lang="en-US" altLang="ko-KR" sz="3200" dirty="0">
              <a:latin typeface="나눔스퀘어 Bold" panose="020B0600000101010101" pitchFamily="50" charset="-127"/>
              <a:ea typeface="나눔스퀘어 Bold" panose="020B0600000101010101" pitchFamily="50" charset="-127"/>
            </a:endParaRPr>
          </a:p>
          <a:p>
            <a:r>
              <a:rPr lang="en-US" altLang="ko-KR" sz="3200" dirty="0">
                <a:solidFill>
                  <a:srgbClr val="3B7DDD"/>
                </a:solidFill>
                <a:latin typeface="나눔스퀘어 Bold" panose="020B0600000101010101" pitchFamily="50" charset="-127"/>
                <a:ea typeface="나눔스퀘어 Bold" panose="020B0600000101010101" pitchFamily="50" charset="-127"/>
              </a:rPr>
              <a:t>Token Deletion</a:t>
            </a:r>
          </a:p>
          <a:p>
            <a:pPr marL="457200" indent="-457200">
              <a:buFontTx/>
              <a:buChar char="-"/>
            </a:pPr>
            <a:endParaRPr lang="en-US" altLang="ko-KR" sz="3200" dirty="0">
              <a:solidFill>
                <a:srgbClr val="3B7DDD"/>
              </a:solidFill>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Random tokens are deleted from the input</a:t>
            </a:r>
          </a:p>
          <a:p>
            <a:pPr marL="914400" lvl="1"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토큰 하나 삭제</a:t>
            </a:r>
            <a:endParaRPr lang="en-US" altLang="ko-KR" sz="3200" dirty="0">
              <a:latin typeface="나눔스퀘어 Bold" panose="020B0600000101010101" pitchFamily="50" charset="-127"/>
              <a:ea typeface="나눔스퀘어 Bold" panose="020B0600000101010101" pitchFamily="50" charset="-127"/>
            </a:endParaRPr>
          </a:p>
          <a:p>
            <a:pPr marL="457200" indent="-457200">
              <a:buFontTx/>
              <a:buChar char="-"/>
            </a:pPr>
            <a:endParaRPr lang="en-US" altLang="ko-KR" sz="3200" dirty="0">
              <a:latin typeface="나눔스퀘어 Bold" panose="020B0600000101010101" pitchFamily="50" charset="-127"/>
              <a:ea typeface="나눔스퀘어 Bold" panose="020B0600000101010101" pitchFamily="50" charset="-127"/>
            </a:endParaRPr>
          </a:p>
        </p:txBody>
      </p:sp>
      <p:grpSp>
        <p:nvGrpSpPr>
          <p:cNvPr id="1006" name="그룹 1006">
            <a:extLst>
              <a:ext uri="{FF2B5EF4-FFF2-40B4-BE49-F238E27FC236}">
                <a16:creationId xmlns:a16="http://schemas.microsoft.com/office/drawing/2014/main" id="{6142C27E-B073-B506-99D8-9D3C8768AD05}"/>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94BD8061-2254-A6FA-D5DC-8D1CE584A725}"/>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CF4E6EE3-3BF9-7DEC-32A8-8C521EBE9282}"/>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A86904C4-AA89-3983-D274-F5046B0BE02D}"/>
              </a:ext>
            </a:extLst>
          </p:cNvPr>
          <p:cNvSpPr txBox="1"/>
          <p:nvPr/>
        </p:nvSpPr>
        <p:spPr>
          <a:xfrm>
            <a:off x="582766" y="427385"/>
            <a:ext cx="16389846" cy="830997"/>
          </a:xfrm>
          <a:prstGeom prst="rect">
            <a:avLst/>
          </a:prstGeom>
          <a:noFill/>
        </p:spPr>
        <p:txBody>
          <a:bodyPr wrap="square" rtlCol="0" anchor="t">
            <a:spAutoFit/>
          </a:bodyPr>
          <a:lstStyle/>
          <a:p>
            <a:r>
              <a:rPr lang="en-US" altLang="ko-KR" sz="4800" dirty="0">
                <a:solidFill>
                  <a:schemeClr val="bg1"/>
                </a:solidFill>
                <a:latin typeface="나눔스퀘어 ExtraBold" panose="020B0600000101010101" pitchFamily="50" charset="-127"/>
                <a:ea typeface="나눔스퀘어 ExtraBold" panose="020B0600000101010101" pitchFamily="50" charset="-127"/>
              </a:rPr>
              <a:t>Pre-training</a:t>
            </a:r>
          </a:p>
        </p:txBody>
      </p:sp>
      <p:grpSp>
        <p:nvGrpSpPr>
          <p:cNvPr id="14" name="그룹 13">
            <a:extLst>
              <a:ext uri="{FF2B5EF4-FFF2-40B4-BE49-F238E27FC236}">
                <a16:creationId xmlns:a16="http://schemas.microsoft.com/office/drawing/2014/main" id="{22051EA4-4C11-BCD9-287E-252B105EA16C}"/>
              </a:ext>
            </a:extLst>
          </p:cNvPr>
          <p:cNvGrpSpPr/>
          <p:nvPr/>
        </p:nvGrpSpPr>
        <p:grpSpPr>
          <a:xfrm>
            <a:off x="8792021" y="4180477"/>
            <a:ext cx="7069291" cy="1762125"/>
            <a:chOff x="6856259" y="2463529"/>
            <a:chExt cx="7069291" cy="1762125"/>
          </a:xfrm>
        </p:grpSpPr>
        <p:pic>
          <p:nvPicPr>
            <p:cNvPr id="8" name="그림 7">
              <a:extLst>
                <a:ext uri="{FF2B5EF4-FFF2-40B4-BE49-F238E27FC236}">
                  <a16:creationId xmlns:a16="http://schemas.microsoft.com/office/drawing/2014/main" id="{32E0A8AE-2727-4C66-59B1-535B11D54BFC}"/>
                </a:ext>
              </a:extLst>
            </p:cNvPr>
            <p:cNvPicPr>
              <a:picLocks noChangeAspect="1"/>
            </p:cNvPicPr>
            <p:nvPr/>
          </p:nvPicPr>
          <p:blipFill>
            <a:blip r:embed="rId4"/>
            <a:stretch>
              <a:fillRect/>
            </a:stretch>
          </p:blipFill>
          <p:spPr>
            <a:xfrm>
              <a:off x="11049000" y="2463529"/>
              <a:ext cx="2876550" cy="1762125"/>
            </a:xfrm>
            <a:prstGeom prst="rect">
              <a:avLst/>
            </a:prstGeom>
          </p:spPr>
        </p:pic>
        <p:pic>
          <p:nvPicPr>
            <p:cNvPr id="12" name="그림 11">
              <a:extLst>
                <a:ext uri="{FF2B5EF4-FFF2-40B4-BE49-F238E27FC236}">
                  <a16:creationId xmlns:a16="http://schemas.microsoft.com/office/drawing/2014/main" id="{898EEAA9-CC29-9722-5173-198D6213199C}"/>
                </a:ext>
              </a:extLst>
            </p:cNvPr>
            <p:cNvPicPr>
              <a:picLocks noChangeAspect="1"/>
            </p:cNvPicPr>
            <p:nvPr/>
          </p:nvPicPr>
          <p:blipFill>
            <a:blip r:embed="rId5"/>
            <a:stretch>
              <a:fillRect/>
            </a:stretch>
          </p:blipFill>
          <p:spPr>
            <a:xfrm>
              <a:off x="6856259" y="3023881"/>
              <a:ext cx="2914650" cy="952500"/>
            </a:xfrm>
            <a:prstGeom prst="rect">
              <a:avLst/>
            </a:prstGeom>
          </p:spPr>
        </p:pic>
        <p:sp>
          <p:nvSpPr>
            <p:cNvPr id="13" name="화살표: 오른쪽 12">
              <a:extLst>
                <a:ext uri="{FF2B5EF4-FFF2-40B4-BE49-F238E27FC236}">
                  <a16:creationId xmlns:a16="http://schemas.microsoft.com/office/drawing/2014/main" id="{EEC56788-F79B-8B8C-C6CE-829A21E245CA}"/>
                </a:ext>
              </a:extLst>
            </p:cNvPr>
            <p:cNvSpPr/>
            <p:nvPr/>
          </p:nvSpPr>
          <p:spPr>
            <a:xfrm>
              <a:off x="9982200" y="3023881"/>
              <a:ext cx="1066800" cy="7045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그룹 20">
            <a:extLst>
              <a:ext uri="{FF2B5EF4-FFF2-40B4-BE49-F238E27FC236}">
                <a16:creationId xmlns:a16="http://schemas.microsoft.com/office/drawing/2014/main" id="{FB46AB67-8FE3-B4FC-70DE-EAA9E8F7175B}"/>
              </a:ext>
            </a:extLst>
          </p:cNvPr>
          <p:cNvGrpSpPr/>
          <p:nvPr/>
        </p:nvGrpSpPr>
        <p:grpSpPr>
          <a:xfrm>
            <a:off x="8792021" y="7888478"/>
            <a:ext cx="7069291" cy="1390650"/>
            <a:chOff x="4572000" y="7487471"/>
            <a:chExt cx="7069291" cy="1390650"/>
          </a:xfrm>
        </p:grpSpPr>
        <p:pic>
          <p:nvPicPr>
            <p:cNvPr id="16" name="그림 15">
              <a:extLst>
                <a:ext uri="{FF2B5EF4-FFF2-40B4-BE49-F238E27FC236}">
                  <a16:creationId xmlns:a16="http://schemas.microsoft.com/office/drawing/2014/main" id="{4448907E-9AB6-F70C-5640-48D368711A30}"/>
                </a:ext>
              </a:extLst>
            </p:cNvPr>
            <p:cNvPicPr>
              <a:picLocks noChangeAspect="1"/>
            </p:cNvPicPr>
            <p:nvPr/>
          </p:nvPicPr>
          <p:blipFill>
            <a:blip r:embed="rId5"/>
            <a:stretch>
              <a:fillRect/>
            </a:stretch>
          </p:blipFill>
          <p:spPr>
            <a:xfrm>
              <a:off x="4572000" y="7683794"/>
              <a:ext cx="2914650" cy="952500"/>
            </a:xfrm>
            <a:prstGeom prst="rect">
              <a:avLst/>
            </a:prstGeom>
          </p:spPr>
        </p:pic>
        <p:sp>
          <p:nvSpPr>
            <p:cNvPr id="17" name="화살표: 오른쪽 16">
              <a:extLst>
                <a:ext uri="{FF2B5EF4-FFF2-40B4-BE49-F238E27FC236}">
                  <a16:creationId xmlns:a16="http://schemas.microsoft.com/office/drawing/2014/main" id="{BF63E53A-7558-4B8B-4136-2A909C63DA19}"/>
                </a:ext>
              </a:extLst>
            </p:cNvPr>
            <p:cNvSpPr/>
            <p:nvPr/>
          </p:nvSpPr>
          <p:spPr>
            <a:xfrm>
              <a:off x="7697941" y="7726268"/>
              <a:ext cx="1066800" cy="7045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0" name="그림 19">
              <a:extLst>
                <a:ext uri="{FF2B5EF4-FFF2-40B4-BE49-F238E27FC236}">
                  <a16:creationId xmlns:a16="http://schemas.microsoft.com/office/drawing/2014/main" id="{EFA0C915-E845-18AE-F2F6-DE5BD1CF6E64}"/>
                </a:ext>
              </a:extLst>
            </p:cNvPr>
            <p:cNvPicPr>
              <a:picLocks noChangeAspect="1"/>
            </p:cNvPicPr>
            <p:nvPr/>
          </p:nvPicPr>
          <p:blipFill>
            <a:blip r:embed="rId6"/>
            <a:stretch>
              <a:fillRect/>
            </a:stretch>
          </p:blipFill>
          <p:spPr>
            <a:xfrm>
              <a:off x="8898091" y="7487471"/>
              <a:ext cx="2743200" cy="1390650"/>
            </a:xfrm>
            <a:prstGeom prst="rect">
              <a:avLst/>
            </a:prstGeom>
          </p:spPr>
        </p:pic>
      </p:grpSp>
      <p:sp>
        <p:nvSpPr>
          <p:cNvPr id="6" name="슬라이드 번호 개체 틀 5">
            <a:extLst>
              <a:ext uri="{FF2B5EF4-FFF2-40B4-BE49-F238E27FC236}">
                <a16:creationId xmlns:a16="http://schemas.microsoft.com/office/drawing/2014/main" id="{09A2B220-C403-D007-ECBC-37154B7A71F1}"/>
              </a:ext>
            </a:extLst>
          </p:cNvPr>
          <p:cNvSpPr>
            <a:spLocks noGrp="1"/>
          </p:cNvSpPr>
          <p:nvPr>
            <p:ph type="sldNum" sz="quarter" idx="12"/>
          </p:nvPr>
        </p:nvSpPr>
        <p:spPr/>
        <p:txBody>
          <a:bodyPr/>
          <a:lstStyle/>
          <a:p>
            <a:fld id="{B1393E5F-521B-4CAD-9D3A-AE923D912DCE}" type="slidenum">
              <a:rPr lang="en-US" smtClean="0"/>
              <a:pPr/>
              <a:t>7</a:t>
            </a:fld>
            <a:r>
              <a:rPr lang="en-US"/>
              <a:t> / 40</a:t>
            </a:r>
            <a:endParaRPr lang="en-US" dirty="0"/>
          </a:p>
        </p:txBody>
      </p:sp>
    </p:spTree>
    <p:extLst>
      <p:ext uri="{BB962C8B-B14F-4D97-AF65-F5344CB8AC3E}">
        <p14:creationId xmlns:p14="http://schemas.microsoft.com/office/powerpoint/2010/main" val="1455244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BDEF51-FA02-0D1F-76D2-DB53E9B03B5C}"/>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5C5118B0-59E5-3164-A385-C2F9C5CB4C26}"/>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3DCDE468-DAD2-FC3F-9A5F-49C5EB4D6C4C}"/>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654F384F-15E6-9075-BDDE-1C6F7429A4BF}"/>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57DCD7D7-85A6-D6B3-7861-0EAB91F77CE4}"/>
              </a:ext>
            </a:extLst>
          </p:cNvPr>
          <p:cNvSpPr txBox="1"/>
          <p:nvPr/>
        </p:nvSpPr>
        <p:spPr>
          <a:xfrm>
            <a:off x="582766" y="427385"/>
            <a:ext cx="16389846" cy="830997"/>
          </a:xfrm>
          <a:prstGeom prst="rect">
            <a:avLst/>
          </a:prstGeom>
          <a:noFill/>
        </p:spPr>
        <p:txBody>
          <a:bodyPr wrap="square" rtlCol="0" anchor="t">
            <a:spAutoFit/>
          </a:bodyPr>
          <a:lstStyle/>
          <a:p>
            <a:r>
              <a:rPr lang="en-US" altLang="ko-KR" sz="4800" dirty="0">
                <a:solidFill>
                  <a:schemeClr val="bg1"/>
                </a:solidFill>
                <a:latin typeface="나눔스퀘어 ExtraBold" panose="020B0600000101010101" pitchFamily="50" charset="-127"/>
                <a:ea typeface="나눔스퀘어 ExtraBold" panose="020B0600000101010101" pitchFamily="50" charset="-127"/>
              </a:rPr>
              <a:t>Pre-training</a:t>
            </a:r>
          </a:p>
        </p:txBody>
      </p:sp>
      <p:sp>
        <p:nvSpPr>
          <p:cNvPr id="4" name="TextBox 3">
            <a:extLst>
              <a:ext uri="{FF2B5EF4-FFF2-40B4-BE49-F238E27FC236}">
                <a16:creationId xmlns:a16="http://schemas.microsoft.com/office/drawing/2014/main" id="{E98B00A2-C1BA-9F2F-CCDC-2F41DC91AFFD}"/>
              </a:ext>
            </a:extLst>
          </p:cNvPr>
          <p:cNvSpPr txBox="1"/>
          <p:nvPr/>
        </p:nvSpPr>
        <p:spPr>
          <a:xfrm>
            <a:off x="844032" y="2247900"/>
            <a:ext cx="9823967" cy="5509200"/>
          </a:xfrm>
          <a:prstGeom prst="rect">
            <a:avLst/>
          </a:prstGeom>
          <a:noFill/>
        </p:spPr>
        <p:txBody>
          <a:bodyPr wrap="square">
            <a:spAutoFit/>
          </a:bodyPr>
          <a:lstStyle/>
          <a:p>
            <a:r>
              <a:rPr lang="en-US" altLang="ko-KR" sz="3200" dirty="0">
                <a:solidFill>
                  <a:srgbClr val="3B7DDD"/>
                </a:solidFill>
                <a:latin typeface="나눔스퀘어 Bold" panose="020B0600000101010101" pitchFamily="50" charset="-127"/>
                <a:ea typeface="나눔스퀘어 Bold" panose="020B0600000101010101" pitchFamily="50" charset="-127"/>
              </a:rPr>
              <a:t>Text Infilling</a:t>
            </a:r>
          </a:p>
          <a:p>
            <a:endParaRPr lang="en-US" altLang="ko-KR" sz="3200" dirty="0">
              <a:solidFill>
                <a:srgbClr val="3B7DDD"/>
              </a:solidFill>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Text infilling is inspired by </a:t>
            </a:r>
            <a:r>
              <a:rPr lang="en-US" altLang="ko-KR" sz="2800" dirty="0" err="1">
                <a:latin typeface="나눔스퀘어 Bold" panose="020B0600000101010101" pitchFamily="50" charset="-127"/>
                <a:ea typeface="나눔스퀘어 Bold" panose="020B0600000101010101" pitchFamily="50" charset="-127"/>
              </a:rPr>
              <a:t>SpanBERT</a:t>
            </a:r>
            <a:endParaRPr lang="en-US" altLang="ko-KR" sz="28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A number of text spans are sampled, with span lengths drawn from a Poisson distribution (λ = 3)</a:t>
            </a:r>
          </a:p>
          <a:p>
            <a:pPr marL="914400" lvl="1"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2800" dirty="0">
                <a:latin typeface="나눔스퀘어 Bold" panose="020B0600000101010101" pitchFamily="50" charset="-127"/>
                <a:ea typeface="나눔스퀘어 Bold" panose="020B0600000101010101" pitchFamily="50" charset="-127"/>
              </a:rPr>
              <a:t>Each span is replaced with a single [MASK] token</a:t>
            </a:r>
          </a:p>
          <a:p>
            <a:pPr marL="914400" lvl="1" indent="-457200">
              <a:buClr>
                <a:srgbClr val="0F569B"/>
              </a:buClr>
              <a:buFont typeface="Arial" panose="020B0604020202020204" pitchFamily="34" charset="0"/>
              <a:buChar char="•"/>
            </a:pPr>
            <a:endParaRPr lang="en-US" altLang="ko-KR" sz="2800" dirty="0">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ko-KR" altLang="en-US" sz="2800" dirty="0">
                <a:latin typeface="나눔스퀘어 Bold" panose="020B0600000101010101" pitchFamily="50" charset="-127"/>
                <a:ea typeface="나눔스퀘어 Bold" panose="020B0600000101010101" pitchFamily="50" charset="-127"/>
              </a:rPr>
              <a:t>연속 토큰 여러 개</a:t>
            </a:r>
            <a:r>
              <a:rPr lang="en-US" altLang="ko-KR" sz="2800" dirty="0">
                <a:latin typeface="나눔스퀘어 Bold" panose="020B0600000101010101" pitchFamily="50" charset="-127"/>
                <a:ea typeface="나눔스퀘어 Bold" panose="020B0600000101010101" pitchFamily="50" charset="-127"/>
              </a:rPr>
              <a:t>(Span) -&gt; Mask </a:t>
            </a:r>
            <a:r>
              <a:rPr lang="ko-KR" altLang="en-US" sz="2800" dirty="0">
                <a:latin typeface="나눔스퀘어 Bold" panose="020B0600000101010101" pitchFamily="50" charset="-127"/>
                <a:ea typeface="나눔스퀘어 Bold" panose="020B0600000101010101" pitchFamily="50" charset="-127"/>
              </a:rPr>
              <a:t>하나</a:t>
            </a:r>
            <a:endParaRPr lang="en-US" altLang="ko-KR" sz="2800" dirty="0">
              <a:latin typeface="나눔스퀘어 Bold" panose="020B0600000101010101" pitchFamily="50" charset="-127"/>
              <a:ea typeface="나눔스퀘어 Bold" panose="020B0600000101010101" pitchFamily="50" charset="-127"/>
            </a:endParaRPr>
          </a:p>
          <a:p>
            <a:endParaRPr lang="en-US" altLang="ko-KR" sz="3200" dirty="0">
              <a:solidFill>
                <a:srgbClr val="3B7DDD"/>
              </a:solidFill>
              <a:latin typeface="나눔스퀘어 Bold" panose="020B0600000101010101" pitchFamily="50" charset="-127"/>
              <a:ea typeface="나눔스퀘어 Bold" panose="020B0600000101010101" pitchFamily="50" charset="-127"/>
            </a:endParaRPr>
          </a:p>
          <a:p>
            <a:pPr marL="457200" indent="-457200">
              <a:buFontTx/>
              <a:buChar char="-"/>
            </a:pPr>
            <a:endParaRPr lang="en-US" altLang="ko-KR" sz="3200" dirty="0">
              <a:solidFill>
                <a:srgbClr val="3B7DDD"/>
              </a:solidFill>
              <a:latin typeface="나눔스퀘어 Bold" panose="020B0600000101010101" pitchFamily="50" charset="-127"/>
              <a:ea typeface="나눔스퀘어 Bold" panose="020B0600000101010101" pitchFamily="50" charset="-127"/>
            </a:endParaRPr>
          </a:p>
        </p:txBody>
      </p:sp>
      <p:pic>
        <p:nvPicPr>
          <p:cNvPr id="6" name="그림 5">
            <a:extLst>
              <a:ext uri="{FF2B5EF4-FFF2-40B4-BE49-F238E27FC236}">
                <a16:creationId xmlns:a16="http://schemas.microsoft.com/office/drawing/2014/main" id="{09EAC424-3A5E-FFBA-0629-2032F2F5EA7C}"/>
              </a:ext>
            </a:extLst>
          </p:cNvPr>
          <p:cNvPicPr>
            <a:picLocks noChangeAspect="1"/>
          </p:cNvPicPr>
          <p:nvPr/>
        </p:nvPicPr>
        <p:blipFill>
          <a:blip r:embed="rId4"/>
          <a:stretch>
            <a:fillRect/>
          </a:stretch>
        </p:blipFill>
        <p:spPr>
          <a:xfrm>
            <a:off x="12493702" y="1859733"/>
            <a:ext cx="4478910" cy="3359183"/>
          </a:xfrm>
          <a:prstGeom prst="rect">
            <a:avLst/>
          </a:prstGeom>
        </p:spPr>
      </p:pic>
      <p:grpSp>
        <p:nvGrpSpPr>
          <p:cNvPr id="14" name="그룹 13">
            <a:extLst>
              <a:ext uri="{FF2B5EF4-FFF2-40B4-BE49-F238E27FC236}">
                <a16:creationId xmlns:a16="http://schemas.microsoft.com/office/drawing/2014/main" id="{70FF9E48-EAC4-9381-7100-02EA25B6B281}"/>
              </a:ext>
            </a:extLst>
          </p:cNvPr>
          <p:cNvGrpSpPr/>
          <p:nvPr/>
        </p:nvGrpSpPr>
        <p:grpSpPr>
          <a:xfrm>
            <a:off x="10007084" y="7325417"/>
            <a:ext cx="7310437" cy="1428750"/>
            <a:chOff x="7681913" y="7390968"/>
            <a:chExt cx="7310437" cy="1428750"/>
          </a:xfrm>
        </p:grpSpPr>
        <p:pic>
          <p:nvPicPr>
            <p:cNvPr id="9" name="그림 8">
              <a:extLst>
                <a:ext uri="{FF2B5EF4-FFF2-40B4-BE49-F238E27FC236}">
                  <a16:creationId xmlns:a16="http://schemas.microsoft.com/office/drawing/2014/main" id="{15E42CCA-5D8A-F0B2-E18F-8AED5605D2BF}"/>
                </a:ext>
              </a:extLst>
            </p:cNvPr>
            <p:cNvPicPr>
              <a:picLocks noChangeAspect="1"/>
            </p:cNvPicPr>
            <p:nvPr/>
          </p:nvPicPr>
          <p:blipFill>
            <a:blip r:embed="rId5"/>
            <a:stretch>
              <a:fillRect/>
            </a:stretch>
          </p:blipFill>
          <p:spPr>
            <a:xfrm>
              <a:off x="12192000" y="7390968"/>
              <a:ext cx="2800350" cy="1428750"/>
            </a:xfrm>
            <a:prstGeom prst="rect">
              <a:avLst/>
            </a:prstGeom>
          </p:spPr>
        </p:pic>
        <p:pic>
          <p:nvPicPr>
            <p:cNvPr id="11" name="그림 10">
              <a:extLst>
                <a:ext uri="{FF2B5EF4-FFF2-40B4-BE49-F238E27FC236}">
                  <a16:creationId xmlns:a16="http://schemas.microsoft.com/office/drawing/2014/main" id="{A8E4C234-FE05-4D01-B146-5B851BF1B67F}"/>
                </a:ext>
              </a:extLst>
            </p:cNvPr>
            <p:cNvPicPr>
              <a:picLocks noChangeAspect="1"/>
            </p:cNvPicPr>
            <p:nvPr/>
          </p:nvPicPr>
          <p:blipFill>
            <a:blip r:embed="rId6"/>
            <a:stretch>
              <a:fillRect/>
            </a:stretch>
          </p:blipFill>
          <p:spPr>
            <a:xfrm>
              <a:off x="7681913" y="7591900"/>
              <a:ext cx="2914650" cy="952500"/>
            </a:xfrm>
            <a:prstGeom prst="rect">
              <a:avLst/>
            </a:prstGeom>
          </p:spPr>
        </p:pic>
        <p:sp>
          <p:nvSpPr>
            <p:cNvPr id="12" name="화살표: 오른쪽 11">
              <a:extLst>
                <a:ext uri="{FF2B5EF4-FFF2-40B4-BE49-F238E27FC236}">
                  <a16:creationId xmlns:a16="http://schemas.microsoft.com/office/drawing/2014/main" id="{2FF8C306-50FD-8CCC-96C5-628FF2C2D893}"/>
                </a:ext>
              </a:extLst>
            </p:cNvPr>
            <p:cNvSpPr/>
            <p:nvPr/>
          </p:nvSpPr>
          <p:spPr>
            <a:xfrm>
              <a:off x="10772775" y="7611093"/>
              <a:ext cx="1066800" cy="7045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pic>
        <p:nvPicPr>
          <p:cNvPr id="3074" name="Picture 2" descr="논문리뷰] SpanBERT: Improving Pre-training by Representing and Predicting Spans  | Deep Learner">
            <a:extLst>
              <a:ext uri="{FF2B5EF4-FFF2-40B4-BE49-F238E27FC236}">
                <a16:creationId xmlns:a16="http://schemas.microsoft.com/office/drawing/2014/main" id="{9EEAD8DF-AC10-D310-735F-33CD33270CC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1220" b="21032"/>
          <a:stretch/>
        </p:blipFill>
        <p:spPr bwMode="auto">
          <a:xfrm>
            <a:off x="2141280" y="7139593"/>
            <a:ext cx="6457949" cy="218757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FB1F504F-0993-027B-C922-7D91DFC94790}"/>
              </a:ext>
            </a:extLst>
          </p:cNvPr>
          <p:cNvSpPr txBox="1"/>
          <p:nvPr/>
        </p:nvSpPr>
        <p:spPr>
          <a:xfrm>
            <a:off x="4392095" y="9155272"/>
            <a:ext cx="1956318" cy="523220"/>
          </a:xfrm>
          <a:prstGeom prst="rect">
            <a:avLst/>
          </a:prstGeom>
          <a:noFill/>
        </p:spPr>
        <p:txBody>
          <a:bodyPr wrap="square">
            <a:spAutoFit/>
          </a:bodyPr>
          <a:lstStyle/>
          <a:p>
            <a:r>
              <a:rPr lang="en-US" altLang="ko-KR" sz="2800" dirty="0" err="1">
                <a:latin typeface="나눔스퀘어 Bold" panose="020B0600000101010101" pitchFamily="50" charset="-127"/>
                <a:ea typeface="나눔스퀘어 Bold" panose="020B0600000101010101" pitchFamily="50" charset="-127"/>
              </a:rPr>
              <a:t>SpanBERT</a:t>
            </a:r>
            <a:endParaRPr lang="en-US" altLang="ko-KR" sz="2800" dirty="0">
              <a:latin typeface="나눔스퀘어 Bold" panose="020B0600000101010101" pitchFamily="50" charset="-127"/>
              <a:ea typeface="나눔스퀘어 Bold" panose="020B0600000101010101" pitchFamily="50" charset="-127"/>
            </a:endParaRPr>
          </a:p>
        </p:txBody>
      </p:sp>
      <p:sp>
        <p:nvSpPr>
          <p:cNvPr id="7" name="슬라이드 번호 개체 틀 6">
            <a:extLst>
              <a:ext uri="{FF2B5EF4-FFF2-40B4-BE49-F238E27FC236}">
                <a16:creationId xmlns:a16="http://schemas.microsoft.com/office/drawing/2014/main" id="{34B2EBA2-D285-746F-9D39-3A92C830B998}"/>
              </a:ext>
            </a:extLst>
          </p:cNvPr>
          <p:cNvSpPr>
            <a:spLocks noGrp="1"/>
          </p:cNvSpPr>
          <p:nvPr>
            <p:ph type="sldNum" sz="quarter" idx="12"/>
          </p:nvPr>
        </p:nvSpPr>
        <p:spPr/>
        <p:txBody>
          <a:bodyPr/>
          <a:lstStyle/>
          <a:p>
            <a:fld id="{B1393E5F-521B-4CAD-9D3A-AE923D912DCE}" type="slidenum">
              <a:rPr lang="en-US" smtClean="0"/>
              <a:pPr/>
              <a:t>8</a:t>
            </a:fld>
            <a:r>
              <a:rPr lang="en-US"/>
              <a:t> / 40</a:t>
            </a:r>
            <a:endParaRPr lang="en-US" dirty="0"/>
          </a:p>
        </p:txBody>
      </p:sp>
    </p:spTree>
    <p:extLst>
      <p:ext uri="{BB962C8B-B14F-4D97-AF65-F5344CB8AC3E}">
        <p14:creationId xmlns:p14="http://schemas.microsoft.com/office/powerpoint/2010/main" val="472963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382867-AB71-D7B0-A525-38C715D53CEB}"/>
            </a:ext>
          </a:extLst>
        </p:cNvPr>
        <p:cNvGrpSpPr/>
        <p:nvPr/>
      </p:nvGrpSpPr>
      <p:grpSpPr>
        <a:xfrm>
          <a:off x="0" y="0"/>
          <a:ext cx="0" cy="0"/>
          <a:chOff x="0" y="0"/>
          <a:chExt cx="0" cy="0"/>
        </a:xfrm>
      </p:grpSpPr>
      <p:grpSp>
        <p:nvGrpSpPr>
          <p:cNvPr id="1006" name="그룹 1006">
            <a:extLst>
              <a:ext uri="{FF2B5EF4-FFF2-40B4-BE49-F238E27FC236}">
                <a16:creationId xmlns:a16="http://schemas.microsoft.com/office/drawing/2014/main" id="{8654BE3C-05C7-260C-C1D6-1183441948C6}"/>
              </a:ext>
            </a:extLst>
          </p:cNvPr>
          <p:cNvGrpSpPr/>
          <p:nvPr/>
        </p:nvGrpSpPr>
        <p:grpSpPr>
          <a:xfrm>
            <a:off x="867846" y="9325428"/>
            <a:ext cx="16284590" cy="1025987"/>
            <a:chOff x="867846" y="9325428"/>
            <a:chExt cx="16284590" cy="1025987"/>
          </a:xfrm>
        </p:grpSpPr>
        <p:pic>
          <p:nvPicPr>
            <p:cNvPr id="18" name="Object 17">
              <a:extLst>
                <a:ext uri="{FF2B5EF4-FFF2-40B4-BE49-F238E27FC236}">
                  <a16:creationId xmlns:a16="http://schemas.microsoft.com/office/drawing/2014/main" id="{8F9CB37F-25A5-B964-33CF-26371A156FC5}"/>
                </a:ext>
              </a:extLst>
            </p:cNvPr>
            <p:cNvPicPr>
              <a:picLocks noChangeAspect="1"/>
            </p:cNvPicPr>
            <p:nvPr/>
          </p:nvPicPr>
          <p:blipFill>
            <a:blip r:embed="rId3" cstate="print"/>
            <a:stretch>
              <a:fillRect/>
            </a:stretch>
          </p:blipFill>
          <p:spPr>
            <a:xfrm>
              <a:off x="867846" y="9325428"/>
              <a:ext cx="16284590" cy="1025987"/>
            </a:xfrm>
            <a:prstGeom prst="rect">
              <a:avLst/>
            </a:prstGeom>
          </p:spPr>
        </p:pic>
      </p:grpSp>
      <p:sp>
        <p:nvSpPr>
          <p:cNvPr id="41" name="직사각형 40">
            <a:extLst>
              <a:ext uri="{FF2B5EF4-FFF2-40B4-BE49-F238E27FC236}">
                <a16:creationId xmlns:a16="http://schemas.microsoft.com/office/drawing/2014/main" id="{0CCD790D-B061-7663-6090-FB0456DEB233}"/>
              </a:ext>
            </a:extLst>
          </p:cNvPr>
          <p:cNvSpPr/>
          <p:nvPr/>
        </p:nvSpPr>
        <p:spPr>
          <a:xfrm>
            <a:off x="0" y="428072"/>
            <a:ext cx="18288000" cy="860400"/>
          </a:xfrm>
          <a:prstGeom prst="rect">
            <a:avLst/>
          </a:prstGeom>
          <a:solidFill>
            <a:srgbClr val="0F569B"/>
          </a:solidFill>
          <a:ln>
            <a:solidFill>
              <a:srgbClr val="0F569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bject 22">
            <a:extLst>
              <a:ext uri="{FF2B5EF4-FFF2-40B4-BE49-F238E27FC236}">
                <a16:creationId xmlns:a16="http://schemas.microsoft.com/office/drawing/2014/main" id="{C3730B76-4D8C-A90F-28DD-F91DF318F07A}"/>
              </a:ext>
            </a:extLst>
          </p:cNvPr>
          <p:cNvSpPr txBox="1"/>
          <p:nvPr/>
        </p:nvSpPr>
        <p:spPr>
          <a:xfrm>
            <a:off x="582766" y="427385"/>
            <a:ext cx="16389846" cy="830997"/>
          </a:xfrm>
          <a:prstGeom prst="rect">
            <a:avLst/>
          </a:prstGeom>
          <a:noFill/>
        </p:spPr>
        <p:txBody>
          <a:bodyPr wrap="square" rtlCol="0" anchor="t">
            <a:spAutoFit/>
          </a:bodyPr>
          <a:lstStyle/>
          <a:p>
            <a:r>
              <a:rPr lang="en-US" altLang="ko-KR" sz="4800" dirty="0">
                <a:solidFill>
                  <a:schemeClr val="bg1"/>
                </a:solidFill>
                <a:latin typeface="나눔스퀘어 ExtraBold" panose="020B0600000101010101" pitchFamily="50" charset="-127"/>
                <a:ea typeface="나눔스퀘어 ExtraBold" panose="020B0600000101010101" pitchFamily="50" charset="-127"/>
              </a:rPr>
              <a:t>Pre-training</a:t>
            </a:r>
          </a:p>
        </p:txBody>
      </p:sp>
      <p:sp>
        <p:nvSpPr>
          <p:cNvPr id="3" name="TextBox 2">
            <a:extLst>
              <a:ext uri="{FF2B5EF4-FFF2-40B4-BE49-F238E27FC236}">
                <a16:creationId xmlns:a16="http://schemas.microsoft.com/office/drawing/2014/main" id="{F0834A57-2A7E-F8DE-309C-38E728F3197F}"/>
              </a:ext>
            </a:extLst>
          </p:cNvPr>
          <p:cNvSpPr txBox="1"/>
          <p:nvPr/>
        </p:nvSpPr>
        <p:spPr>
          <a:xfrm>
            <a:off x="582766" y="2463529"/>
            <a:ext cx="16078200" cy="6494085"/>
          </a:xfrm>
          <a:prstGeom prst="rect">
            <a:avLst/>
          </a:prstGeom>
          <a:noFill/>
        </p:spPr>
        <p:txBody>
          <a:bodyPr wrap="square">
            <a:spAutoFit/>
          </a:bodyPr>
          <a:lstStyle/>
          <a:p>
            <a:r>
              <a:rPr lang="en-US" altLang="ko-KR" sz="3200" dirty="0">
                <a:solidFill>
                  <a:srgbClr val="3B7DDD"/>
                </a:solidFill>
                <a:latin typeface="나눔스퀘어 Bold" panose="020B0600000101010101" pitchFamily="50" charset="-127"/>
                <a:ea typeface="나눔스퀘어 Bold" panose="020B0600000101010101" pitchFamily="50" charset="-127"/>
              </a:rPr>
              <a:t>Sentence Permutation</a:t>
            </a:r>
          </a:p>
          <a:p>
            <a:pPr marL="914400" lvl="1" indent="-457200">
              <a:buFontTx/>
              <a:buChar char="-"/>
            </a:pPr>
            <a:endParaRPr lang="en-US" altLang="ko-KR" sz="3200" dirty="0"/>
          </a:p>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Sentences are shuffled in a random order.</a:t>
            </a:r>
          </a:p>
          <a:p>
            <a:pPr marL="914400" lvl="1"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문장 순서 바꾸기</a:t>
            </a:r>
            <a:endParaRPr lang="en-US" altLang="ko-KR" sz="3200" dirty="0">
              <a:latin typeface="나눔스퀘어 Bold" panose="020B0600000101010101" pitchFamily="50" charset="-127"/>
              <a:ea typeface="나눔스퀘어 Bold" panose="020B0600000101010101" pitchFamily="50" charset="-127"/>
            </a:endParaRPr>
          </a:p>
          <a:p>
            <a:pPr marL="914400" lvl="1" indent="-457200">
              <a:buFontTx/>
              <a:buChar char="-"/>
            </a:pPr>
            <a:endParaRPr lang="en-US" altLang="ko-KR" sz="3200" dirty="0"/>
          </a:p>
          <a:p>
            <a:pPr lvl="1"/>
            <a:endParaRPr lang="en-US" altLang="ko-KR" sz="3200" dirty="0"/>
          </a:p>
          <a:p>
            <a:endParaRPr lang="en-US" altLang="ko-KR" sz="3200" dirty="0">
              <a:latin typeface="나눔스퀘어 Bold" panose="020B0600000101010101" pitchFamily="50" charset="-127"/>
              <a:ea typeface="나눔스퀘어 Bold" panose="020B0600000101010101" pitchFamily="50" charset="-127"/>
            </a:endParaRPr>
          </a:p>
          <a:p>
            <a:r>
              <a:rPr lang="en-US" altLang="ko-KR" sz="3200" dirty="0">
                <a:solidFill>
                  <a:srgbClr val="3B7DDD"/>
                </a:solidFill>
                <a:latin typeface="나눔스퀘어 Bold" panose="020B0600000101010101" pitchFamily="50" charset="-127"/>
                <a:ea typeface="나눔스퀘어 Bold" panose="020B0600000101010101" pitchFamily="50" charset="-127"/>
              </a:rPr>
              <a:t>Document Rotation</a:t>
            </a:r>
          </a:p>
          <a:p>
            <a:pPr marL="457200" indent="-457200">
              <a:buFontTx/>
              <a:buChar char="-"/>
            </a:pPr>
            <a:endParaRPr lang="en-US" altLang="ko-KR" sz="3200" dirty="0">
              <a:solidFill>
                <a:srgbClr val="3B7DDD"/>
              </a:solidFill>
              <a:latin typeface="나눔스퀘어 Bold" panose="020B0600000101010101" pitchFamily="50" charset="-127"/>
              <a:ea typeface="나눔스퀘어 Bold" panose="020B0600000101010101" pitchFamily="50" charset="-127"/>
            </a:endParaRPr>
          </a:p>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A token is chosen uniformly at random.</a:t>
            </a:r>
          </a:p>
          <a:p>
            <a:pPr marL="914400" lvl="1" indent="-457200">
              <a:buClr>
                <a:srgbClr val="0F569B"/>
              </a:buClr>
              <a:buFont typeface="Arial" panose="020B0604020202020204" pitchFamily="34" charset="0"/>
              <a:buChar char="•"/>
            </a:pPr>
            <a:r>
              <a:rPr lang="en-US" altLang="ko-KR" sz="3200" dirty="0">
                <a:latin typeface="나눔스퀘어 Bold" panose="020B0600000101010101" pitchFamily="50" charset="-127"/>
                <a:ea typeface="나눔스퀘어 Bold" panose="020B0600000101010101" pitchFamily="50" charset="-127"/>
              </a:rPr>
              <a:t>The document is rotated so that it begins with that token.</a:t>
            </a:r>
          </a:p>
          <a:p>
            <a:pPr marL="914400" lvl="1" indent="-457200">
              <a:buClr>
                <a:srgbClr val="0F569B"/>
              </a:buClr>
              <a:buFont typeface="Arial" panose="020B0604020202020204" pitchFamily="34" charset="0"/>
              <a:buChar char="•"/>
            </a:pPr>
            <a:r>
              <a:rPr lang="ko-KR" altLang="en-US" sz="3200" dirty="0">
                <a:latin typeface="나눔스퀘어 Bold" panose="020B0600000101010101" pitchFamily="50" charset="-127"/>
                <a:ea typeface="나눔스퀘어 Bold" panose="020B0600000101010101" pitchFamily="50" charset="-127"/>
              </a:rPr>
              <a:t>특정 토큰 기준으로 잘라서 순서 바꾸기</a:t>
            </a:r>
            <a:endParaRPr lang="en-US" altLang="ko-KR" sz="3200" dirty="0">
              <a:latin typeface="나눔스퀘어 Bold" panose="020B0600000101010101" pitchFamily="50" charset="-127"/>
              <a:ea typeface="나눔스퀘어 Bold" panose="020B0600000101010101" pitchFamily="50" charset="-127"/>
            </a:endParaRPr>
          </a:p>
          <a:p>
            <a:pPr marL="914400" lvl="1" indent="-457200">
              <a:buFontTx/>
              <a:buChar char="-"/>
            </a:pPr>
            <a:endParaRPr lang="en-US" altLang="ko-KR" sz="3200" dirty="0">
              <a:latin typeface="나눔스퀘어 Bold" panose="020B0600000101010101" pitchFamily="50" charset="-127"/>
              <a:ea typeface="나눔스퀘어 Bold" panose="020B0600000101010101" pitchFamily="50" charset="-127"/>
            </a:endParaRPr>
          </a:p>
        </p:txBody>
      </p:sp>
      <p:grpSp>
        <p:nvGrpSpPr>
          <p:cNvPr id="17" name="그룹 16">
            <a:extLst>
              <a:ext uri="{FF2B5EF4-FFF2-40B4-BE49-F238E27FC236}">
                <a16:creationId xmlns:a16="http://schemas.microsoft.com/office/drawing/2014/main" id="{37097D0B-7667-E166-8285-812B680BCC7D}"/>
              </a:ext>
            </a:extLst>
          </p:cNvPr>
          <p:cNvGrpSpPr/>
          <p:nvPr/>
        </p:nvGrpSpPr>
        <p:grpSpPr>
          <a:xfrm>
            <a:off x="9836642" y="8030266"/>
            <a:ext cx="7848984" cy="1438275"/>
            <a:chOff x="9767523" y="7567116"/>
            <a:chExt cx="7848984" cy="1438275"/>
          </a:xfrm>
        </p:grpSpPr>
        <p:pic>
          <p:nvPicPr>
            <p:cNvPr id="7" name="그림 6">
              <a:extLst>
                <a:ext uri="{FF2B5EF4-FFF2-40B4-BE49-F238E27FC236}">
                  <a16:creationId xmlns:a16="http://schemas.microsoft.com/office/drawing/2014/main" id="{BF9190EA-E389-A43F-4929-7F4223A49316}"/>
                </a:ext>
              </a:extLst>
            </p:cNvPr>
            <p:cNvPicPr>
              <a:picLocks noChangeAspect="1"/>
            </p:cNvPicPr>
            <p:nvPr/>
          </p:nvPicPr>
          <p:blipFill>
            <a:blip r:embed="rId4"/>
            <a:stretch>
              <a:fillRect/>
            </a:stretch>
          </p:blipFill>
          <p:spPr>
            <a:xfrm>
              <a:off x="9767523" y="7906055"/>
              <a:ext cx="2914650" cy="952500"/>
            </a:xfrm>
            <a:prstGeom prst="rect">
              <a:avLst/>
            </a:prstGeom>
          </p:spPr>
        </p:pic>
        <p:sp>
          <p:nvSpPr>
            <p:cNvPr id="8" name="화살표: 오른쪽 7">
              <a:extLst>
                <a:ext uri="{FF2B5EF4-FFF2-40B4-BE49-F238E27FC236}">
                  <a16:creationId xmlns:a16="http://schemas.microsoft.com/office/drawing/2014/main" id="{FA8FAFE5-43C7-0A8A-563B-AB81696F8B7A}"/>
                </a:ext>
              </a:extLst>
            </p:cNvPr>
            <p:cNvSpPr/>
            <p:nvPr/>
          </p:nvSpPr>
          <p:spPr>
            <a:xfrm>
              <a:off x="12862763" y="7882090"/>
              <a:ext cx="1066800" cy="7045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1" name="그림 10">
              <a:extLst>
                <a:ext uri="{FF2B5EF4-FFF2-40B4-BE49-F238E27FC236}">
                  <a16:creationId xmlns:a16="http://schemas.microsoft.com/office/drawing/2014/main" id="{B0E0DBC4-A4A6-5103-E7A2-2C04F46FB54D}"/>
                </a:ext>
              </a:extLst>
            </p:cNvPr>
            <p:cNvPicPr>
              <a:picLocks noChangeAspect="1"/>
            </p:cNvPicPr>
            <p:nvPr/>
          </p:nvPicPr>
          <p:blipFill>
            <a:blip r:embed="rId5"/>
            <a:stretch>
              <a:fillRect/>
            </a:stretch>
          </p:blipFill>
          <p:spPr>
            <a:xfrm>
              <a:off x="14349432" y="7567116"/>
              <a:ext cx="3267075" cy="1438275"/>
            </a:xfrm>
            <a:prstGeom prst="rect">
              <a:avLst/>
            </a:prstGeom>
          </p:spPr>
        </p:pic>
      </p:grpSp>
      <p:grpSp>
        <p:nvGrpSpPr>
          <p:cNvPr id="16" name="그룹 15">
            <a:extLst>
              <a:ext uri="{FF2B5EF4-FFF2-40B4-BE49-F238E27FC236}">
                <a16:creationId xmlns:a16="http://schemas.microsoft.com/office/drawing/2014/main" id="{26EA6C07-4C57-08D7-BFC0-C9DD880C5E87}"/>
              </a:ext>
            </a:extLst>
          </p:cNvPr>
          <p:cNvGrpSpPr/>
          <p:nvPr/>
        </p:nvGrpSpPr>
        <p:grpSpPr>
          <a:xfrm>
            <a:off x="9705736" y="3695700"/>
            <a:ext cx="8110797" cy="1181100"/>
            <a:chOff x="9705736" y="3695700"/>
            <a:chExt cx="8110797" cy="1181100"/>
          </a:xfrm>
        </p:grpSpPr>
        <p:pic>
          <p:nvPicPr>
            <p:cNvPr id="5" name="그림 4">
              <a:extLst>
                <a:ext uri="{FF2B5EF4-FFF2-40B4-BE49-F238E27FC236}">
                  <a16:creationId xmlns:a16="http://schemas.microsoft.com/office/drawing/2014/main" id="{85029083-3F73-EBB6-1305-87C729DF8B07}"/>
                </a:ext>
              </a:extLst>
            </p:cNvPr>
            <p:cNvPicPr>
              <a:picLocks noChangeAspect="1"/>
            </p:cNvPicPr>
            <p:nvPr/>
          </p:nvPicPr>
          <p:blipFill>
            <a:blip r:embed="rId4"/>
            <a:stretch>
              <a:fillRect/>
            </a:stretch>
          </p:blipFill>
          <p:spPr>
            <a:xfrm>
              <a:off x="9705736" y="3924300"/>
              <a:ext cx="2914650" cy="952500"/>
            </a:xfrm>
            <a:prstGeom prst="rect">
              <a:avLst/>
            </a:prstGeom>
          </p:spPr>
        </p:pic>
        <p:sp>
          <p:nvSpPr>
            <p:cNvPr id="9" name="화살표: 오른쪽 8">
              <a:extLst>
                <a:ext uri="{FF2B5EF4-FFF2-40B4-BE49-F238E27FC236}">
                  <a16:creationId xmlns:a16="http://schemas.microsoft.com/office/drawing/2014/main" id="{A2C24FDA-5E1B-75FD-BFFF-78451B3F1CBE}"/>
                </a:ext>
              </a:extLst>
            </p:cNvPr>
            <p:cNvSpPr/>
            <p:nvPr/>
          </p:nvSpPr>
          <p:spPr>
            <a:xfrm>
              <a:off x="12851497" y="3924300"/>
              <a:ext cx="1066800" cy="7045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3" name="그림 12">
              <a:extLst>
                <a:ext uri="{FF2B5EF4-FFF2-40B4-BE49-F238E27FC236}">
                  <a16:creationId xmlns:a16="http://schemas.microsoft.com/office/drawing/2014/main" id="{BF3BCE7D-3064-D3CE-C988-B56B5AE417D5}"/>
                </a:ext>
              </a:extLst>
            </p:cNvPr>
            <p:cNvPicPr>
              <a:picLocks noChangeAspect="1"/>
            </p:cNvPicPr>
            <p:nvPr/>
          </p:nvPicPr>
          <p:blipFill>
            <a:blip r:embed="rId6"/>
            <a:stretch>
              <a:fillRect/>
            </a:stretch>
          </p:blipFill>
          <p:spPr>
            <a:xfrm>
              <a:off x="14149408" y="3695700"/>
              <a:ext cx="3667125" cy="1181100"/>
            </a:xfrm>
            <a:prstGeom prst="rect">
              <a:avLst/>
            </a:prstGeom>
          </p:spPr>
        </p:pic>
      </p:grpSp>
      <p:sp>
        <p:nvSpPr>
          <p:cNvPr id="10" name="슬라이드 번호 개체 틀 9">
            <a:extLst>
              <a:ext uri="{FF2B5EF4-FFF2-40B4-BE49-F238E27FC236}">
                <a16:creationId xmlns:a16="http://schemas.microsoft.com/office/drawing/2014/main" id="{A1911B27-EEF0-0F1D-14C1-3914764FA22F}"/>
              </a:ext>
            </a:extLst>
          </p:cNvPr>
          <p:cNvSpPr>
            <a:spLocks noGrp="1"/>
          </p:cNvSpPr>
          <p:nvPr>
            <p:ph type="sldNum" sz="quarter" idx="12"/>
          </p:nvPr>
        </p:nvSpPr>
        <p:spPr/>
        <p:txBody>
          <a:bodyPr/>
          <a:lstStyle/>
          <a:p>
            <a:fld id="{B1393E5F-521B-4CAD-9D3A-AE923D912DCE}" type="slidenum">
              <a:rPr lang="en-US" smtClean="0"/>
              <a:pPr/>
              <a:t>9</a:t>
            </a:fld>
            <a:r>
              <a:rPr lang="en-US"/>
              <a:t> / 40</a:t>
            </a:r>
            <a:endParaRPr lang="en-US" dirty="0"/>
          </a:p>
        </p:txBody>
      </p:sp>
    </p:spTree>
    <p:extLst>
      <p:ext uri="{BB962C8B-B14F-4D97-AF65-F5344CB8AC3E}">
        <p14:creationId xmlns:p14="http://schemas.microsoft.com/office/powerpoint/2010/main" val="2513213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12190</TotalTime>
  <Words>3141</Words>
  <Application>Microsoft Office PowerPoint</Application>
  <PresentationFormat>사용자 지정</PresentationFormat>
  <Paragraphs>578</Paragraphs>
  <Slides>40</Slides>
  <Notes>40</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40</vt:i4>
      </vt:variant>
    </vt:vector>
  </HeadingPairs>
  <TitlesOfParts>
    <vt:vector size="49" baseType="lpstr">
      <vt:lpstr>Calibri</vt:lpstr>
      <vt:lpstr>나눔스퀘어</vt:lpstr>
      <vt:lpstr>나눔스퀘어 Bold</vt:lpstr>
      <vt:lpstr>나눔스퀘어 ExtraBold</vt:lpstr>
      <vt:lpstr>나눔스퀘어_ac ExtraBold</vt:lpstr>
      <vt:lpstr>맑은 고딕</vt:lpstr>
      <vt:lpstr>Arial</vt:lpstr>
      <vt:lpstr>나눔스퀘어 Light</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officegen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officegen</dc:creator>
  <cp:lastModifiedBy>김정현</cp:lastModifiedBy>
  <cp:revision>389</cp:revision>
  <dcterms:created xsi:type="dcterms:W3CDTF">2023-05-02T14:03:53Z</dcterms:created>
  <dcterms:modified xsi:type="dcterms:W3CDTF">2025-03-04T10:10:09Z</dcterms:modified>
</cp:coreProperties>
</file>