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53" r:id="rId4"/>
    <p:sldId id="354" r:id="rId5"/>
    <p:sldId id="365" r:id="rId6"/>
    <p:sldId id="356" r:id="rId7"/>
    <p:sldId id="357" r:id="rId8"/>
    <p:sldId id="358" r:id="rId9"/>
    <p:sldId id="364" r:id="rId10"/>
    <p:sldId id="278" r:id="rId11"/>
  </p:sldIdLst>
  <p:sldSz cx="18288000" cy="10287000"/>
  <p:notesSz cx="10287000" cy="18288000"/>
  <p:embeddedFontLst>
    <p:embeddedFont>
      <p:font typeface="나눔스퀘어_ac ExtraBold" panose="020B0600000101010101" pitchFamily="50" charset="-127"/>
      <p:bold r:id="rId13"/>
    </p:embeddedFon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나눔스퀘어 Light" panose="020B060000010101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DDD"/>
    <a:srgbClr val="0F569B"/>
    <a:srgbClr val="89AAD3"/>
    <a:srgbClr val="EEEEEE"/>
    <a:srgbClr val="595959"/>
    <a:srgbClr val="DC9230"/>
    <a:srgbClr val="97B5F1"/>
    <a:srgbClr val="DAE5FA"/>
    <a:srgbClr val="CE4824"/>
    <a:srgbClr val="C3A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9947" autoAdjust="0"/>
  </p:normalViewPr>
  <p:slideViewPr>
    <p:cSldViewPr>
      <p:cViewPr varScale="1">
        <p:scale>
          <a:sx n="67" d="100"/>
          <a:sy n="67" d="100"/>
        </p:scale>
        <p:origin x="684" y="90"/>
      </p:cViewPr>
      <p:guideLst>
        <p:guide orient="horz" pos="3240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B6226-F7BF-4BA1-8AB4-AEEB733C299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CBDA0-B7ED-471A-BA54-9427DBBEF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6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DA0-B7ED-471A-BA54-9427DBBEFC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9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DA0-B7ED-471A-BA54-9427DBBEFC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0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3128-FDE8-AD6E-BA06-78918BB29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68428C-49DC-F553-8575-460B67D1C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901F55-47FB-5FAB-4690-9BC5C09B6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EB6971-1989-E868-32B6-9D86E75F1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DA0-B7ED-471A-BA54-9427DBBEFC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6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D639A-5562-9AA9-F613-325C6246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1E6691-B72D-C6C6-32B1-97543374C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DBF1D8-8F38-589D-0554-C5AFB4807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A2C235-E0D5-FD33-4F75-59BCBEE1F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DA0-B7ED-471A-BA54-9427DBBEFC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87411-1B5F-7F85-AF8C-D1C995F38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88ECF7-FFBB-553B-3E30-5AAD9F687F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8DF71-5767-714E-5551-3ACA09FCE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597EF-48BD-AC09-1C9A-21700ECBE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DA0-B7ED-471A-BA54-9427DBBEFC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8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448AA-35AE-5519-7712-B47F37C62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358573-69A8-6E7D-460E-DC3A4EA05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CE43F2-5D48-9950-7F3B-DEB1888E8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BCBD4-11E9-6692-B6C5-1155D447F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DA0-B7ED-471A-BA54-9427DBBEFC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6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5EF3A-18F4-40ED-053B-EFF2A758B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1A12FB-F965-FDE0-CF5B-2A5624C06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ADB167-1B97-CC09-BBE4-EC48683A3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45C8EE-E0DA-E76E-B71A-7D4B287A3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DA0-B7ED-471A-BA54-9427DBBEFC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EAA71-8AB5-0E83-7BC1-26267256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7BAD69-964D-7681-CD01-208E457DD0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EA599A-C6A7-20E4-1F6B-EDCE85631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B8609-E854-493C-CDCE-4C55E5001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DA0-B7ED-471A-BA54-9427DBBEFC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9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CBDA0-B7ED-471A-BA54-9427DBBEFC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3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9681-0D3A-48B6-A65C-B0BC5FC4B7D0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E00A3B53-3D20-30A5-96B9-9BAB37A70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1" y="9632479"/>
            <a:ext cx="281517" cy="28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4001771" y="9611655"/>
            <a:ext cx="3810000" cy="323165"/>
          </a:xfrm>
          <a:prstGeom prst="rect">
            <a:avLst/>
          </a:prstGeom>
        </p:spPr>
        <p:txBody>
          <a:bodyPr/>
          <a:lstStyle>
            <a:lvl1pPr algn="r">
              <a:defRPr sz="1500">
                <a:solidFill>
                  <a:srgbClr val="0F569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r>
              <a:rPr lang="en-US" dirty="0"/>
              <a:t> / 25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0CF8EB7-358C-9347-9759-327DE9A24103}"/>
              </a:ext>
            </a:extLst>
          </p:cNvPr>
          <p:cNvGrpSpPr/>
          <p:nvPr userDrawn="1"/>
        </p:nvGrpSpPr>
        <p:grpSpPr>
          <a:xfrm>
            <a:off x="252196" y="9905824"/>
            <a:ext cx="17819906" cy="241143"/>
            <a:chOff x="252196" y="9905824"/>
            <a:chExt cx="17819906" cy="241143"/>
          </a:xfrm>
        </p:grpSpPr>
        <p:grpSp>
          <p:nvGrpSpPr>
            <p:cNvPr id="8" name="그룹 1002">
              <a:extLst>
                <a:ext uri="{FF2B5EF4-FFF2-40B4-BE49-F238E27FC236}">
                  <a16:creationId xmlns:a16="http://schemas.microsoft.com/office/drawing/2014/main" id="{B016BB9C-7F56-9BEB-1CD3-6FFF0190AC18}"/>
                </a:ext>
              </a:extLst>
            </p:cNvPr>
            <p:cNvGrpSpPr/>
            <p:nvPr/>
          </p:nvGrpSpPr>
          <p:grpSpPr>
            <a:xfrm>
              <a:off x="399384" y="9983919"/>
              <a:ext cx="17555251" cy="98330"/>
              <a:chOff x="399384" y="9983919"/>
              <a:chExt cx="17555251" cy="98330"/>
            </a:xfrm>
          </p:grpSpPr>
          <p:pic>
            <p:nvPicPr>
              <p:cNvPr id="16" name="Object 12">
                <a:extLst>
                  <a:ext uri="{FF2B5EF4-FFF2-40B4-BE49-F238E27FC236}">
                    <a16:creationId xmlns:a16="http://schemas.microsoft.com/office/drawing/2014/main" id="{CE0569F4-2616-0C87-1EE2-C05460A77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9384" y="9983919"/>
                <a:ext cx="17555251" cy="98330"/>
              </a:xfrm>
              <a:prstGeom prst="rect">
                <a:avLst/>
              </a:prstGeom>
            </p:spPr>
          </p:pic>
        </p:grp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099988C5-F7C8-5445-BED4-2964B522A970}"/>
                </a:ext>
              </a:extLst>
            </p:cNvPr>
            <p:cNvSpPr/>
            <p:nvPr userDrawn="1"/>
          </p:nvSpPr>
          <p:spPr>
            <a:xfrm>
              <a:off x="17856102" y="9915348"/>
              <a:ext cx="216000" cy="216000"/>
            </a:xfrm>
            <a:prstGeom prst="parallelogram">
              <a:avLst>
                <a:gd name="adj" fmla="val 4641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>
              <a:extLst>
                <a:ext uri="{FF2B5EF4-FFF2-40B4-BE49-F238E27FC236}">
                  <a16:creationId xmlns:a16="http://schemas.microsoft.com/office/drawing/2014/main" id="{4CFB2678-1973-11DD-681A-295CFB3288DE}"/>
                </a:ext>
              </a:extLst>
            </p:cNvPr>
            <p:cNvSpPr/>
            <p:nvPr userDrawn="1"/>
          </p:nvSpPr>
          <p:spPr>
            <a:xfrm>
              <a:off x="252196" y="9905824"/>
              <a:ext cx="216000" cy="216000"/>
            </a:xfrm>
            <a:prstGeom prst="parallelogram">
              <a:avLst>
                <a:gd name="adj" fmla="val 4641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5CE2AFC8-6DF5-BE38-10A2-DF85DB983B49}"/>
                </a:ext>
              </a:extLst>
            </p:cNvPr>
            <p:cNvSpPr/>
            <p:nvPr userDrawn="1"/>
          </p:nvSpPr>
          <p:spPr>
            <a:xfrm>
              <a:off x="14668691" y="9930967"/>
              <a:ext cx="216000" cy="216000"/>
            </a:xfrm>
            <a:prstGeom prst="parallelogram">
              <a:avLst>
                <a:gd name="adj" fmla="val 4641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1B5F18-A234-2B00-3665-490E4CA9B74C}"/>
              </a:ext>
            </a:extLst>
          </p:cNvPr>
          <p:cNvSpPr txBox="1">
            <a:spLocks/>
          </p:cNvSpPr>
          <p:nvPr userDrawn="1"/>
        </p:nvSpPr>
        <p:spPr>
          <a:xfrm>
            <a:off x="803986" y="9611655"/>
            <a:ext cx="3810000" cy="3231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rgbClr val="0F569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/>
              <a:t>AILab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EFA2-F25C-4A86-B3CC-2FD598350EE2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605-53D3-4D71-A8DA-70003F64E5B3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F741-408F-4649-A327-087D8DF5C055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2D1F-2C35-414E-8D14-46E0D8CCB54E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766D-1A79-4FC1-9EC2-79B4A1EBC854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1454-1216-4C76-829D-FF910B9298C5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5DDB-6F31-47DD-8DCD-7E260AC3DC38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AB3A-4C76-47D9-B8BD-8FA307194603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E1ED-9A72-420D-A7DB-F32CB8C388D7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4A1B-FE19-4986-9D0B-74C4C6969078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3000" y="3467100"/>
            <a:ext cx="5486400" cy="12795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3A5A-B5B3-483E-A1FF-43A955721466}" type="datetime1">
              <a:rPr lang="en-US" altLang="ko-KR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667" y="3800657"/>
            <a:ext cx="1592593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rgbClr val="3B7DD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BART</a:t>
            </a:r>
            <a:r>
              <a:rPr lang="en-US" altLang="ko-KR" sz="3600" dirty="0">
                <a:solidFill>
                  <a:srgbClr val="3B7DDD"/>
                </a:solidFill>
              </a:rPr>
              <a:t>: </a:t>
            </a:r>
            <a:r>
              <a:rPr lang="en-US" altLang="ko-KR" sz="3600" dirty="0">
                <a:solidFill>
                  <a:srgbClr val="3B7DD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Denoising Sequence-to-Sequence Pre-training for Natural Language Generation, Translation, and Comprehension</a:t>
            </a:r>
            <a:endParaRPr lang="en-US" sz="3600" dirty="0">
              <a:solidFill>
                <a:srgbClr val="3B7DD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Square ExtraBold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27394" y="3324464"/>
            <a:ext cx="3944374" cy="476190"/>
            <a:chOff x="980952" y="3324464"/>
            <a:chExt cx="3944374" cy="4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952" y="3324464"/>
              <a:ext cx="3944374" cy="4761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56724" y="3362504"/>
            <a:ext cx="468571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ExtraBold" pitchFamily="34" charset="0"/>
              </a:rPr>
              <a:t>2024-1 </a:t>
            </a:r>
            <a:r>
              <a:rPr lang="ko-KR" altLang="en-US"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ExtraBold" pitchFamily="34" charset="0"/>
              </a:rPr>
              <a:t>자연어 세미나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28724" y="292063"/>
            <a:ext cx="1954191" cy="1954191"/>
            <a:chOff x="428724" y="292063"/>
            <a:chExt cx="1954191" cy="19541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724" y="292063"/>
              <a:ext cx="1954191" cy="1954191"/>
            </a:xfrm>
            <a:prstGeom prst="rect">
              <a:avLst/>
            </a:prstGeom>
          </p:spPr>
        </p:pic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2160090A-9CAC-A699-E9E6-2B81566A0423}"/>
              </a:ext>
            </a:extLst>
          </p:cNvPr>
          <p:cNvSpPr txBox="1"/>
          <p:nvPr/>
        </p:nvSpPr>
        <p:spPr>
          <a:xfrm>
            <a:off x="10990274" y="6838950"/>
            <a:ext cx="590074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000" dirty="0">
                <a:solidFill>
                  <a:srgbClr val="201A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pitchFamily="34" charset="0"/>
              </a:rPr>
              <a:t>인공지능 연구실 석사 과정 </a:t>
            </a:r>
            <a:r>
              <a:rPr lang="en-US" altLang="ko-KR" sz="2000" dirty="0">
                <a:solidFill>
                  <a:srgbClr val="201A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pitchFamily="34" charset="0"/>
              </a:rPr>
              <a:t>1</a:t>
            </a:r>
            <a:r>
              <a:rPr lang="ko-KR" altLang="en-US" sz="2000" dirty="0">
                <a:solidFill>
                  <a:srgbClr val="201A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 ExtraBold" pitchFamily="34" charset="0"/>
              </a:rPr>
              <a:t>기 김정현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D93BC1B2-A3C6-9767-33D9-526E9DC808C8}"/>
              </a:ext>
            </a:extLst>
          </p:cNvPr>
          <p:cNvSpPr txBox="1"/>
          <p:nvPr/>
        </p:nvSpPr>
        <p:spPr>
          <a:xfrm>
            <a:off x="1066666" y="5295015"/>
            <a:ext cx="868693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3B7DD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" pitchFamily="34" charset="0"/>
              </a:rPr>
              <a:t>Facebook AI, 2019</a:t>
            </a:r>
            <a:endParaRPr lang="en-US" altLang="ko-KR" sz="2000" dirty="0">
              <a:solidFill>
                <a:srgbClr val="3B7DD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696A9B-2D71-339B-2FCC-8A0BB4AE3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6939" y="9352317"/>
            <a:ext cx="1174832" cy="5186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1E705D4-6E56-3E57-B331-57512CA9D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77530" y="9582460"/>
            <a:ext cx="1493649" cy="28196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270D60-DADD-AB64-7310-A728BDFC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</a:t>
            </a:fld>
            <a:r>
              <a:rPr lang="en-US"/>
              <a:t> / 25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C17532-CD96-3BAF-B023-1AE79B4A6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1288" y="9267446"/>
            <a:ext cx="1745131" cy="632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3ADE7D-840F-D952-48E3-36F45010C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568" y="9483363"/>
            <a:ext cx="125103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729501" y="3820999"/>
            <a:ext cx="11165339" cy="14619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8900" dirty="0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감사합니다.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31E7C3-441B-C966-21EF-B2466CA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10</a:t>
            </a:fld>
            <a:r>
              <a:rPr lang="en-US"/>
              <a:t> / 25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8848" y="1339004"/>
            <a:ext cx="635129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solidFill>
                  <a:srgbClr val="0F569B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NanumSquare Light" pitchFamily="34" charset="0"/>
              </a:rPr>
              <a:t>CONTENTS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3133" y="3149238"/>
            <a:ext cx="14400000" cy="478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01. Introduction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833133" y="4026774"/>
            <a:ext cx="14400000" cy="478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02. Related Work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A64033-1304-F8DF-9BFD-8AA9558DC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스레드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9D2A52-8401-9B88-713F-B2269465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나중에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B159291-2840-CD65-B598-613732D93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다이렉트 메시지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CFE99A5-750A-7381-B778-8DE873B06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멘션 및 반응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3C4F86E-DFED-2EA6-4057-9810D103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초안 및 전송됨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48423AA9-14D3-BB9B-7833-121FC59EC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캔버스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9F859D1A-5C80-9692-9958-4CD7BF78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Slack Connect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6FF964A-9C1E-F4F7-7F2B-1B4B1E6C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파일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313F207-91CE-9295-C885-81311A6E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권예담나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BFBBD09-8E6B-353D-9CFA-5A44F78B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김현우, 박소연, 이범석, 정윤아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4D8A9316-1257-0BC5-9021-65A5E23F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박소연, 이범석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3A264612-4CDB-168E-90C1-4C23FCDCE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3F0E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E939308C-2479-BFDB-F9B1-795B96E47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2023-1학기-딥러닝기초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D6C55AB0-A738-19AC-46CC-5D69CEAF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2023-1학기-수강쟁탈전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7E5973EF-C24E-C187-926A-2B055461F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2023-1학기-자연어세미나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DDF672E6-973A-4C93-CC86-63C1A5AE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2023-1학기-cse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5D613CF-5F94-1B5E-0779-1609365D2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2023-2학기-자연어세미나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DBDDBA5F-482F-B72E-E265-9F856CBC8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2023-세미나-인공지능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7B53AA02-C480-1202-8D7D-F4FE34F61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2023-여름-선대세미나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E298C05A-5C2E-8485-4E8C-9F656A06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거지방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9295A0EA-487A-223C-5A06-6D538A14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세미나-chatgpt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505D833E-D97E-81BD-9E49-17A21878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아싸방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BFAAE367-4AB0-9890-B29A-790CD4D6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연구실-공지방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FDBA0A37-8D86-D336-A151-7D1F4420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연구실-물품구입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B06683B5-4607-5680-BCCB-F4FB1A7C3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연구실-신입생-2023-1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B96A12FD-3178-7AD4-84E4-F90131E9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연구실-일상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A6B9C65E-BB9E-B296-1F81-386A49B5E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코테-스터디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4D14AA1A-6FB2-D009-1973-87A30754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프로젝트-crc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0A71CC2-7BDF-E5BB-13E7-0EC5116A1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세미나-자연어논문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EAF4FDB2-E0F3-B05C-5B39-29AD04F3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세미나-generation-논문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97BFEBD2-43CA-1D90-1375-843ECBFF0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연구실-물품관리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39">
            <a:extLst>
              <a:ext uri="{FF2B5EF4-FFF2-40B4-BE49-F238E27FC236}">
                <a16:creationId xmlns:a16="http://schemas.microsoft.com/office/drawing/2014/main" id="{265EDE0F-2C4D-C754-2606-7DF8B00B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연구실-출결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AE2D1746-40FD-D75D-D2ED-EE2C05F3C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연구실-행정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555C15BA-37E8-B4AB-0B5D-E2CAEFB2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3F0E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6466F3D2-C771-90CA-ECD0-1AA7F3017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권기승  </a:t>
            </a:r>
            <a:r>
              <a:rPr kumimoji="0" lang="ko-KR" altLang="ko-KR" sz="3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047B4A32-29AC-3AC0-9776-A39A0541E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164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김건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47">
            <a:extLst>
              <a:ext uri="{FF2B5EF4-FFF2-40B4-BE49-F238E27FC236}">
                <a16:creationId xmlns:a16="http://schemas.microsoft.com/office/drawing/2014/main" id="{63AD6B3B-8E01-A4A7-AC56-FE0460E03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김민지  </a:t>
            </a:r>
            <a:r>
              <a:rPr kumimoji="0" lang="ko-KR" altLang="ko-KR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2138EE45-8E81-AD49-A5D0-A43D98B82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김현우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0FCD8774-0C95-DC61-BA96-8DB7D1258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박소연  </a:t>
            </a:r>
            <a:r>
              <a:rPr kumimoji="0" lang="ko-KR" altLang="ko-KR" sz="3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7AA449F5-CCC1-4FB1-2862-6BBC09FD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박수빈  </a:t>
            </a:r>
            <a:r>
              <a:rPr kumimoji="0" lang="ko-KR" altLang="ko-KR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14231C-FF04-14C8-4225-434346EC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박해성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98F4E948-439E-0332-7C2E-CD3425685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이범석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24D55E15-F78C-E258-E95F-A6A1528B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899C902-B6CD-0389-3F3D-94D5CF6A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정윤아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6">
            <a:extLst>
              <a:ext uri="{FF2B5EF4-FFF2-40B4-BE49-F238E27FC236}">
                <a16:creationId xmlns:a16="http://schemas.microsoft.com/office/drawing/2014/main" id="{A94D070A-6F7E-5D56-4CEF-4EB75E3C1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0" name="Rectangle 68">
            <a:extLst>
              <a:ext uri="{FF2B5EF4-FFF2-40B4-BE49-F238E27FC236}">
                <a16:creationId xmlns:a16="http://schemas.microsoft.com/office/drawing/2014/main" id="{64C2126D-C5CA-9E49-78F5-40E2D971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3F0E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1" name="Rectangle 69">
            <a:extLst>
              <a:ext uri="{FF2B5EF4-FFF2-40B4-BE49-F238E27FC236}">
                <a16:creationId xmlns:a16="http://schemas.microsoft.com/office/drawing/2014/main" id="{3DFE9411-D2F9-C11B-01C6-069E0E9C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2" name="Rectangle 71">
            <a:extLst>
              <a:ext uri="{FF2B5EF4-FFF2-40B4-BE49-F238E27FC236}">
                <a16:creationId xmlns:a16="http://schemas.microsoft.com/office/drawing/2014/main" id="{1BB80DD8-BA04-15DD-644C-029B4C48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8566" tIns="0" rIns="5713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 추가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5" name="Rectangle 74">
            <a:extLst>
              <a:ext uri="{FF2B5EF4-FFF2-40B4-BE49-F238E27FC236}">
                <a16:creationId xmlns:a16="http://schemas.microsoft.com/office/drawing/2014/main" id="{71B00535-16F4-9242-2B5F-6B92BDE0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7ECACAA-2AA9-E668-432F-0A2EAE4C205E}"/>
              </a:ext>
            </a:extLst>
          </p:cNvPr>
          <p:cNvSpPr txBox="1"/>
          <p:nvPr/>
        </p:nvSpPr>
        <p:spPr>
          <a:xfrm>
            <a:off x="1833133" y="4904310"/>
            <a:ext cx="14400000" cy="478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03. </a:t>
            </a:r>
            <a:r>
              <a:rPr lang="en-US" altLang="ko-KR" sz="2500" dirty="0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Model + Pre-training</a:t>
            </a:r>
            <a:endParaRPr lang="en-US" dirty="0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FC31273B-70E8-48DD-0DBB-9DC0A73F5DB4}"/>
              </a:ext>
            </a:extLst>
          </p:cNvPr>
          <p:cNvSpPr txBox="1"/>
          <p:nvPr/>
        </p:nvSpPr>
        <p:spPr>
          <a:xfrm>
            <a:off x="1833133" y="5781846"/>
            <a:ext cx="14400000" cy="478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04. Comparing Pre-training Objectives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5F6E2-4BFD-1128-1CAE-CAF9414C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</a:t>
            </a:fld>
            <a:r>
              <a:rPr lang="en-US"/>
              <a:t> / 25</a:t>
            </a: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0D0A0F9-348E-03E3-830B-F1C48197AEFF}"/>
              </a:ext>
            </a:extLst>
          </p:cNvPr>
          <p:cNvSpPr txBox="1"/>
          <p:nvPr/>
        </p:nvSpPr>
        <p:spPr>
          <a:xfrm>
            <a:off x="1833133" y="6658963"/>
            <a:ext cx="14400000" cy="478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05. Large-scale Pre-training Experiments (</a:t>
            </a:r>
            <a:r>
              <a:rPr lang="en-US" sz="2500" dirty="0" err="1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FineTuning</a:t>
            </a:r>
            <a:r>
              <a:rPr lang="en-US" sz="2500" dirty="0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)</a:t>
            </a:r>
            <a:endParaRPr lang="en-US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936A4DD-6E2C-61F3-7B26-2DDB2B97CD10}"/>
              </a:ext>
            </a:extLst>
          </p:cNvPr>
          <p:cNvSpPr txBox="1"/>
          <p:nvPr/>
        </p:nvSpPr>
        <p:spPr>
          <a:xfrm>
            <a:off x="1833133" y="7536080"/>
            <a:ext cx="14400000" cy="478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06. Conclusions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C44251-097B-7B4A-7334-4F294033D136}"/>
              </a:ext>
            </a:extLst>
          </p:cNvPr>
          <p:cNvSpPr txBox="1"/>
          <p:nvPr/>
        </p:nvSpPr>
        <p:spPr>
          <a:xfrm>
            <a:off x="2590800" y="1790700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논문 </a:t>
            </a:r>
            <a:r>
              <a:rPr lang="ko-KR" altLang="en-US" dirty="0" err="1"/>
              <a:t>인트로덕션</a:t>
            </a:r>
            <a:r>
              <a:rPr lang="ko-KR" altLang="en-US" dirty="0"/>
              <a:t> 요약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논문 </a:t>
            </a:r>
            <a:r>
              <a:rPr lang="en-US" altLang="ko-KR" dirty="0"/>
              <a:t>7</a:t>
            </a:r>
            <a:r>
              <a:rPr lang="ko-KR" altLang="en-US" dirty="0"/>
              <a:t>번 관련 연구 요약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 아키텍처 </a:t>
            </a:r>
            <a:r>
              <a:rPr lang="en-US" altLang="ko-KR" dirty="0"/>
              <a:t>+ </a:t>
            </a:r>
            <a:r>
              <a:rPr lang="ko-KR" altLang="en-US" dirty="0" err="1"/>
              <a:t>프리트레이닝</a:t>
            </a:r>
            <a:r>
              <a:rPr lang="ko-KR" altLang="en-US" dirty="0"/>
              <a:t> 기법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 </a:t>
            </a:r>
            <a:r>
              <a:rPr lang="ko-KR" altLang="en-US" dirty="0" err="1"/>
              <a:t>프리트레이닝</a:t>
            </a:r>
            <a:r>
              <a:rPr lang="ko-KR" altLang="en-US" dirty="0"/>
              <a:t> 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파인튜닝</a:t>
            </a:r>
            <a:r>
              <a:rPr lang="ko-KR" altLang="en-US" dirty="0"/>
              <a:t> 기법 </a:t>
            </a:r>
            <a:r>
              <a:rPr lang="en-US" altLang="ko-KR" dirty="0"/>
              <a:t>+ </a:t>
            </a:r>
            <a:r>
              <a:rPr lang="ko-KR" altLang="en-US" dirty="0" err="1"/>
              <a:t>파인튜닝</a:t>
            </a:r>
            <a:r>
              <a:rPr lang="ko-KR" altLang="en-US" dirty="0"/>
              <a:t> 결과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결론 요약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79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AF59-7F7B-AE55-8C1F-DF7CA99DA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26EF0E0-0386-9BDB-D7D0-848AB606C561}"/>
              </a:ext>
            </a:extLst>
          </p:cNvPr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2A3179CF-18D0-76BD-671B-629A788AA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963030-3584-D595-DA2A-1D1278DF6BE2}"/>
              </a:ext>
            </a:extLst>
          </p:cNvPr>
          <p:cNvSpPr/>
          <p:nvPr/>
        </p:nvSpPr>
        <p:spPr>
          <a:xfrm>
            <a:off x="0" y="428072"/>
            <a:ext cx="18288000" cy="860400"/>
          </a:xfrm>
          <a:prstGeom prst="rect">
            <a:avLst/>
          </a:prstGeom>
          <a:solidFill>
            <a:srgbClr val="0F569B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9DBB676-E065-2416-07A5-C22DA9038888}"/>
              </a:ext>
            </a:extLst>
          </p:cNvPr>
          <p:cNvSpPr txBox="1"/>
          <p:nvPr/>
        </p:nvSpPr>
        <p:spPr>
          <a:xfrm>
            <a:off x="582766" y="427385"/>
            <a:ext cx="1638984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39E183-25DD-F2A6-19CD-E81F8203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4</a:t>
            </a:fld>
            <a:r>
              <a:rPr lang="en-US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6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5D636-AE41-0C8D-C850-2D669475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678829C9-9A2A-32B4-6D20-8F03BB83EC6C}"/>
              </a:ext>
            </a:extLst>
          </p:cNvPr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26C8FEE8-FB8C-6D08-3B12-890F122B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4F623C-C254-7A9B-1D58-2012310B6499}"/>
              </a:ext>
            </a:extLst>
          </p:cNvPr>
          <p:cNvSpPr/>
          <p:nvPr/>
        </p:nvSpPr>
        <p:spPr>
          <a:xfrm>
            <a:off x="0" y="428072"/>
            <a:ext cx="18288000" cy="860400"/>
          </a:xfrm>
          <a:prstGeom prst="rect">
            <a:avLst/>
          </a:prstGeom>
          <a:solidFill>
            <a:srgbClr val="0F569B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2580975-C035-8165-1BED-014B3F350D43}"/>
              </a:ext>
            </a:extLst>
          </p:cNvPr>
          <p:cNvSpPr txBox="1"/>
          <p:nvPr/>
        </p:nvSpPr>
        <p:spPr>
          <a:xfrm>
            <a:off x="582766" y="427385"/>
            <a:ext cx="1638984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cs typeface="NanumSquare ExtraBold" pitchFamily="34" charset="0"/>
              </a:rPr>
              <a:t>Related Work</a:t>
            </a:r>
            <a:endParaRPr lang="en-US" sz="5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A03FEB-25A1-D6EC-12B3-F5C80941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5</a:t>
            </a:fld>
            <a:r>
              <a:rPr lang="en-US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3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7E786-8BB8-FDC0-0986-E0FDCC449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8FDC1061-09B8-5447-197B-A684C8CCD5BA}"/>
              </a:ext>
            </a:extLst>
          </p:cNvPr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E3D6F1EA-80E1-5D77-D566-438C566EC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5C4C77-2657-2AC6-0974-CC8CB364B2F7}"/>
              </a:ext>
            </a:extLst>
          </p:cNvPr>
          <p:cNvSpPr/>
          <p:nvPr/>
        </p:nvSpPr>
        <p:spPr>
          <a:xfrm>
            <a:off x="0" y="428072"/>
            <a:ext cx="18288000" cy="860400"/>
          </a:xfrm>
          <a:prstGeom prst="rect">
            <a:avLst/>
          </a:prstGeom>
          <a:solidFill>
            <a:srgbClr val="0F569B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485655A-9E52-E482-D522-53952A64A762}"/>
              </a:ext>
            </a:extLst>
          </p:cNvPr>
          <p:cNvSpPr txBox="1"/>
          <p:nvPr/>
        </p:nvSpPr>
        <p:spPr>
          <a:xfrm>
            <a:off x="582766" y="427385"/>
            <a:ext cx="1638984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r>
              <a:rPr lang="ko-KR" altLang="en-US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Pre-training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C3BE1A-C000-F4A8-7CF6-17750B85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6</a:t>
            </a:fld>
            <a:r>
              <a:rPr lang="en-US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3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1A3-CC2A-A828-DF32-A287316F0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5666DC6C-7D96-E201-1B8E-06FACD9430DC}"/>
              </a:ext>
            </a:extLst>
          </p:cNvPr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7E45F612-9E52-29F6-6F19-D86E1218F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FBE116-BC0C-3974-9536-847F212FBB98}"/>
              </a:ext>
            </a:extLst>
          </p:cNvPr>
          <p:cNvSpPr/>
          <p:nvPr/>
        </p:nvSpPr>
        <p:spPr>
          <a:xfrm>
            <a:off x="0" y="428072"/>
            <a:ext cx="18288000" cy="860400"/>
          </a:xfrm>
          <a:prstGeom prst="rect">
            <a:avLst/>
          </a:prstGeom>
          <a:solidFill>
            <a:srgbClr val="0F569B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7EBF10F-EA32-6F04-0D97-EC3230E41638}"/>
              </a:ext>
            </a:extLst>
          </p:cNvPr>
          <p:cNvSpPr txBox="1"/>
          <p:nvPr/>
        </p:nvSpPr>
        <p:spPr>
          <a:xfrm>
            <a:off x="582766" y="427385"/>
            <a:ext cx="1638984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Comparing Pre-training Objectives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4DA45F-3DF8-E1C7-2501-2E927566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7</a:t>
            </a:fld>
            <a:r>
              <a:rPr lang="en-US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1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7EE2C-F86C-CEC4-5F5D-E219F034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908A073-EBC4-E7B8-B89C-CDF9B12E5A2D}"/>
              </a:ext>
            </a:extLst>
          </p:cNvPr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686DAD9A-78FE-D86B-9328-EE860AEC2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BD05DD-B780-FD9C-462A-61C94231EA5F}"/>
              </a:ext>
            </a:extLst>
          </p:cNvPr>
          <p:cNvSpPr/>
          <p:nvPr/>
        </p:nvSpPr>
        <p:spPr>
          <a:xfrm>
            <a:off x="0" y="428072"/>
            <a:ext cx="18288000" cy="860400"/>
          </a:xfrm>
          <a:prstGeom prst="rect">
            <a:avLst/>
          </a:prstGeom>
          <a:solidFill>
            <a:srgbClr val="0F569B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D93D2F8-221B-0749-2F52-34F1518A04C4}"/>
              </a:ext>
            </a:extLst>
          </p:cNvPr>
          <p:cNvSpPr txBox="1"/>
          <p:nvPr/>
        </p:nvSpPr>
        <p:spPr>
          <a:xfrm>
            <a:off x="582766" y="427385"/>
            <a:ext cx="1638984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Large-scale Pre-training Objectives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CD4D19-3DAD-C914-63FC-4C34A776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8</a:t>
            </a:fld>
            <a:r>
              <a:rPr lang="en-US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2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2F239-89FB-F99C-0FD2-B2FFB3561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4AE89648-A48A-921F-C51B-591F54E79988}"/>
              </a:ext>
            </a:extLst>
          </p:cNvPr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BB83CD54-55E4-AFE0-BC02-E6BAEF011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A2DDA6-3125-018D-7B00-65CD3CF4A66F}"/>
              </a:ext>
            </a:extLst>
          </p:cNvPr>
          <p:cNvSpPr/>
          <p:nvPr/>
        </p:nvSpPr>
        <p:spPr>
          <a:xfrm>
            <a:off x="0" y="428072"/>
            <a:ext cx="18288000" cy="860400"/>
          </a:xfrm>
          <a:prstGeom prst="rect">
            <a:avLst/>
          </a:prstGeom>
          <a:solidFill>
            <a:srgbClr val="0F569B"/>
          </a:solidFill>
          <a:ln>
            <a:solidFill>
              <a:srgbClr val="0F56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2E7F475-CE67-8E18-FB00-48292888EA5A}"/>
              </a:ext>
            </a:extLst>
          </p:cNvPr>
          <p:cNvSpPr txBox="1"/>
          <p:nvPr/>
        </p:nvSpPr>
        <p:spPr>
          <a:xfrm>
            <a:off x="582766" y="427385"/>
            <a:ext cx="1638984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2958D3-4070-8429-429E-289DEA89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9</a:t>
            </a:fld>
            <a:r>
              <a:rPr lang="en-US"/>
              <a:t> /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0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8397</TotalTime>
  <Words>255</Words>
  <Application>Microsoft Office PowerPoint</Application>
  <PresentationFormat>사용자 지정</PresentationFormat>
  <Paragraphs>102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나눔스퀘어 Light</vt:lpstr>
      <vt:lpstr>Arial</vt:lpstr>
      <vt:lpstr>맑은 고딕</vt:lpstr>
      <vt:lpstr>나눔스퀘어_ac ExtraBold</vt:lpstr>
      <vt:lpstr>나눔스퀘어</vt:lpstr>
      <vt:lpstr>Calibri</vt:lpstr>
      <vt:lpstr>나눔스퀘어 Bold</vt:lpstr>
      <vt:lpstr>나눔스퀘어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김정현</cp:lastModifiedBy>
  <cp:revision>364</cp:revision>
  <dcterms:created xsi:type="dcterms:W3CDTF">2023-05-02T14:03:53Z</dcterms:created>
  <dcterms:modified xsi:type="dcterms:W3CDTF">2025-02-21T09:13:25Z</dcterms:modified>
</cp:coreProperties>
</file>