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2" r:id="rId5"/>
    <p:sldId id="261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8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633B4-324D-4E1B-B450-4438B5A300D6}" type="datetimeFigureOut">
              <a:rPr lang="pt-BR" smtClean="0"/>
              <a:t>06/04/2024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B5815-0DD3-4032-B7FF-04458B6D0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33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INICIAL DO COMUNIQUE-SE SOROCABA (SÓ PARA SE EMBASAR)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B5815-0DD3-4032-B7FF-04458B6D04A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21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SUGESTÃO DE TELA INICIAL DO PROGRAMA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B5815-0DD3-4032-B7FF-04458B6D04A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56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1 DE CONSULTA DE PROCESSOS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B5815-0DD3-4032-B7FF-04458B6D04A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523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2 DE CONSULTA DE PROCESSOS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B5815-0DD3-4032-B7FF-04458B6D04A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064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1 DE LOCALIZAR PROCESSOS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B5815-0DD3-4032-B7FF-04458B6D04A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74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TELA 2 DE LOCALIZAR PROCESSOS -&gt; ao selecionar o Processo a ser consultado, a pagina deverá mostrar o resultado no formato da TELA 2 DE CONSULTA DE PROCESSOS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B5815-0DD3-4032-B7FF-04458B6D04A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872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1 DE GERAR RELATÓRIOS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B5815-0DD3-4032-B7FF-04458B6D04A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224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2 DE GERAR RELATÓRIOS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B5815-0DD3-4032-B7FF-04458B6D04A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0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9530AA9-4F1E-D54C-8D45-897FBC4A2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5134C1F-097D-E45C-D71F-A7013F658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3E6C3A-F392-B65D-E668-006027AE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BC6-8539-4879-9333-97BFAEE555B0}" type="datetimeFigureOut">
              <a:rPr lang="pt-BR" smtClean="0"/>
              <a:t>06/04/2024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09F7518-902D-7087-6EE6-8F3AE4EC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775E20D-1762-7099-13E3-51DE62FA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CAD-5EF7-4640-AFA8-94470F640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52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B70A59-BFD9-77FF-8F6D-A5173A07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97DBA962-A115-8921-43EB-4D4DA6ED5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6E0E123-9BEE-3C9C-CF94-9FC022FA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BC6-8539-4879-9333-97BFAEE555B0}" type="datetimeFigureOut">
              <a:rPr lang="pt-BR" smtClean="0"/>
              <a:t>06/04/2024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CADF786-6F14-5709-1E90-E9B64BB2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1E6AA60-2094-7062-0F06-DA1C3BB6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CAD-5EF7-4640-AFA8-94470F640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40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6D5C9B3-B514-E9AA-20DD-1DBCDCC47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E590349-C3B9-B68A-EF48-A83055151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C8DD5AB-5AF8-4315-506F-BF238E8B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BC6-8539-4879-9333-97BFAEE555B0}" type="datetimeFigureOut">
              <a:rPr lang="pt-BR" smtClean="0"/>
              <a:t>06/04/2024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2D4073-5BAC-7F97-7F79-39A926D7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E8175F0-8789-3794-127E-C81B9AEB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CAD-5EF7-4640-AFA8-94470F640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9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7D4594-3E11-D678-A9A4-62B1C9A4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C53B97C-6463-2E78-5F51-03AB5AE1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B521EEB-30FC-29A1-5643-A9635A41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BC6-8539-4879-9333-97BFAEE555B0}" type="datetimeFigureOut">
              <a:rPr lang="pt-BR" smtClean="0"/>
              <a:t>06/04/2024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90329F0-8B4B-EB47-756C-969CC49E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D1D55A7-40FE-6388-6FED-5668D416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CAD-5EF7-4640-AFA8-94470F640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26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EEC48F9-4B84-7594-2D67-BC3631FC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786E677-DDFE-F0A7-8DD6-5E22B7339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B28F4B4-5EF3-C081-9A54-E471725E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BC6-8539-4879-9333-97BFAEE555B0}" type="datetimeFigureOut">
              <a:rPr lang="pt-BR" smtClean="0"/>
              <a:t>06/04/2024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8F232B0-0F65-9603-C76C-C0AB5B65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CDC0015-6496-4257-485D-AE5F56E1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CAD-5EF7-4640-AFA8-94470F640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75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9B89AE-E19D-59AC-3D21-6B06830C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7E61F62-29D8-E981-61AF-20CA92ED1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8124E6E-3131-D03C-328F-226181EE3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0666BF2-9AA2-5475-0F56-C56A0A16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BC6-8539-4879-9333-97BFAEE555B0}" type="datetimeFigureOut">
              <a:rPr lang="pt-BR" smtClean="0"/>
              <a:t>06/04/2024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D9D3D24-E67D-ADBD-A17F-6C82B721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616DE14-BF38-0A58-27A1-3B3AD3DB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CAD-5EF7-4640-AFA8-94470F640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E021F5-311C-4FB4-1C59-BDA3777E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4A70CBD-1317-D026-AF3B-E8C99EB2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CA6CEB8-3978-3C87-21D5-166F492F1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54870838-8EA8-52F8-19C9-6FE2A442C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01E12EBC-DE87-313A-495F-D9DCEFFE1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874C7748-3F13-20D5-E26A-969742D3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BC6-8539-4879-9333-97BFAEE555B0}" type="datetimeFigureOut">
              <a:rPr lang="pt-BR" smtClean="0"/>
              <a:t>06/04/2024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277427C2-9709-CA3C-A07A-BA5A202B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C97EE645-5768-AD42-6522-B22B4D08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CAD-5EF7-4640-AFA8-94470F640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2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6F949D-7BFF-80E5-648D-FF03C45A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D896EEF-EB85-7577-DE75-215C1398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BC6-8539-4879-9333-97BFAEE555B0}" type="datetimeFigureOut">
              <a:rPr lang="pt-BR" smtClean="0"/>
              <a:t>06/04/2024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CCADAE7-2E45-1F7F-418E-7116865C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26250317-298C-E787-4A55-6DDF313C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CAD-5EF7-4640-AFA8-94470F640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9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85D7A5E4-BE65-E090-B10E-CBFFEF7F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BC6-8539-4879-9333-97BFAEE555B0}" type="datetimeFigureOut">
              <a:rPr lang="pt-BR" smtClean="0"/>
              <a:t>06/04/2024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3F0B4751-E981-0BEC-6858-3D13864B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D128859E-332F-3501-9042-3135C704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CAD-5EF7-4640-AFA8-94470F640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02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8B91E1-5792-3968-C9E4-EFE40C18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CCD2998-485B-3553-C6F4-F6059FDD2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9C48E9A-65CE-AAF8-B56A-C519B01DD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CD6A63A-51A4-2EE9-AC55-097B87B8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BC6-8539-4879-9333-97BFAEE555B0}" type="datetimeFigureOut">
              <a:rPr lang="pt-BR" smtClean="0"/>
              <a:t>06/04/2024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7094F06-BE00-800B-B4C0-B42E1A60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69FEEC-5C06-0827-8787-66D54138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CAD-5EF7-4640-AFA8-94470F640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40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E0EA2DB-83A4-2AF1-6AB4-DCE5BBE7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8B2272A-A18C-3CED-5052-4B9080544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DB5715C-B3BB-0C37-6611-F2916E8CB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7358B9E-D2CC-11A4-FB11-84CE92EF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5BC6-8539-4879-9333-97BFAEE555B0}" type="datetimeFigureOut">
              <a:rPr lang="pt-BR" smtClean="0"/>
              <a:t>06/04/2024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F04B677-A189-A424-E754-F1FE122E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D47AA2F-69B6-DCCD-9145-F0FDD4E4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CCAD-5EF7-4640-AFA8-94470F640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3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DCF70124-714A-9DC1-24AD-704B1865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57B9FDC-B90B-7854-5DEE-D27BDAC04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148EC8A-908D-0291-3533-B4EBB0514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C5BC6-8539-4879-9333-97BFAEE555B0}" type="datetimeFigureOut">
              <a:rPr lang="pt-BR" smtClean="0"/>
              <a:t>06/04/2024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054FB27-BB90-10E3-47CC-94B634286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CC32745-0E50-42D9-79A0-495F1EF99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B2CCAD-5EF7-4640-AFA8-94470F640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53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8879B254-4B45-82EE-BB7D-3844E5381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0"/>
          <a:stretch/>
        </p:blipFill>
        <p:spPr>
          <a:xfrm>
            <a:off x="0" y="0"/>
            <a:ext cx="12192000" cy="65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9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8879B254-4B45-82EE-BB7D-3844E5381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0"/>
          <a:stretch/>
        </p:blipFill>
        <p:spPr>
          <a:xfrm>
            <a:off x="0" y="0"/>
            <a:ext cx="12192000" cy="653845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B64756D1-1384-5B51-2E35-4703619788FF}"/>
              </a:ext>
            </a:extLst>
          </p:cNvPr>
          <p:cNvSpPr/>
          <p:nvPr/>
        </p:nvSpPr>
        <p:spPr>
          <a:xfrm>
            <a:off x="167147" y="2477729"/>
            <a:ext cx="11779045" cy="3578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srgbClr val="C00000"/>
                </a:solidFill>
              </a:rPr>
              <a:t>Processos com prazo para vencer (nos próximos 04 dias)</a:t>
            </a:r>
          </a:p>
          <a:p>
            <a:endParaRPr lang="pt-BR" b="1" dirty="0">
              <a:solidFill>
                <a:srgbClr val="C00000"/>
              </a:solidFill>
            </a:endParaRPr>
          </a:p>
          <a:p>
            <a:endParaRPr lang="pt-BR" b="1" dirty="0">
              <a:solidFill>
                <a:srgbClr val="C00000"/>
              </a:solidFill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xmlns="" id="{6F0C7666-440B-DF21-05B0-0E8B1E0C6C52}"/>
              </a:ext>
            </a:extLst>
          </p:cNvPr>
          <p:cNvGraphicFramePr>
            <a:graphicFrameLocks noGrp="1"/>
          </p:cNvGraphicFramePr>
          <p:nvPr/>
        </p:nvGraphicFramePr>
        <p:xfrm>
          <a:off x="245808" y="2951588"/>
          <a:ext cx="942913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045">
                  <a:extLst>
                    <a:ext uri="{9D8B030D-6E8A-4147-A177-3AD203B41FA5}">
                      <a16:colId xmlns:a16="http://schemas.microsoft.com/office/drawing/2014/main" xmlns="" val="3165388147"/>
                    </a:ext>
                  </a:extLst>
                </a:gridCol>
                <a:gridCol w="4328022">
                  <a:extLst>
                    <a:ext uri="{9D8B030D-6E8A-4147-A177-3AD203B41FA5}">
                      <a16:colId xmlns:a16="http://schemas.microsoft.com/office/drawing/2014/main" xmlns="" val="2355417126"/>
                    </a:ext>
                  </a:extLst>
                </a:gridCol>
                <a:gridCol w="1958068">
                  <a:extLst>
                    <a:ext uri="{9D8B030D-6E8A-4147-A177-3AD203B41FA5}">
                      <a16:colId xmlns:a16="http://schemas.microsoft.com/office/drawing/2014/main" xmlns="" val="3352464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Processo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Setor que está com o processo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Prazo de entrega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969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AAAA/NNN.NNN-D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03/04/2024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75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####/###.###-#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04/04/2024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39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1111/222.222-3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05/04/2024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979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1111/123.456-7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06/04/2024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877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9999/098.765-4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07/04/2024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044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9999/765.432-1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08/04/2024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1801037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BDE49352-1A7D-54ED-63DC-7410AFA5AF94}"/>
              </a:ext>
            </a:extLst>
          </p:cNvPr>
          <p:cNvSpPr txBox="1"/>
          <p:nvPr/>
        </p:nvSpPr>
        <p:spPr>
          <a:xfrm>
            <a:off x="9212828" y="801329"/>
            <a:ext cx="29103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Olá, hoje é dia </a:t>
            </a:r>
            <a:r>
              <a:rPr lang="pt-BR" b="1" dirty="0">
                <a:solidFill>
                  <a:srgbClr val="002060"/>
                </a:solidFill>
              </a:rPr>
              <a:t>04/04/2024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7CABF4EB-D4F0-E365-4804-42688170E7D1}"/>
              </a:ext>
            </a:extLst>
          </p:cNvPr>
          <p:cNvSpPr/>
          <p:nvPr/>
        </p:nvSpPr>
        <p:spPr>
          <a:xfrm>
            <a:off x="4994799" y="1415845"/>
            <a:ext cx="2290915" cy="7969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Consultar</a:t>
            </a:r>
          </a:p>
          <a:p>
            <a:pPr algn="ctr"/>
            <a:r>
              <a:rPr lang="pt-BR" dirty="0"/>
              <a:t>Processos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xmlns="" id="{1472E8EA-D603-1EA8-551F-44F821681201}"/>
              </a:ext>
            </a:extLst>
          </p:cNvPr>
          <p:cNvSpPr/>
          <p:nvPr/>
        </p:nvSpPr>
        <p:spPr>
          <a:xfrm>
            <a:off x="7290630" y="1426302"/>
            <a:ext cx="2290915" cy="7766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Localizar</a:t>
            </a:r>
          </a:p>
          <a:p>
            <a:pPr algn="ctr"/>
            <a:r>
              <a:rPr lang="pt-BR" dirty="0"/>
              <a:t>Processos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xmlns="" id="{70ABB46C-1B41-FA3C-9CA3-D35F425335AE}"/>
              </a:ext>
            </a:extLst>
          </p:cNvPr>
          <p:cNvSpPr/>
          <p:nvPr/>
        </p:nvSpPr>
        <p:spPr>
          <a:xfrm>
            <a:off x="9581544" y="1426302"/>
            <a:ext cx="2290915" cy="7766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Gerar</a:t>
            </a:r>
          </a:p>
          <a:p>
            <a:pPr algn="ctr"/>
            <a:r>
              <a:rPr lang="pt-BR" dirty="0"/>
              <a:t>Relatórios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C23E205C-3C0A-43FE-4F71-0DD740843B37}"/>
              </a:ext>
            </a:extLst>
          </p:cNvPr>
          <p:cNvSpPr/>
          <p:nvPr/>
        </p:nvSpPr>
        <p:spPr>
          <a:xfrm>
            <a:off x="521108" y="781665"/>
            <a:ext cx="819027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rgbClr val="C00000"/>
                </a:solidFill>
              </a:rPr>
              <a:t>Processos Administrativos e Mandados Judiciais (P.A.M.J)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F5A34AE2-802E-B15B-B9F9-F7C9CA7E5FDD}"/>
              </a:ext>
            </a:extLst>
          </p:cNvPr>
          <p:cNvSpPr/>
          <p:nvPr/>
        </p:nvSpPr>
        <p:spPr>
          <a:xfrm>
            <a:off x="167147" y="1514168"/>
            <a:ext cx="4822736" cy="589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O que você deseja fazer? 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</a:t>
            </a:r>
            <a:endParaRPr lang="pt-BR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3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8879B254-4B45-82EE-BB7D-3844E5381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0"/>
          <a:stretch/>
        </p:blipFill>
        <p:spPr>
          <a:xfrm>
            <a:off x="0" y="0"/>
            <a:ext cx="12192000" cy="653845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BDE49352-1A7D-54ED-63DC-7410AFA5AF94}"/>
              </a:ext>
            </a:extLst>
          </p:cNvPr>
          <p:cNvSpPr txBox="1"/>
          <p:nvPr/>
        </p:nvSpPr>
        <p:spPr>
          <a:xfrm>
            <a:off x="8858865" y="1686802"/>
            <a:ext cx="29103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Hoje é dia </a:t>
            </a:r>
            <a:r>
              <a:rPr lang="pt-BR" b="1" dirty="0">
                <a:solidFill>
                  <a:srgbClr val="002060"/>
                </a:solidFill>
              </a:rPr>
              <a:t>04/04/2024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7CABF4EB-D4F0-E365-4804-42688170E7D1}"/>
              </a:ext>
            </a:extLst>
          </p:cNvPr>
          <p:cNvSpPr/>
          <p:nvPr/>
        </p:nvSpPr>
        <p:spPr>
          <a:xfrm>
            <a:off x="9409478" y="698091"/>
            <a:ext cx="1582994" cy="540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Consultar</a:t>
            </a:r>
          </a:p>
          <a:p>
            <a:pPr algn="ctr"/>
            <a:r>
              <a:rPr lang="pt-BR" dirty="0"/>
              <a:t>Processos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062629D9-9C7C-CCD9-5A04-37592B221E45}"/>
              </a:ext>
            </a:extLst>
          </p:cNvPr>
          <p:cNvSpPr txBox="1"/>
          <p:nvPr/>
        </p:nvSpPr>
        <p:spPr>
          <a:xfrm>
            <a:off x="6499130" y="783812"/>
            <a:ext cx="29103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pt-BR" b="1" dirty="0"/>
              <a:t>Você está em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6EE2EA99-F971-80AF-D28E-BE402F508012}"/>
              </a:ext>
            </a:extLst>
          </p:cNvPr>
          <p:cNvSpPr txBox="1"/>
          <p:nvPr/>
        </p:nvSpPr>
        <p:spPr>
          <a:xfrm>
            <a:off x="11297272" y="676090"/>
            <a:ext cx="422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2">
                    <a:lumMod val="75000"/>
                  </a:schemeClr>
                </a:solidFill>
                <a:sym typeface="Webdings" panose="05030102010509060703" pitchFamily="18" charset="2"/>
              </a:rPr>
              <a:t>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0C86FF4-25D9-6FBE-7E1E-D509A25B2823}"/>
              </a:ext>
            </a:extLst>
          </p:cNvPr>
          <p:cNvSpPr/>
          <p:nvPr/>
        </p:nvSpPr>
        <p:spPr>
          <a:xfrm>
            <a:off x="521109" y="781665"/>
            <a:ext cx="73053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100" b="1" dirty="0">
                <a:solidFill>
                  <a:srgbClr val="C00000"/>
                </a:solidFill>
              </a:rPr>
              <a:t>Processos Administrativos e Mandados Judiciais (P.A.M.J)</a:t>
            </a:r>
          </a:p>
        </p:txBody>
      </p:sp>
    </p:spTree>
    <p:extLst>
      <p:ext uri="{BB962C8B-B14F-4D97-AF65-F5344CB8AC3E}">
        <p14:creationId xmlns:p14="http://schemas.microsoft.com/office/powerpoint/2010/main" val="221435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76873E97-C553-7336-2CA0-32F00885F0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93"/>
          <a:stretch/>
        </p:blipFill>
        <p:spPr>
          <a:xfrm>
            <a:off x="0" y="0"/>
            <a:ext cx="12192000" cy="644012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2F4B36-08B3-A93B-8AF2-0085B273EFC7}"/>
              </a:ext>
            </a:extLst>
          </p:cNvPr>
          <p:cNvSpPr txBox="1"/>
          <p:nvPr/>
        </p:nvSpPr>
        <p:spPr>
          <a:xfrm>
            <a:off x="8858865" y="1686802"/>
            <a:ext cx="29103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Hoje é dia </a:t>
            </a:r>
            <a:r>
              <a:rPr lang="pt-BR" b="1" dirty="0">
                <a:solidFill>
                  <a:srgbClr val="002060"/>
                </a:solidFill>
              </a:rPr>
              <a:t>04/04/2024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55B8AD82-FB59-A2BF-1A9F-3F9600EDB3E8}"/>
              </a:ext>
            </a:extLst>
          </p:cNvPr>
          <p:cNvSpPr/>
          <p:nvPr/>
        </p:nvSpPr>
        <p:spPr>
          <a:xfrm>
            <a:off x="9409478" y="943898"/>
            <a:ext cx="1582994" cy="540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Consultar</a:t>
            </a:r>
          </a:p>
          <a:p>
            <a:pPr algn="ctr"/>
            <a:r>
              <a:rPr lang="pt-BR" dirty="0"/>
              <a:t>Processos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A3318CF4-8900-145E-EFF2-E22F1D0FEBF9}"/>
              </a:ext>
            </a:extLst>
          </p:cNvPr>
          <p:cNvSpPr txBox="1"/>
          <p:nvPr/>
        </p:nvSpPr>
        <p:spPr>
          <a:xfrm>
            <a:off x="6499130" y="1029619"/>
            <a:ext cx="29103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pt-BR" b="1" dirty="0"/>
              <a:t>Você está em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16806754-703D-A444-CD62-1E14325BBD7B}"/>
              </a:ext>
            </a:extLst>
          </p:cNvPr>
          <p:cNvSpPr txBox="1"/>
          <p:nvPr/>
        </p:nvSpPr>
        <p:spPr>
          <a:xfrm>
            <a:off x="11297272" y="921897"/>
            <a:ext cx="422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2">
                    <a:lumMod val="75000"/>
                  </a:schemeClr>
                </a:solidFill>
                <a:sym typeface="Webdings" panose="05030102010509060703" pitchFamily="18" charset="2"/>
              </a:rPr>
              <a:t>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1AE42137-A076-A520-D9B5-4337A7112115}"/>
              </a:ext>
            </a:extLst>
          </p:cNvPr>
          <p:cNvSpPr txBox="1"/>
          <p:nvPr/>
        </p:nvSpPr>
        <p:spPr>
          <a:xfrm>
            <a:off x="3234814" y="2104105"/>
            <a:ext cx="6685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000" dirty="0"/>
              <a:t>999999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BB73D683-0233-16E8-6B7C-630330DFA6E8}"/>
              </a:ext>
            </a:extLst>
          </p:cNvPr>
          <p:cNvSpPr txBox="1"/>
          <p:nvPr/>
        </p:nvSpPr>
        <p:spPr>
          <a:xfrm>
            <a:off x="5656022" y="1039243"/>
            <a:ext cx="74233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000" dirty="0"/>
              <a:t>999999-9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4C54629D-1F64-3122-A342-C2F78A3B60E6}"/>
              </a:ext>
            </a:extLst>
          </p:cNvPr>
          <p:cNvSpPr txBox="1"/>
          <p:nvPr/>
        </p:nvSpPr>
        <p:spPr>
          <a:xfrm>
            <a:off x="3588777" y="921897"/>
            <a:ext cx="16911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000" dirty="0"/>
              <a:t>MUNÍCIPE DE SOROCABA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xmlns="" id="{8E3A2BB5-E9DA-E681-D715-F69A19E36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2446"/>
              </p:ext>
            </p:extLst>
          </p:nvPr>
        </p:nvGraphicFramePr>
        <p:xfrm>
          <a:off x="373626" y="4139381"/>
          <a:ext cx="11346436" cy="222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9278">
                  <a:extLst>
                    <a:ext uri="{9D8B030D-6E8A-4147-A177-3AD203B41FA5}">
                      <a16:colId xmlns:a16="http://schemas.microsoft.com/office/drawing/2014/main" xmlns="" val="2274558388"/>
                    </a:ext>
                  </a:extLst>
                </a:gridCol>
                <a:gridCol w="3559278">
                  <a:extLst>
                    <a:ext uri="{9D8B030D-6E8A-4147-A177-3AD203B41FA5}">
                      <a16:colId xmlns:a16="http://schemas.microsoft.com/office/drawing/2014/main" xmlns="" val="1195002381"/>
                    </a:ext>
                  </a:extLst>
                </a:gridCol>
                <a:gridCol w="1504335">
                  <a:extLst>
                    <a:ext uri="{9D8B030D-6E8A-4147-A177-3AD203B41FA5}">
                      <a16:colId xmlns:a16="http://schemas.microsoft.com/office/drawing/2014/main" xmlns="" val="852203899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xmlns="" val="4071744606"/>
                    </a:ext>
                  </a:extLst>
                </a:gridCol>
                <a:gridCol w="1101222">
                  <a:extLst>
                    <a:ext uri="{9D8B030D-6E8A-4147-A177-3AD203B41FA5}">
                      <a16:colId xmlns:a16="http://schemas.microsoft.com/office/drawing/2014/main" xmlns="" val="3364579160"/>
                    </a:ext>
                  </a:extLst>
                </a:gridCol>
              </a:tblGrid>
              <a:tr h="444499"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/>
                        <a:t>ORIGEM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/>
                        <a:t>DESTINO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/>
                        <a:t>DATA DO ENVIO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/>
                        <a:t>DATA DO RECEBIMENTO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/>
                        <a:t>COMUNICADO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8825246"/>
                  </a:ext>
                </a:extLst>
              </a:tr>
              <a:tr h="444499">
                <a:tc>
                  <a:txBody>
                    <a:bodyPr/>
                    <a:lstStyle/>
                    <a:p>
                      <a:r>
                        <a:rPr lang="pt-BR" sz="900" dirty="0"/>
                        <a:t>DGAOS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SEJ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04/04/2024</a:t>
                      </a:r>
                      <a:endParaRPr lang="pt-B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04/04/2024</a:t>
                      </a:r>
                      <a:endParaRPr lang="pt-B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265600"/>
                  </a:ext>
                </a:extLst>
              </a:tr>
              <a:tr h="444499">
                <a:tc>
                  <a:txBody>
                    <a:bodyPr/>
                    <a:lstStyle/>
                    <a:p>
                      <a:r>
                        <a:rPr lang="pt-BR" sz="900" dirty="0"/>
                        <a:t>SAF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/>
                        <a:t>DGAOS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DD/MM/AAAA</a:t>
                      </a:r>
                      <a:endParaRPr lang="pt-B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DD/MM/AAAA</a:t>
                      </a:r>
                      <a:endParaRPr lang="pt-B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7921434"/>
                  </a:ext>
                </a:extLst>
              </a:tr>
              <a:tr h="444499">
                <a:tc>
                  <a:txBody>
                    <a:bodyPr/>
                    <a:lstStyle/>
                    <a:p>
                      <a:r>
                        <a:rPr lang="pt-BR" sz="900" dirty="0"/>
                        <a:t>DGAOS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SAF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DD/MM/AAAA</a:t>
                      </a:r>
                      <a:endParaRPr lang="pt-B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DD/MM/AAAA</a:t>
                      </a:r>
                      <a:endParaRPr lang="pt-B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1098155"/>
                  </a:ext>
                </a:extLst>
              </a:tr>
              <a:tr h="444499">
                <a:tc>
                  <a:txBody>
                    <a:bodyPr/>
                    <a:lstStyle/>
                    <a:p>
                      <a:r>
                        <a:rPr lang="pt-BR" sz="900" dirty="0"/>
                        <a:t>SEJ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DGAOS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02/01/2024</a:t>
                      </a:r>
                      <a:endParaRPr lang="pt-B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03/01/2024</a:t>
                      </a:r>
                      <a:endParaRPr lang="pt-B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206108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xmlns="" id="{5B4E0355-B10F-36A2-425D-B111CCA74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21424"/>
              </p:ext>
            </p:extLst>
          </p:nvPr>
        </p:nvGraphicFramePr>
        <p:xfrm>
          <a:off x="363789" y="2921553"/>
          <a:ext cx="1134643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287">
                  <a:extLst>
                    <a:ext uri="{9D8B030D-6E8A-4147-A177-3AD203B41FA5}">
                      <a16:colId xmlns:a16="http://schemas.microsoft.com/office/drawing/2014/main" xmlns="" val="3663312068"/>
                    </a:ext>
                  </a:extLst>
                </a:gridCol>
                <a:gridCol w="1987101">
                  <a:extLst>
                    <a:ext uri="{9D8B030D-6E8A-4147-A177-3AD203B41FA5}">
                      <a16:colId xmlns:a16="http://schemas.microsoft.com/office/drawing/2014/main" xmlns="" val="227324228"/>
                    </a:ext>
                  </a:extLst>
                </a:gridCol>
                <a:gridCol w="1987101">
                  <a:extLst>
                    <a:ext uri="{9D8B030D-6E8A-4147-A177-3AD203B41FA5}">
                      <a16:colId xmlns:a16="http://schemas.microsoft.com/office/drawing/2014/main" xmlns="" val="3294705681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xmlns="" val="696161515"/>
                    </a:ext>
                  </a:extLst>
                </a:gridCol>
                <a:gridCol w="1388318">
                  <a:extLst>
                    <a:ext uri="{9D8B030D-6E8A-4147-A177-3AD203B41FA5}">
                      <a16:colId xmlns:a16="http://schemas.microsoft.com/office/drawing/2014/main" xmlns="" val="2375443063"/>
                    </a:ext>
                  </a:extLst>
                </a:gridCol>
                <a:gridCol w="2269287">
                  <a:extLst>
                    <a:ext uri="{9D8B030D-6E8A-4147-A177-3AD203B41FA5}">
                      <a16:colId xmlns:a16="http://schemas.microsoft.com/office/drawing/2014/main" xmlns="" val="1589722662"/>
                    </a:ext>
                  </a:extLst>
                </a:gridCol>
              </a:tblGrid>
              <a:tr h="207000">
                <a:tc>
                  <a:txBody>
                    <a:bodyPr/>
                    <a:lstStyle/>
                    <a:p>
                      <a:r>
                        <a:rPr lang="pt-BR" sz="800" b="1" dirty="0"/>
                        <a:t>"Número do Processo (município)"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/>
                        <a:t>"Número do Processo (judicial)"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/>
                        <a:t>Requeridas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/>
                        <a:t>Solicitante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/>
                        <a:t>Pleito/Pedido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/>
                        <a:t>Especificação dos itens pleiteados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2804826"/>
                  </a:ext>
                </a:extLst>
              </a:tr>
              <a:tr h="207000">
                <a:tc>
                  <a:txBody>
                    <a:bodyPr/>
                    <a:lstStyle/>
                    <a:p>
                      <a:r>
                        <a:rPr lang="pt-BR" sz="800" dirty="0"/>
                        <a:t>2023/999999-9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9999999-99.2023.8.26.0602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Prefeitura de Sorocaba e DRS-XVI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Munícipe de Sorocaba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Medicamento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err="1"/>
                        <a:t>Aripiprazol</a:t>
                      </a:r>
                      <a:r>
                        <a:rPr lang="pt-BR" sz="800" dirty="0"/>
                        <a:t>, Risperidona, Canabidiol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949076"/>
                  </a:ext>
                </a:extLst>
              </a:tr>
              <a:tr h="207000">
                <a:tc>
                  <a:txBody>
                    <a:bodyPr/>
                    <a:lstStyle/>
                    <a:p>
                      <a:r>
                        <a:rPr lang="pt-BR" sz="800" b="1" dirty="0"/>
                        <a:t>Status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/>
                        <a:t>Portador (setor)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/>
                        <a:t>Andamento dos Trâmites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/>
                        <a:t>Data de Recebimento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/>
                        <a:t>Pedido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8425802"/>
                  </a:ext>
                </a:extLst>
              </a:tr>
              <a:tr h="207000">
                <a:tc>
                  <a:txBody>
                    <a:bodyPr/>
                    <a:lstStyle/>
                    <a:p>
                      <a:r>
                        <a:rPr lang="pt-BR" sz="800" dirty="0"/>
                        <a:t>Tramitando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SEJ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Dentro do Prazo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04/04/2024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Não julgado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5311251"/>
                  </a:ext>
                </a:extLst>
              </a:tr>
            </a:tbl>
          </a:graphicData>
        </a:graphic>
      </p:graphicFrame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15318771-37A6-58E3-C117-5F7846FE4365}"/>
              </a:ext>
            </a:extLst>
          </p:cNvPr>
          <p:cNvSpPr/>
          <p:nvPr/>
        </p:nvSpPr>
        <p:spPr>
          <a:xfrm>
            <a:off x="521109" y="1066797"/>
            <a:ext cx="73053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100" b="1" dirty="0">
                <a:solidFill>
                  <a:srgbClr val="C00000"/>
                </a:solidFill>
              </a:rPr>
              <a:t>Processos Administrativos e Mandados Judiciais (P.A.M.J)</a:t>
            </a:r>
          </a:p>
        </p:txBody>
      </p:sp>
    </p:spTree>
    <p:extLst>
      <p:ext uri="{BB962C8B-B14F-4D97-AF65-F5344CB8AC3E}">
        <p14:creationId xmlns:p14="http://schemas.microsoft.com/office/powerpoint/2010/main" val="243659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8879B254-4B45-82EE-BB7D-3844E5381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0"/>
          <a:stretch/>
        </p:blipFill>
        <p:spPr>
          <a:xfrm>
            <a:off x="0" y="0"/>
            <a:ext cx="12192000" cy="653845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B64756D1-1384-5B51-2E35-4703619788FF}"/>
              </a:ext>
            </a:extLst>
          </p:cNvPr>
          <p:cNvSpPr/>
          <p:nvPr/>
        </p:nvSpPr>
        <p:spPr>
          <a:xfrm>
            <a:off x="108155" y="1371164"/>
            <a:ext cx="11838037" cy="4685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solidFill>
                <a:srgbClr val="C00000"/>
              </a:solidFill>
            </a:endParaRPr>
          </a:p>
          <a:p>
            <a:endParaRPr lang="pt-BR" b="1" dirty="0">
              <a:solidFill>
                <a:srgbClr val="C00000"/>
              </a:solidFill>
            </a:endParaRPr>
          </a:p>
          <a:p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xmlns="" id="{1472E8EA-D603-1EA8-551F-44F821681201}"/>
              </a:ext>
            </a:extLst>
          </p:cNvPr>
          <p:cNvSpPr/>
          <p:nvPr/>
        </p:nvSpPr>
        <p:spPr>
          <a:xfrm>
            <a:off x="9384893" y="673513"/>
            <a:ext cx="1582994" cy="540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Localizar</a:t>
            </a:r>
          </a:p>
          <a:p>
            <a:pPr algn="ctr"/>
            <a:r>
              <a:rPr lang="pt-BR" dirty="0"/>
              <a:t>Processos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3BEB0764-5937-6650-0ECC-6BC69E9F58B2}"/>
              </a:ext>
            </a:extLst>
          </p:cNvPr>
          <p:cNvSpPr txBox="1"/>
          <p:nvPr/>
        </p:nvSpPr>
        <p:spPr>
          <a:xfrm>
            <a:off x="11297272" y="676090"/>
            <a:ext cx="422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2">
                    <a:lumMod val="75000"/>
                  </a:schemeClr>
                </a:solidFill>
                <a:sym typeface="Webdings" panose="05030102010509060703" pitchFamily="18" charset="2"/>
              </a:rPr>
              <a:t>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DD6DE69D-F429-E72B-CDFB-673228C7D1F2}"/>
              </a:ext>
            </a:extLst>
          </p:cNvPr>
          <p:cNvSpPr txBox="1"/>
          <p:nvPr/>
        </p:nvSpPr>
        <p:spPr>
          <a:xfrm>
            <a:off x="6499130" y="783812"/>
            <a:ext cx="29103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pt-BR" b="1" dirty="0"/>
              <a:t>Você está em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ABC6679D-B195-F3B5-0CF4-D7F39F65AF07}"/>
              </a:ext>
            </a:extLst>
          </p:cNvPr>
          <p:cNvSpPr txBox="1"/>
          <p:nvPr/>
        </p:nvSpPr>
        <p:spPr>
          <a:xfrm>
            <a:off x="186811" y="1371164"/>
            <a:ext cx="102747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Localizar por: </a:t>
            </a:r>
            <a:r>
              <a:rPr lang="pt-BR" sz="1400" dirty="0"/>
              <a:t>(digite a “palavra-chave” a ser localizada na frente do campo de pesquisa e depois aperte o botão “consultar”)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xmlns="" id="{8BE3F6AB-DAF8-66FE-AB42-4D62BA6F9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29765"/>
              </p:ext>
            </p:extLst>
          </p:nvPr>
        </p:nvGraphicFramePr>
        <p:xfrm>
          <a:off x="245807" y="1686802"/>
          <a:ext cx="8082115" cy="4183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3303">
                  <a:extLst>
                    <a:ext uri="{9D8B030D-6E8A-4147-A177-3AD203B41FA5}">
                      <a16:colId xmlns:a16="http://schemas.microsoft.com/office/drawing/2014/main" xmlns="" val="1899005182"/>
                    </a:ext>
                  </a:extLst>
                </a:gridCol>
                <a:gridCol w="4758812">
                  <a:extLst>
                    <a:ext uri="{9D8B030D-6E8A-4147-A177-3AD203B41FA5}">
                      <a16:colId xmlns:a16="http://schemas.microsoft.com/office/drawing/2014/main" xmlns="" val="3071222459"/>
                    </a:ext>
                  </a:extLst>
                </a:gridCol>
              </a:tblGrid>
              <a:tr h="321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"Número do Processo (município)"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8273592"/>
                  </a:ext>
                </a:extLst>
              </a:tr>
              <a:tr h="321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"Número do Processo (judicial)"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1533391"/>
                  </a:ext>
                </a:extLst>
              </a:tr>
              <a:tr h="321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Solicitante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4002736"/>
                  </a:ext>
                </a:extLst>
              </a:tr>
              <a:tr h="321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CPF do(a) Solicitante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0040960"/>
                  </a:ext>
                </a:extLst>
              </a:tr>
              <a:tr h="321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Representado(a)/Munícipe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2523285"/>
                  </a:ext>
                </a:extLst>
              </a:tr>
              <a:tr h="321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Pleito/Pedido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0674441"/>
                  </a:ext>
                </a:extLst>
              </a:tr>
              <a:tr h="321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Especificação dos itens pleiteados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2390932"/>
                  </a:ext>
                </a:extLst>
              </a:tr>
              <a:tr h="321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Status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2128796"/>
                  </a:ext>
                </a:extLst>
              </a:tr>
              <a:tr h="321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Portador (setor)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454317"/>
                  </a:ext>
                </a:extLst>
              </a:tr>
              <a:tr h="321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Andamento dos trâmites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9004182"/>
                  </a:ext>
                </a:extLst>
              </a:tr>
              <a:tr h="321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Data de envio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4704711"/>
                  </a:ext>
                </a:extLst>
              </a:tr>
              <a:tr h="32177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Data do Recebimento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0739107"/>
                  </a:ext>
                </a:extLst>
              </a:tr>
              <a:tr h="321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Quem fez a cobrança do processo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5582338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BDE49352-1A7D-54ED-63DC-7410AFA5AF94}"/>
              </a:ext>
            </a:extLst>
          </p:cNvPr>
          <p:cNvSpPr txBox="1"/>
          <p:nvPr/>
        </p:nvSpPr>
        <p:spPr>
          <a:xfrm>
            <a:off x="8858865" y="1686802"/>
            <a:ext cx="29103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Hoje é dia </a:t>
            </a:r>
            <a:r>
              <a:rPr lang="pt-BR" b="1" dirty="0">
                <a:solidFill>
                  <a:srgbClr val="002060"/>
                </a:solidFill>
              </a:rPr>
              <a:t>04/04/2024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9C300C5B-C69E-7D74-C276-32B6A357F702}"/>
              </a:ext>
            </a:extLst>
          </p:cNvPr>
          <p:cNvSpPr/>
          <p:nvPr/>
        </p:nvSpPr>
        <p:spPr>
          <a:xfrm>
            <a:off x="8432805" y="5683044"/>
            <a:ext cx="1222472" cy="270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Consultar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0B4E8B80-E0D7-7ECD-AB58-03905F17A5E9}"/>
              </a:ext>
            </a:extLst>
          </p:cNvPr>
          <p:cNvSpPr/>
          <p:nvPr/>
        </p:nvSpPr>
        <p:spPr>
          <a:xfrm>
            <a:off x="521109" y="781665"/>
            <a:ext cx="73053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100" b="1" dirty="0">
                <a:solidFill>
                  <a:srgbClr val="C00000"/>
                </a:solidFill>
              </a:rPr>
              <a:t>Processos Administrativos e Mandados Judiciais (P.A.M.J)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xmlns="" id="{DED02F4E-3BEA-61DF-EB17-485D42110E7B}"/>
              </a:ext>
            </a:extLst>
          </p:cNvPr>
          <p:cNvSpPr/>
          <p:nvPr/>
        </p:nvSpPr>
        <p:spPr>
          <a:xfrm>
            <a:off x="9824071" y="5683045"/>
            <a:ext cx="1895988" cy="2857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Limpar campos</a:t>
            </a:r>
          </a:p>
        </p:txBody>
      </p:sp>
    </p:spTree>
    <p:extLst>
      <p:ext uri="{BB962C8B-B14F-4D97-AF65-F5344CB8AC3E}">
        <p14:creationId xmlns:p14="http://schemas.microsoft.com/office/powerpoint/2010/main" val="175096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8879B254-4B45-82EE-BB7D-3844E5381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0"/>
          <a:stretch/>
        </p:blipFill>
        <p:spPr>
          <a:xfrm>
            <a:off x="0" y="0"/>
            <a:ext cx="12192000" cy="653845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B64756D1-1384-5B51-2E35-4703619788FF}"/>
              </a:ext>
            </a:extLst>
          </p:cNvPr>
          <p:cNvSpPr/>
          <p:nvPr/>
        </p:nvSpPr>
        <p:spPr>
          <a:xfrm>
            <a:off x="108155" y="1371164"/>
            <a:ext cx="11838037" cy="4685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>
              <a:solidFill>
                <a:srgbClr val="C00000"/>
              </a:solidFill>
            </a:endParaRPr>
          </a:p>
          <a:p>
            <a:endParaRPr lang="pt-BR" b="1">
              <a:solidFill>
                <a:srgbClr val="C00000"/>
              </a:solidFill>
            </a:endParaRPr>
          </a:p>
          <a:p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xmlns="" id="{1472E8EA-D603-1EA8-551F-44F821681201}"/>
              </a:ext>
            </a:extLst>
          </p:cNvPr>
          <p:cNvSpPr/>
          <p:nvPr/>
        </p:nvSpPr>
        <p:spPr>
          <a:xfrm>
            <a:off x="9384893" y="673513"/>
            <a:ext cx="1582994" cy="540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Localizar</a:t>
            </a:r>
          </a:p>
          <a:p>
            <a:pPr algn="ctr"/>
            <a:r>
              <a:rPr lang="pt-BR" dirty="0"/>
              <a:t>Processos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3BEB0764-5937-6650-0ECC-6BC69E9F58B2}"/>
              </a:ext>
            </a:extLst>
          </p:cNvPr>
          <p:cNvSpPr txBox="1"/>
          <p:nvPr/>
        </p:nvSpPr>
        <p:spPr>
          <a:xfrm>
            <a:off x="11297272" y="676090"/>
            <a:ext cx="422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2">
                    <a:lumMod val="75000"/>
                  </a:schemeClr>
                </a:solidFill>
                <a:sym typeface="Webdings" panose="05030102010509060703" pitchFamily="18" charset="2"/>
              </a:rPr>
              <a:t>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DD6DE69D-F429-E72B-CDFB-673228C7D1F2}"/>
              </a:ext>
            </a:extLst>
          </p:cNvPr>
          <p:cNvSpPr txBox="1"/>
          <p:nvPr/>
        </p:nvSpPr>
        <p:spPr>
          <a:xfrm>
            <a:off x="6499130" y="783812"/>
            <a:ext cx="29103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pt-BR" b="1" dirty="0"/>
              <a:t>Você está em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ABC6679D-B195-F3B5-0CF4-D7F39F65AF07}"/>
              </a:ext>
            </a:extLst>
          </p:cNvPr>
          <p:cNvSpPr txBox="1"/>
          <p:nvPr/>
        </p:nvSpPr>
        <p:spPr>
          <a:xfrm>
            <a:off x="186811" y="1371164"/>
            <a:ext cx="102747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Resultado da busca: </a:t>
            </a:r>
            <a:endParaRPr lang="pt-BR" sz="140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xmlns="" id="{8BE3F6AB-DAF8-66FE-AB42-4D62BA6F9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342171"/>
              </p:ext>
            </p:extLst>
          </p:nvPr>
        </p:nvGraphicFramePr>
        <p:xfrm>
          <a:off x="245807" y="1686802"/>
          <a:ext cx="8082115" cy="643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3303">
                  <a:extLst>
                    <a:ext uri="{9D8B030D-6E8A-4147-A177-3AD203B41FA5}">
                      <a16:colId xmlns:a16="http://schemas.microsoft.com/office/drawing/2014/main" xmlns="" val="1899005182"/>
                    </a:ext>
                  </a:extLst>
                </a:gridCol>
                <a:gridCol w="4758812">
                  <a:extLst>
                    <a:ext uri="{9D8B030D-6E8A-4147-A177-3AD203B41FA5}">
                      <a16:colId xmlns:a16="http://schemas.microsoft.com/office/drawing/2014/main" xmlns="" val="3071222459"/>
                    </a:ext>
                  </a:extLst>
                </a:gridCol>
              </a:tblGrid>
              <a:tr h="321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 Campo Pesquisado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1" dirty="0"/>
                        <a:t>Palavra-Chave Pesquisada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8273592"/>
                  </a:ext>
                </a:extLst>
              </a:tr>
              <a:tr h="321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  Solicitante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900" b="0" dirty="0"/>
                        <a:t>Munícipe de Sorocaba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1533391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BDE49352-1A7D-54ED-63DC-7410AFA5AF94}"/>
              </a:ext>
            </a:extLst>
          </p:cNvPr>
          <p:cNvSpPr txBox="1"/>
          <p:nvPr/>
        </p:nvSpPr>
        <p:spPr>
          <a:xfrm>
            <a:off x="8858865" y="1686802"/>
            <a:ext cx="29103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Hoje é dia </a:t>
            </a:r>
            <a:r>
              <a:rPr lang="pt-BR" b="1" dirty="0">
                <a:solidFill>
                  <a:srgbClr val="002060"/>
                </a:solidFill>
              </a:rPr>
              <a:t>04/04/2024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9C300C5B-C69E-7D74-C276-32B6A357F702}"/>
              </a:ext>
            </a:extLst>
          </p:cNvPr>
          <p:cNvSpPr/>
          <p:nvPr/>
        </p:nvSpPr>
        <p:spPr>
          <a:xfrm>
            <a:off x="8432805" y="5683044"/>
            <a:ext cx="1222472" cy="270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Consultar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6FD64760-5E92-493A-5DA4-A459009E0EC2}"/>
              </a:ext>
            </a:extLst>
          </p:cNvPr>
          <p:cNvSpPr/>
          <p:nvPr/>
        </p:nvSpPr>
        <p:spPr>
          <a:xfrm>
            <a:off x="521109" y="781665"/>
            <a:ext cx="73053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100" b="1" dirty="0">
                <a:solidFill>
                  <a:srgbClr val="C00000"/>
                </a:solidFill>
              </a:rPr>
              <a:t>Processos Administrativos e Mandados Judiciais (P.A.M.J)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90562FD8-DDEA-25A3-4D5B-70B060CC5E06}"/>
              </a:ext>
            </a:extLst>
          </p:cNvPr>
          <p:cNvSpPr/>
          <p:nvPr/>
        </p:nvSpPr>
        <p:spPr>
          <a:xfrm>
            <a:off x="9912561" y="5687963"/>
            <a:ext cx="1222472" cy="270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0CAA4EC8-4929-18C5-B74A-B1C8A9AC465F}"/>
              </a:ext>
            </a:extLst>
          </p:cNvPr>
          <p:cNvSpPr/>
          <p:nvPr/>
        </p:nvSpPr>
        <p:spPr>
          <a:xfrm>
            <a:off x="245807" y="2507226"/>
            <a:ext cx="8082115" cy="294968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Número de resultados encontrados: 03</a:t>
            </a: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xmlns="" id="{9FEAE921-00CC-043B-26C4-E6DFA0B61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9386"/>
              </p:ext>
            </p:extLst>
          </p:nvPr>
        </p:nvGraphicFramePr>
        <p:xfrm>
          <a:off x="287590" y="3103822"/>
          <a:ext cx="11346435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345">
                  <a:extLst>
                    <a:ext uri="{9D8B030D-6E8A-4147-A177-3AD203B41FA5}">
                      <a16:colId xmlns:a16="http://schemas.microsoft.com/office/drawing/2014/main" xmlns="" val="1388658199"/>
                    </a:ext>
                  </a:extLst>
                </a:gridCol>
                <a:gridCol w="1759975">
                  <a:extLst>
                    <a:ext uri="{9D8B030D-6E8A-4147-A177-3AD203B41FA5}">
                      <a16:colId xmlns:a16="http://schemas.microsoft.com/office/drawing/2014/main" xmlns="" val="2778301720"/>
                    </a:ext>
                  </a:extLst>
                </a:gridCol>
                <a:gridCol w="2231922">
                  <a:extLst>
                    <a:ext uri="{9D8B030D-6E8A-4147-A177-3AD203B41FA5}">
                      <a16:colId xmlns:a16="http://schemas.microsoft.com/office/drawing/2014/main" xmlns="" val="336047013"/>
                    </a:ext>
                  </a:extLst>
                </a:gridCol>
                <a:gridCol w="1877962">
                  <a:extLst>
                    <a:ext uri="{9D8B030D-6E8A-4147-A177-3AD203B41FA5}">
                      <a16:colId xmlns:a16="http://schemas.microsoft.com/office/drawing/2014/main" xmlns="" val="59053835"/>
                    </a:ext>
                  </a:extLst>
                </a:gridCol>
                <a:gridCol w="1810367">
                  <a:extLst>
                    <a:ext uri="{9D8B030D-6E8A-4147-A177-3AD203B41FA5}">
                      <a16:colId xmlns:a16="http://schemas.microsoft.com/office/drawing/2014/main" xmlns="" val="745695326"/>
                    </a:ext>
                  </a:extLst>
                </a:gridCol>
                <a:gridCol w="1839864">
                  <a:extLst>
                    <a:ext uri="{9D8B030D-6E8A-4147-A177-3AD203B41FA5}">
                      <a16:colId xmlns:a16="http://schemas.microsoft.com/office/drawing/2014/main" xmlns="" val="3941258623"/>
                    </a:ext>
                  </a:extLst>
                </a:gridCol>
              </a:tblGrid>
              <a:tr h="207000"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/>
                        <a:t>"Número do Processo (município)"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/>
                        <a:t>"Número do Processo (judicial)"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/>
                        <a:t>Solicitante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/>
                        <a:t>Pleito/Pedido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/>
                        <a:t>Especificação dos itens pleiteados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/>
                        <a:t>Selecione o processo a ser consultado (01 por vez)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8594222"/>
                  </a:ext>
                </a:extLst>
              </a:tr>
              <a:tr h="207000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/>
                        <a:t>2022/999.888-3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9999999-99.2023.8.26.0602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Munícipe de Sorocaba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0" dirty="0"/>
                        <a:t>Medicamentos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0" dirty="0" err="1"/>
                        <a:t>Levetiracetam</a:t>
                      </a:r>
                      <a:endParaRPr lang="pt-BR" sz="8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  <a:sym typeface="Webdings" panose="05030102010509060703" pitchFamily="18" charset="2"/>
                        </a:rPr>
                        <a:t>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4773432"/>
                  </a:ext>
                </a:extLst>
              </a:tr>
              <a:tr h="207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dirty="0"/>
                        <a:t>2023/999.999-2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9999999-99.2023.8.26.0602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Munícipe de Sorocaba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0" dirty="0"/>
                        <a:t>Fraldas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0" dirty="0"/>
                        <a:t>Fraldas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  <a:sym typeface="Webdings" panose="05030102010509060703" pitchFamily="18" charset="2"/>
                        </a:rPr>
                        <a:t>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1577122"/>
                  </a:ext>
                </a:extLst>
              </a:tr>
              <a:tr h="207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dirty="0"/>
                        <a:t>2024/999.777-1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9999999-99.2023.8.26.0602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Munícipe de Sorocaba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0" dirty="0"/>
                        <a:t>Consulta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0" dirty="0"/>
                        <a:t>Neuropediatra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  <a:sym typeface="Webdings" panose="05030102010509060703" pitchFamily="18" charset="2"/>
                        </a:rPr>
                        <a:t>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7128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92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8879B254-4B45-82EE-BB7D-3844E5381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0"/>
          <a:stretch/>
        </p:blipFill>
        <p:spPr>
          <a:xfrm>
            <a:off x="0" y="0"/>
            <a:ext cx="12192000" cy="653845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B64756D1-1384-5B51-2E35-4703619788FF}"/>
              </a:ext>
            </a:extLst>
          </p:cNvPr>
          <p:cNvSpPr/>
          <p:nvPr/>
        </p:nvSpPr>
        <p:spPr>
          <a:xfrm>
            <a:off x="98323" y="1371164"/>
            <a:ext cx="11847869" cy="46855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xmlns="" id="{FC1DD74B-33D5-47E1-E0A7-5B7FAE207B69}"/>
              </a:ext>
            </a:extLst>
          </p:cNvPr>
          <p:cNvSpPr/>
          <p:nvPr/>
        </p:nvSpPr>
        <p:spPr>
          <a:xfrm>
            <a:off x="2939845" y="2180128"/>
            <a:ext cx="521110" cy="4647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xmlns="" id="{70ABB46C-1B41-FA3C-9CA3-D35F425335AE}"/>
              </a:ext>
            </a:extLst>
          </p:cNvPr>
          <p:cNvSpPr/>
          <p:nvPr/>
        </p:nvSpPr>
        <p:spPr>
          <a:xfrm>
            <a:off x="9409478" y="673513"/>
            <a:ext cx="1582994" cy="540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Gerar</a:t>
            </a:r>
          </a:p>
          <a:p>
            <a:pPr algn="ctr"/>
            <a:r>
              <a:rPr lang="pt-BR" dirty="0"/>
              <a:t>Relatórios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45A61DF8-78F1-84F2-EF8F-9BDE13BE1D75}"/>
              </a:ext>
            </a:extLst>
          </p:cNvPr>
          <p:cNvSpPr txBox="1"/>
          <p:nvPr/>
        </p:nvSpPr>
        <p:spPr>
          <a:xfrm>
            <a:off x="6499130" y="783812"/>
            <a:ext cx="29103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pt-BR" b="1" dirty="0"/>
              <a:t>Você está em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BF46A7A-9C1C-E64E-55A8-5CA4CBA5907A}"/>
              </a:ext>
            </a:extLst>
          </p:cNvPr>
          <p:cNvSpPr txBox="1"/>
          <p:nvPr/>
        </p:nvSpPr>
        <p:spPr>
          <a:xfrm>
            <a:off x="11297272" y="676090"/>
            <a:ext cx="422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2">
                    <a:lumMod val="75000"/>
                  </a:schemeClr>
                </a:solidFill>
                <a:sym typeface="Webdings" panose="05030102010509060703" pitchFamily="18" charset="2"/>
              </a:rPr>
              <a:t>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BDE49352-1A7D-54ED-63DC-7410AFA5AF94}"/>
              </a:ext>
            </a:extLst>
          </p:cNvPr>
          <p:cNvSpPr txBox="1"/>
          <p:nvPr/>
        </p:nvSpPr>
        <p:spPr>
          <a:xfrm>
            <a:off x="8858865" y="1686802"/>
            <a:ext cx="29103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Hoje é dia </a:t>
            </a:r>
            <a:r>
              <a:rPr lang="pt-BR" b="1" dirty="0">
                <a:solidFill>
                  <a:srgbClr val="002060"/>
                </a:solidFill>
              </a:rPr>
              <a:t>04/04/2024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59884DF-CFAF-62C3-4EEB-F0CFF226ED30}"/>
              </a:ext>
            </a:extLst>
          </p:cNvPr>
          <p:cNvSpPr txBox="1"/>
          <p:nvPr/>
        </p:nvSpPr>
        <p:spPr>
          <a:xfrm>
            <a:off x="186811" y="1371164"/>
            <a:ext cx="102747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Selecione o(s) filtro(s) de busca</a:t>
            </a:r>
            <a:endParaRPr lang="pt-BR" sz="1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83354342-D315-006B-7F4C-2B1ACFDE261D}"/>
              </a:ext>
            </a:extLst>
          </p:cNvPr>
          <p:cNvSpPr/>
          <p:nvPr/>
        </p:nvSpPr>
        <p:spPr>
          <a:xfrm>
            <a:off x="245808" y="1948684"/>
            <a:ext cx="2320411" cy="2446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>
                <a:solidFill>
                  <a:schemeClr val="tx1"/>
                </a:solidFill>
              </a:rPr>
              <a:t>Ano</a:t>
            </a:r>
          </a:p>
          <a:p>
            <a:pPr algn="just"/>
            <a:r>
              <a:rPr lang="pt-BR" sz="1050" dirty="0">
                <a:solidFill>
                  <a:schemeClr val="tx1"/>
                </a:solidFill>
              </a:rPr>
              <a:t>Quadrimestre</a:t>
            </a:r>
          </a:p>
          <a:p>
            <a:pPr algn="just"/>
            <a:r>
              <a:rPr lang="pt-BR" sz="1050" dirty="0">
                <a:solidFill>
                  <a:schemeClr val="tx1"/>
                </a:solidFill>
              </a:rPr>
              <a:t>Origem do Processo (Tribunal)</a:t>
            </a:r>
          </a:p>
          <a:p>
            <a:pPr algn="just"/>
            <a:r>
              <a:rPr lang="pt-BR" sz="1050" dirty="0">
                <a:solidFill>
                  <a:schemeClr val="tx1"/>
                </a:solidFill>
              </a:rPr>
              <a:t>Requerida</a:t>
            </a:r>
          </a:p>
          <a:p>
            <a:pPr algn="just"/>
            <a:r>
              <a:rPr lang="pt-BR" sz="1050" dirty="0">
                <a:solidFill>
                  <a:schemeClr val="tx1"/>
                </a:solidFill>
              </a:rPr>
              <a:t>Solicitante</a:t>
            </a:r>
          </a:p>
          <a:p>
            <a:pPr algn="just"/>
            <a:r>
              <a:rPr lang="pt-BR" sz="1050" dirty="0">
                <a:solidFill>
                  <a:schemeClr val="tx1"/>
                </a:solidFill>
              </a:rPr>
              <a:t>CPF do(a) Solicitante</a:t>
            </a:r>
          </a:p>
          <a:p>
            <a:pPr algn="just"/>
            <a:r>
              <a:rPr lang="pt-BR" sz="1050" dirty="0">
                <a:solidFill>
                  <a:schemeClr val="tx1"/>
                </a:solidFill>
              </a:rPr>
              <a:t>Representado(a)/Munícipe</a:t>
            </a:r>
          </a:p>
          <a:p>
            <a:pPr algn="just"/>
            <a:r>
              <a:rPr lang="pt-BR" sz="1050" dirty="0">
                <a:solidFill>
                  <a:schemeClr val="tx1"/>
                </a:solidFill>
              </a:rPr>
              <a:t>Pleito/Pedido</a:t>
            </a:r>
          </a:p>
          <a:p>
            <a:pPr algn="just"/>
            <a:r>
              <a:rPr lang="pt-BR" sz="1050" dirty="0">
                <a:solidFill>
                  <a:schemeClr val="tx1"/>
                </a:solidFill>
              </a:rPr>
              <a:t>Especificação dos itens pleiteados</a:t>
            </a:r>
          </a:p>
          <a:p>
            <a:pPr algn="just"/>
            <a:r>
              <a:rPr lang="pt-BR" sz="1050" dirty="0">
                <a:solidFill>
                  <a:schemeClr val="tx1"/>
                </a:solidFill>
              </a:rPr>
              <a:t>Status</a:t>
            </a:r>
          </a:p>
          <a:p>
            <a:pPr algn="just"/>
            <a:r>
              <a:rPr lang="pt-BR" sz="1050" dirty="0">
                <a:solidFill>
                  <a:schemeClr val="tx1"/>
                </a:solidFill>
              </a:rPr>
              <a:t>Portador (setor)</a:t>
            </a:r>
          </a:p>
          <a:p>
            <a:pPr algn="just"/>
            <a:r>
              <a:rPr lang="pt-BR" sz="1050" dirty="0">
                <a:solidFill>
                  <a:schemeClr val="tx1"/>
                </a:solidFill>
              </a:rPr>
              <a:t>Andamento dos trâmites</a:t>
            </a:r>
          </a:p>
          <a:p>
            <a:pPr algn="just"/>
            <a:r>
              <a:rPr lang="pt-BR" sz="1050" dirty="0">
                <a:solidFill>
                  <a:schemeClr val="tx1"/>
                </a:solidFill>
              </a:rPr>
              <a:t>Data de envio</a:t>
            </a:r>
          </a:p>
          <a:p>
            <a:pPr algn="just"/>
            <a:r>
              <a:rPr lang="pt-BR" sz="1050" dirty="0">
                <a:solidFill>
                  <a:schemeClr val="tx1"/>
                </a:solidFill>
              </a:rPr>
              <a:t>Data do Recebimento</a:t>
            </a:r>
          </a:p>
          <a:p>
            <a:pPr algn="just"/>
            <a:r>
              <a:rPr lang="pt-BR" sz="1050" dirty="0">
                <a:solidFill>
                  <a:schemeClr val="tx1"/>
                </a:solidFill>
              </a:rPr>
              <a:t>Quem fez a cobrança do processo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F763B11C-8246-A71F-9F8C-D34094E9732C}"/>
              </a:ext>
            </a:extLst>
          </p:cNvPr>
          <p:cNvSpPr/>
          <p:nvPr/>
        </p:nvSpPr>
        <p:spPr>
          <a:xfrm>
            <a:off x="3957485" y="1948684"/>
            <a:ext cx="2320411" cy="2446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21AD694C-A9B2-7ECE-B398-53E38CBC62C0}"/>
              </a:ext>
            </a:extLst>
          </p:cNvPr>
          <p:cNvSpPr/>
          <p:nvPr/>
        </p:nvSpPr>
        <p:spPr>
          <a:xfrm>
            <a:off x="8432805" y="5683044"/>
            <a:ext cx="3405234" cy="2949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Gerar Relatório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8D0E9D77-8EA6-830E-FFC4-733B7E268D72}"/>
              </a:ext>
            </a:extLst>
          </p:cNvPr>
          <p:cNvSpPr/>
          <p:nvPr/>
        </p:nvSpPr>
        <p:spPr>
          <a:xfrm>
            <a:off x="521109" y="781665"/>
            <a:ext cx="73053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100" b="1" dirty="0">
                <a:solidFill>
                  <a:srgbClr val="C00000"/>
                </a:solidFill>
              </a:rPr>
              <a:t>Processos Administrativos e Mandados Judiciais (P.A.M.J)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xmlns="" id="{FA212E08-86BE-1E2C-D68F-2C2C0BD1DF75}"/>
              </a:ext>
            </a:extLst>
          </p:cNvPr>
          <p:cNvSpPr/>
          <p:nvPr/>
        </p:nvSpPr>
        <p:spPr>
          <a:xfrm>
            <a:off x="2934929" y="2686491"/>
            <a:ext cx="521110" cy="4647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xmlns="" id="{EB578548-FA71-9BCD-59E1-44E559277873}"/>
              </a:ext>
            </a:extLst>
          </p:cNvPr>
          <p:cNvSpPr/>
          <p:nvPr/>
        </p:nvSpPr>
        <p:spPr>
          <a:xfrm>
            <a:off x="2944761" y="3207602"/>
            <a:ext cx="521110" cy="4647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xmlns="" id="{6CAB51F8-876E-AB3B-08F4-DAED4D13558F}"/>
              </a:ext>
            </a:extLst>
          </p:cNvPr>
          <p:cNvSpPr/>
          <p:nvPr/>
        </p:nvSpPr>
        <p:spPr>
          <a:xfrm>
            <a:off x="2925098" y="3728713"/>
            <a:ext cx="521110" cy="4647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A646D776-FBDD-DA36-184F-A8DD938A0AE5}"/>
              </a:ext>
            </a:extLst>
          </p:cNvPr>
          <p:cNvSpPr txBox="1"/>
          <p:nvPr/>
        </p:nvSpPr>
        <p:spPr>
          <a:xfrm>
            <a:off x="2861188" y="2140800"/>
            <a:ext cx="7275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ym typeface="Webdings" panose="05030102010509060703" pitchFamily="18" charset="2"/>
              </a:rPr>
              <a:t></a:t>
            </a:r>
          </a:p>
          <a:p>
            <a:pPr algn="ctr"/>
            <a:r>
              <a:rPr lang="pt-BR" sz="3200" dirty="0">
                <a:sym typeface="Webdings" panose="05030102010509060703" pitchFamily="18" charset="2"/>
              </a:rPr>
              <a:t></a:t>
            </a:r>
          </a:p>
          <a:p>
            <a:pPr algn="ctr"/>
            <a:r>
              <a:rPr lang="pt-BR" sz="3200" dirty="0">
                <a:sym typeface="Webdings" panose="05030102010509060703" pitchFamily="18" charset="2"/>
              </a:rPr>
              <a:t></a:t>
            </a:r>
          </a:p>
          <a:p>
            <a:pPr algn="ctr"/>
            <a:r>
              <a:rPr lang="pt-BR" sz="3200" dirty="0">
                <a:sym typeface="Webdings" panose="05030102010509060703" pitchFamily="18" charset="2"/>
              </a:rPr>
              <a:t></a:t>
            </a:r>
            <a:endParaRPr lang="pt-BR" sz="3200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xmlns="" id="{32C876D8-1D47-6D16-5092-5AE3B8BDAA8C}"/>
              </a:ext>
            </a:extLst>
          </p:cNvPr>
          <p:cNvSpPr/>
          <p:nvPr/>
        </p:nvSpPr>
        <p:spPr>
          <a:xfrm>
            <a:off x="4026309" y="4421309"/>
            <a:ext cx="2138515" cy="298174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ym typeface="Wingdings" panose="05000000000000000000" pitchFamily="2" charset="2"/>
              </a:rPr>
              <a:t></a:t>
            </a:r>
            <a:r>
              <a:rPr lang="pt-BR" dirty="0"/>
              <a:t>Aplicar Seleção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06536416-83BC-5331-FCD4-2FE1903FC08E}"/>
              </a:ext>
            </a:extLst>
          </p:cNvPr>
          <p:cNvSpPr txBox="1"/>
          <p:nvPr/>
        </p:nvSpPr>
        <p:spPr>
          <a:xfrm>
            <a:off x="7315199" y="3057398"/>
            <a:ext cx="3298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Ordenar de forma:</a:t>
            </a:r>
            <a:endParaRPr lang="pt-BR" sz="14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B282459B-38BA-F370-EFDA-F122B7EC7D35}"/>
              </a:ext>
            </a:extLst>
          </p:cNvPr>
          <p:cNvSpPr/>
          <p:nvPr/>
        </p:nvSpPr>
        <p:spPr>
          <a:xfrm>
            <a:off x="8672061" y="3421066"/>
            <a:ext cx="2320411" cy="891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>
                <a:solidFill>
                  <a:schemeClr val="tx1"/>
                </a:solidFill>
              </a:rPr>
              <a:t>Crescente      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Webdings" panose="05030102010509060703" pitchFamily="18" charset="2"/>
              </a:rPr>
              <a:t></a:t>
            </a:r>
            <a:endParaRPr lang="pt-BR" sz="1600" dirty="0">
              <a:solidFill>
                <a:schemeClr val="tx1"/>
              </a:solidFill>
            </a:endParaRPr>
          </a:p>
          <a:p>
            <a:pPr algn="just"/>
            <a:r>
              <a:rPr lang="pt-BR" sz="1600" dirty="0">
                <a:solidFill>
                  <a:schemeClr val="tx1"/>
                </a:solidFill>
              </a:rPr>
              <a:t>Decrescente 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Webdings" panose="05030102010509060703" pitchFamily="18" charset="2"/>
              </a:rPr>
              <a:t>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xmlns="" id="{381EA459-F2F6-7314-C6EB-D4367908CB37}"/>
              </a:ext>
            </a:extLst>
          </p:cNvPr>
          <p:cNvSpPr/>
          <p:nvPr/>
        </p:nvSpPr>
        <p:spPr>
          <a:xfrm>
            <a:off x="8672061" y="4427556"/>
            <a:ext cx="2320411" cy="291927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ym typeface="Wingdings" panose="05000000000000000000" pitchFamily="2" charset="2"/>
              </a:rPr>
              <a:t></a:t>
            </a:r>
            <a:r>
              <a:rPr lang="pt-BR" dirty="0"/>
              <a:t>Aplicar Seleção</a:t>
            </a:r>
          </a:p>
        </p:txBody>
      </p:sp>
    </p:spTree>
    <p:extLst>
      <p:ext uri="{BB962C8B-B14F-4D97-AF65-F5344CB8AC3E}">
        <p14:creationId xmlns:p14="http://schemas.microsoft.com/office/powerpoint/2010/main" val="131429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8879B254-4B45-82EE-BB7D-3844E5381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0"/>
          <a:stretch/>
        </p:blipFill>
        <p:spPr>
          <a:xfrm>
            <a:off x="0" y="0"/>
            <a:ext cx="12192000" cy="653845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B64756D1-1384-5B51-2E35-4703619788FF}"/>
              </a:ext>
            </a:extLst>
          </p:cNvPr>
          <p:cNvSpPr/>
          <p:nvPr/>
        </p:nvSpPr>
        <p:spPr>
          <a:xfrm>
            <a:off x="98323" y="1371164"/>
            <a:ext cx="11847869" cy="46855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xmlns="" id="{70ABB46C-1B41-FA3C-9CA3-D35F425335AE}"/>
              </a:ext>
            </a:extLst>
          </p:cNvPr>
          <p:cNvSpPr/>
          <p:nvPr/>
        </p:nvSpPr>
        <p:spPr>
          <a:xfrm>
            <a:off x="9409478" y="673513"/>
            <a:ext cx="1582994" cy="540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Gerar</a:t>
            </a:r>
          </a:p>
          <a:p>
            <a:pPr algn="ctr"/>
            <a:r>
              <a:rPr lang="pt-BR" dirty="0"/>
              <a:t>Relatórios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45A61DF8-78F1-84F2-EF8F-9BDE13BE1D75}"/>
              </a:ext>
            </a:extLst>
          </p:cNvPr>
          <p:cNvSpPr txBox="1"/>
          <p:nvPr/>
        </p:nvSpPr>
        <p:spPr>
          <a:xfrm>
            <a:off x="6499130" y="783812"/>
            <a:ext cx="29103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pt-BR" b="1" dirty="0"/>
              <a:t>Você está em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BF46A7A-9C1C-E64E-55A8-5CA4CBA5907A}"/>
              </a:ext>
            </a:extLst>
          </p:cNvPr>
          <p:cNvSpPr txBox="1"/>
          <p:nvPr/>
        </p:nvSpPr>
        <p:spPr>
          <a:xfrm>
            <a:off x="11297272" y="676090"/>
            <a:ext cx="422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2">
                    <a:lumMod val="75000"/>
                  </a:schemeClr>
                </a:solidFill>
                <a:sym typeface="Webdings" panose="05030102010509060703" pitchFamily="18" charset="2"/>
              </a:rPr>
              <a:t>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BDE49352-1A7D-54ED-63DC-7410AFA5AF94}"/>
              </a:ext>
            </a:extLst>
          </p:cNvPr>
          <p:cNvSpPr txBox="1"/>
          <p:nvPr/>
        </p:nvSpPr>
        <p:spPr>
          <a:xfrm>
            <a:off x="8858865" y="1686802"/>
            <a:ext cx="29103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Hoje é dia </a:t>
            </a:r>
            <a:r>
              <a:rPr lang="pt-BR" b="1" dirty="0">
                <a:solidFill>
                  <a:srgbClr val="002060"/>
                </a:solidFill>
              </a:rPr>
              <a:t>04/04/2024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59884DF-CFAF-62C3-4EEB-F0CFF226ED30}"/>
              </a:ext>
            </a:extLst>
          </p:cNvPr>
          <p:cNvSpPr txBox="1"/>
          <p:nvPr/>
        </p:nvSpPr>
        <p:spPr>
          <a:xfrm>
            <a:off x="186811" y="1371164"/>
            <a:ext cx="102747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Relatórios</a:t>
            </a:r>
            <a:endParaRPr lang="pt-BR" sz="1400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21AD694C-A9B2-7ECE-B398-53E38CBC62C0}"/>
              </a:ext>
            </a:extLst>
          </p:cNvPr>
          <p:cNvSpPr/>
          <p:nvPr/>
        </p:nvSpPr>
        <p:spPr>
          <a:xfrm>
            <a:off x="8432805" y="5683044"/>
            <a:ext cx="3405234" cy="2949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Imprimirr</a:t>
            </a:r>
            <a:r>
              <a:rPr lang="pt-BR" dirty="0"/>
              <a:t> Relatório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8D0E9D77-8EA6-830E-FFC4-733B7E268D72}"/>
              </a:ext>
            </a:extLst>
          </p:cNvPr>
          <p:cNvSpPr/>
          <p:nvPr/>
        </p:nvSpPr>
        <p:spPr>
          <a:xfrm>
            <a:off x="521109" y="781665"/>
            <a:ext cx="73053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100" b="1" dirty="0">
                <a:solidFill>
                  <a:srgbClr val="C00000"/>
                </a:solidFill>
              </a:rPr>
              <a:t>Processos Administrativos e Mandados Judiciais (P.A.M.J)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xmlns="" id="{96588637-5A9E-848C-2D77-6E16500CF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39260"/>
              </p:ext>
            </p:extLst>
          </p:nvPr>
        </p:nvGraphicFramePr>
        <p:xfrm>
          <a:off x="245807" y="1686802"/>
          <a:ext cx="8082115" cy="101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3303">
                  <a:extLst>
                    <a:ext uri="{9D8B030D-6E8A-4147-A177-3AD203B41FA5}">
                      <a16:colId xmlns:a16="http://schemas.microsoft.com/office/drawing/2014/main" xmlns="" val="1899005182"/>
                    </a:ext>
                  </a:extLst>
                </a:gridCol>
                <a:gridCol w="4758812">
                  <a:extLst>
                    <a:ext uri="{9D8B030D-6E8A-4147-A177-3AD203B41FA5}">
                      <a16:colId xmlns:a16="http://schemas.microsoft.com/office/drawing/2014/main" xmlns="" val="3071222459"/>
                    </a:ext>
                  </a:extLst>
                </a:gridCol>
              </a:tblGrid>
              <a:tr h="321774"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Ano 2023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8273592"/>
                  </a:ext>
                </a:extLst>
              </a:tr>
              <a:tr h="32177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Solicitantes</a:t>
                      </a:r>
                    </a:p>
                    <a:p>
                      <a:pPr algn="l" rtl="0" fontAlgn="ctr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1533391"/>
                  </a:ext>
                </a:extLst>
              </a:tr>
              <a:tr h="321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Medicamento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400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881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573</Words>
  <Application>Microsoft Office PowerPoint</Application>
  <PresentationFormat>Widescreen</PresentationFormat>
  <Paragraphs>212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Webdings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Lúcio Neves</dc:creator>
  <cp:lastModifiedBy>ARCANJO-NOTE</cp:lastModifiedBy>
  <cp:revision>36</cp:revision>
  <dcterms:created xsi:type="dcterms:W3CDTF">2024-04-05T00:49:52Z</dcterms:created>
  <dcterms:modified xsi:type="dcterms:W3CDTF">2024-04-06T12:22:31Z</dcterms:modified>
</cp:coreProperties>
</file>