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2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E6B2"/>
    <a:srgbClr val="C5E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816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75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574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99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30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8119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486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59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40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929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1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942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18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436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3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379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25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725C47-D34C-45E2-8E75-A73EB18DAC7C}" type="datetimeFigureOut">
              <a:rPr lang="pt-PT" smtClean="0"/>
              <a:t>09/12/2022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B1DB50-5638-46BA-9C87-F2A0AA6A8A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013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0C73-E01D-553E-3762-062584F7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4210"/>
            <a:ext cx="10353762" cy="1164772"/>
          </a:xfrm>
        </p:spPr>
        <p:txBody>
          <a:bodyPr>
            <a:normAutofit/>
          </a:bodyPr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82BA-10ED-4215-30AD-4FC568F8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4151"/>
            <a:ext cx="10353762" cy="494771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PT" sz="2200" dirty="0"/>
              <a:t>Utilizámos 4 ficheiros:</a:t>
            </a:r>
          </a:p>
          <a:p>
            <a:pPr lvl="1">
              <a:lnSpc>
                <a:spcPct val="90000"/>
              </a:lnSpc>
            </a:pPr>
            <a:r>
              <a:rPr lang="pt-PT" sz="2000" b="1" dirty="0">
                <a:effectLst/>
              </a:rPr>
              <a:t>dominio.py</a:t>
            </a:r>
          </a:p>
          <a:p>
            <a:pPr lvl="1">
              <a:lnSpc>
                <a:spcPct val="90000"/>
              </a:lnSpc>
            </a:pPr>
            <a:r>
              <a:rPr lang="pt-PT" sz="2000" b="1" dirty="0">
                <a:effectLst/>
              </a:rPr>
              <a:t>tree_search.py</a:t>
            </a:r>
          </a:p>
          <a:p>
            <a:pPr lvl="1">
              <a:lnSpc>
                <a:spcPct val="90000"/>
              </a:lnSpc>
            </a:pPr>
            <a:r>
              <a:rPr lang="pt-PT" sz="2000" b="1" dirty="0">
                <a:effectLst/>
              </a:rPr>
              <a:t>student.py</a:t>
            </a:r>
          </a:p>
          <a:p>
            <a:pPr lvl="1">
              <a:lnSpc>
                <a:spcPct val="90000"/>
              </a:lnSpc>
            </a:pPr>
            <a:r>
              <a:rPr lang="pt-PT" sz="2000" b="1" dirty="0">
                <a:effectLst/>
              </a:rPr>
              <a:t>common2.py</a:t>
            </a:r>
          </a:p>
          <a:p>
            <a:pPr>
              <a:lnSpc>
                <a:spcPct val="90000"/>
              </a:lnSpc>
            </a:pPr>
            <a:r>
              <a:rPr lang="pt-PT" sz="2200" dirty="0"/>
              <a:t>Foram também utilizados outros ficheiros de testes que foram realizados ao longo do projeto para verificar se se ia concretizando o pretendido, para efeitos de </a:t>
            </a:r>
            <a:r>
              <a:rPr lang="pt-PT" sz="2200" dirty="0" err="1"/>
              <a:t>degub</a:t>
            </a:r>
            <a:r>
              <a:rPr lang="pt-PT" sz="2200" dirty="0"/>
              <a:t>.</a:t>
            </a:r>
          </a:p>
          <a:p>
            <a:pPr>
              <a:lnSpc>
                <a:spcPct val="90000"/>
              </a:lnSpc>
            </a:pPr>
            <a:endParaRPr lang="pt-PT" sz="2200" dirty="0"/>
          </a:p>
          <a:p>
            <a:pPr>
              <a:lnSpc>
                <a:spcPct val="90000"/>
              </a:lnSpc>
            </a:pPr>
            <a:endParaRPr lang="pt-PT" sz="2200" dirty="0"/>
          </a:p>
          <a:p>
            <a:pPr marL="36900" indent="0">
              <a:lnSpc>
                <a:spcPct val="90000"/>
              </a:lnSpc>
              <a:buNone/>
            </a:pPr>
            <a:r>
              <a:rPr lang="pt-PT" sz="2200" dirty="0"/>
              <a:t>Trabalho realizado por: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pt-PT" sz="2200" dirty="0"/>
              <a:t>Rafael Amorim, 98197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pt-PT" sz="2200" dirty="0"/>
              <a:t>Tiago Alves, 104110</a:t>
            </a:r>
          </a:p>
          <a:p>
            <a:pPr marL="0" indent="0">
              <a:lnSpc>
                <a:spcPct val="90000"/>
              </a:lnSpc>
              <a:buNone/>
            </a:pP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5728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B3DE-DFCC-08B9-F54F-DE7408C8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6" y="278859"/>
            <a:ext cx="2539524" cy="684179"/>
          </a:xfrm>
        </p:spPr>
        <p:txBody>
          <a:bodyPr>
            <a:normAutofit fontScale="90000"/>
          </a:bodyPr>
          <a:lstStyle/>
          <a:p>
            <a:r>
              <a:rPr lang="pt-PT" dirty="0"/>
              <a:t>Domínio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4811-3C31-7E0C-06C6-38F55C31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44" y="1517516"/>
            <a:ext cx="10898511" cy="4760068"/>
          </a:xfrm>
        </p:spPr>
        <p:txBody>
          <a:bodyPr/>
          <a:lstStyle/>
          <a:p>
            <a:r>
              <a:rPr lang="pt-PT" dirty="0"/>
              <a:t>É constituído por cinco funções: </a:t>
            </a:r>
          </a:p>
          <a:p>
            <a:pPr lvl="1"/>
            <a:r>
              <a:rPr lang="pt-PT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__</a:t>
            </a:r>
            <a:r>
              <a:rPr lang="pt-PT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pt-PT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__():</a:t>
            </a:r>
            <a:r>
              <a:rPr lang="pt-PT" dirty="0"/>
              <a:t> Inicializa o domínio com um mapa;</a:t>
            </a:r>
          </a:p>
          <a:p>
            <a:pPr lvl="1"/>
            <a:r>
              <a:rPr lang="pt-PT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actions</a:t>
            </a:r>
            <a:r>
              <a:rPr lang="pt-PT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(): </a:t>
            </a:r>
            <a:r>
              <a:rPr lang="pt-PT" dirty="0"/>
              <a:t>Retorna as ações possíveis de fazer num mapa;</a:t>
            </a:r>
          </a:p>
          <a:p>
            <a:pPr lvl="1"/>
            <a:r>
              <a:rPr lang="pt-PT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result(): </a:t>
            </a:r>
            <a:r>
              <a:rPr lang="pt-PT" dirty="0"/>
              <a:t>Retorna o estado (mapa) consoante o resultado do movimento de uma peça no mapa fornecido;</a:t>
            </a:r>
          </a:p>
          <a:p>
            <a:pPr lvl="1"/>
            <a:r>
              <a:rPr lang="pt-PT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heuristic</a:t>
            </a:r>
            <a:r>
              <a:rPr lang="pt-PT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(): </a:t>
            </a:r>
            <a:r>
              <a:rPr lang="pt-PT" dirty="0"/>
              <a:t>Retorna o resultado da heurística selecionada. (Será falado mais à frente)</a:t>
            </a:r>
          </a:p>
          <a:p>
            <a:pPr lvl="1"/>
            <a:r>
              <a:rPr lang="pt-PT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satisfies</a:t>
            </a:r>
            <a:r>
              <a:rPr lang="pt-PT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(): </a:t>
            </a:r>
            <a:r>
              <a:rPr lang="pt-PT" dirty="0"/>
              <a:t>Retorna se já foi chegada à solução</a:t>
            </a:r>
          </a:p>
          <a:p>
            <a:pPr lvl="1"/>
            <a:endParaRPr lang="pt-PT" dirty="0"/>
          </a:p>
          <a:p>
            <a:r>
              <a:rPr lang="pt-PT" dirty="0"/>
              <a:t>É utilizado pela árvore de pesquisa para obter as diferentes ações, resultados, melhorar a mesma com heurísticas e para encontrar a solução.</a:t>
            </a:r>
          </a:p>
        </p:txBody>
      </p:sp>
    </p:spTree>
    <p:extLst>
      <p:ext uri="{BB962C8B-B14F-4D97-AF65-F5344CB8AC3E}">
        <p14:creationId xmlns:p14="http://schemas.microsoft.com/office/powerpoint/2010/main" val="1400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99A-B9FC-AE86-1F69-9BBBEE5C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50" y="326704"/>
            <a:ext cx="1930167" cy="708666"/>
          </a:xfrm>
        </p:spPr>
        <p:txBody>
          <a:bodyPr>
            <a:normAutofit/>
          </a:bodyPr>
          <a:lstStyle/>
          <a:p>
            <a:r>
              <a:rPr lang="pt-PT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ACB9-7EC9-4F88-06FF-064F8D2C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35" y="1171172"/>
            <a:ext cx="7686392" cy="561892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Criou-se um set para </a:t>
            </a:r>
            <a:r>
              <a:rPr lang="pt-PT" dirty="0">
                <a:solidFill>
                  <a:srgbClr val="A2E6B2"/>
                </a:solidFill>
              </a:rPr>
              <a:t>guardar os estados visitados </a:t>
            </a:r>
            <a:r>
              <a:rPr lang="pt-PT" dirty="0"/>
              <a:t>de forma a que não seja repetida a mesma pesquisa, desnecessariamente. No final de cada iteração é guardado o novo estado que foi visitado;</a:t>
            </a:r>
          </a:p>
          <a:p>
            <a:r>
              <a:rPr lang="pt-PT" dirty="0"/>
              <a:t>Ao começar a pesquisa retira-se o </a:t>
            </a:r>
            <a:r>
              <a:rPr lang="pt-PT" dirty="0">
                <a:solidFill>
                  <a:srgbClr val="A2E6B2"/>
                </a:solidFill>
              </a:rPr>
              <a:t>1º elemento da lista de nós abertos</a:t>
            </a:r>
            <a:r>
              <a:rPr lang="pt-PT" dirty="0"/>
              <a:t>, começando pela raiz e enquanto o estado do nó não for igual à solução continua-se a pesquisa; </a:t>
            </a:r>
          </a:p>
          <a:p>
            <a:r>
              <a:rPr lang="pt-PT" dirty="0"/>
              <a:t>Se chegar à solução devolve a </a:t>
            </a:r>
            <a:r>
              <a:rPr lang="pt-PT" dirty="0">
                <a:solidFill>
                  <a:srgbClr val="A2E6B2"/>
                </a:solidFill>
              </a:rPr>
              <a:t>lista de ações a realizar </a:t>
            </a:r>
            <a:r>
              <a:rPr lang="pt-PT" dirty="0">
                <a:solidFill>
                  <a:schemeClr val="tx1"/>
                </a:solidFill>
              </a:rPr>
              <a:t>para chegar ao objetivo</a:t>
            </a:r>
            <a:r>
              <a:rPr lang="pt-PT" dirty="0"/>
              <a:t>;</a:t>
            </a:r>
          </a:p>
          <a:p>
            <a:r>
              <a:rPr lang="pt-PT" dirty="0"/>
              <a:t>Se a pesquisa continuou, cria-se uma </a:t>
            </a:r>
            <a:r>
              <a:rPr lang="pt-PT" dirty="0">
                <a:solidFill>
                  <a:srgbClr val="A2E6B2"/>
                </a:solidFill>
              </a:rPr>
              <a:t>nova lista de nós abertos</a:t>
            </a:r>
            <a:r>
              <a:rPr lang="pt-PT" dirty="0"/>
              <a:t>. São analisadas </a:t>
            </a:r>
            <a:r>
              <a:rPr lang="pt-PT" dirty="0">
                <a:solidFill>
                  <a:srgbClr val="A2E6B2"/>
                </a:solidFill>
              </a:rPr>
              <a:t>todas</a:t>
            </a:r>
            <a:r>
              <a:rPr lang="pt-PT" dirty="0"/>
              <a:t> as </a:t>
            </a:r>
            <a:r>
              <a:rPr lang="pt-PT" dirty="0">
                <a:solidFill>
                  <a:srgbClr val="A2E6B2"/>
                </a:solidFill>
              </a:rPr>
              <a:t>ações possíveis </a:t>
            </a:r>
            <a:r>
              <a:rPr lang="pt-PT" dirty="0"/>
              <a:t>e os seus </a:t>
            </a:r>
            <a:r>
              <a:rPr lang="pt-PT" dirty="0">
                <a:solidFill>
                  <a:srgbClr val="A2E6B2"/>
                </a:solidFill>
              </a:rPr>
              <a:t>resultados</a:t>
            </a:r>
            <a:r>
              <a:rPr lang="pt-PT" dirty="0"/>
              <a:t>(novos estados) no mapa anterior. Se estes novos estados não estiverem nos estados já visitados serão então produzidos os novos nós e guardados na lista criada;</a:t>
            </a:r>
          </a:p>
          <a:p>
            <a:r>
              <a:rPr lang="pt-PT" dirty="0"/>
              <a:t>Na próxima iteração é selecionado o </a:t>
            </a:r>
            <a:r>
              <a:rPr lang="pt-PT" dirty="0">
                <a:solidFill>
                  <a:srgbClr val="A2E6B2"/>
                </a:solidFill>
              </a:rPr>
              <a:t>próximo nó a analisar </a:t>
            </a:r>
            <a:r>
              <a:rPr lang="pt-PT" dirty="0"/>
              <a:t>tendo em conta a </a:t>
            </a:r>
            <a:r>
              <a:rPr lang="pt-PT" dirty="0">
                <a:solidFill>
                  <a:srgbClr val="A2E6B2"/>
                </a:solidFill>
              </a:rPr>
              <a:t>estratégia de pesquisa </a:t>
            </a:r>
            <a:r>
              <a:rPr lang="pt-PT" dirty="0"/>
              <a:t>escolhida. Para o caso da pesquisa gulosa, por exemplo, os nós são ordenados pela heurística;</a:t>
            </a:r>
          </a:p>
          <a:p>
            <a:r>
              <a:rPr lang="pt-PT" dirty="0"/>
              <a:t>Voltamos a </a:t>
            </a:r>
            <a:r>
              <a:rPr lang="pt-PT" dirty="0">
                <a:solidFill>
                  <a:srgbClr val="A2E6B2"/>
                </a:solidFill>
              </a:rPr>
              <a:t>verificar se ganhou </a:t>
            </a:r>
            <a:r>
              <a:rPr lang="pt-PT" dirty="0"/>
              <a:t>e assim sucessivamente.</a:t>
            </a:r>
          </a:p>
        </p:txBody>
      </p:sp>
      <p:pic>
        <p:nvPicPr>
          <p:cNvPr id="2050" name="Picture 2" descr="Imagens Lupa Pesquisa | Vetores, fotos de arquivo e PSD grátis">
            <a:extLst>
              <a:ext uri="{FF2B5EF4-FFF2-40B4-BE49-F238E27FC236}">
                <a16:creationId xmlns:a16="http://schemas.microsoft.com/office/drawing/2014/main" id="{EBB9C41A-A0F3-E802-1E09-2E4BBEAA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21" y="1803148"/>
            <a:ext cx="2601362" cy="3251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7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0A81-B061-277C-6875-DC8867F6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775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pt-PT" sz="3600" dirty="0" err="1"/>
              <a:t>Student</a:t>
            </a:r>
            <a:endParaRPr lang="pt-PT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F25E-7BE9-E49A-3E95-C6692033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78209"/>
            <a:ext cx="10353762" cy="4783761"/>
          </a:xfrm>
        </p:spPr>
        <p:txBody>
          <a:bodyPr anchor="ctr">
            <a:normAutofit fontScale="92500" lnSpcReduction="10000"/>
          </a:bodyPr>
          <a:lstStyle/>
          <a:p>
            <a:r>
              <a:rPr lang="pt-PT" dirty="0"/>
              <a:t>No ficheiro student.py é feito o envio dos movimentos de cada carro para o servidor. Sendo assim é necessário agrupar tudo neste ficheiro de modo a que seja possível obter as chaves (ou movimentos) a enviar para o servidor.</a:t>
            </a:r>
          </a:p>
          <a:p>
            <a:r>
              <a:rPr lang="pt-PT" dirty="0"/>
              <a:t>Primeiro é feita a pesquisa da solução tendo o mapa inicial, obtendo os movimentos que cada peça tem que fazer.</a:t>
            </a:r>
          </a:p>
          <a:p>
            <a:r>
              <a:rPr lang="pt-PT" dirty="0"/>
              <a:t>Para que se possa utilizar os movimentos da solução é necessário verificar se o cursor se encontra a selecionar o carro correto.</a:t>
            </a:r>
          </a:p>
          <a:p>
            <a:r>
              <a:rPr lang="pt-PT" dirty="0"/>
              <a:t>Para tal foram criadas várias funções:</a:t>
            </a:r>
          </a:p>
          <a:p>
            <a:pPr lvl="1"/>
            <a:r>
              <a:rPr lang="pt-PT" dirty="0"/>
              <a:t> 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vaiPoCarro</a:t>
            </a:r>
            <a:r>
              <a:rPr lang="pt-PT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pt-PT" dirty="0"/>
              <a:t> retorna um movimento único de forma a que o cursor fique cada vez mais próximo do carro e eventualmente chegue ao carro (pela ponta mais próxima deste); </a:t>
            </a:r>
          </a:p>
          <a:p>
            <a:pPr lvl="1"/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cursorOnCar</a:t>
            </a:r>
            <a:r>
              <a:rPr lang="pt-P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PT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b="0" dirty="0">
                <a:solidFill>
                  <a:srgbClr val="DCDCAA"/>
                </a:solidFill>
                <a:effectLst/>
              </a:rPr>
              <a:t> </a:t>
            </a:r>
            <a:r>
              <a:rPr lang="pt-PT" b="0" dirty="0">
                <a:solidFill>
                  <a:schemeClr val="tx1"/>
                </a:solidFill>
                <a:effectLst/>
              </a:rPr>
              <a:t>verifica se o cursor já se encontra sobre o carro;</a:t>
            </a:r>
            <a:endParaRPr lang="pt-PT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carSelected</a:t>
            </a:r>
            <a:r>
              <a:rPr lang="pt-PT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pt-PT" b="0" dirty="0">
                <a:solidFill>
                  <a:schemeClr val="tx1"/>
                </a:solidFill>
                <a:effectLst/>
              </a:rPr>
              <a:t>verifica se o carro já se encontra selecionado;</a:t>
            </a:r>
          </a:p>
          <a:p>
            <a:pPr lvl="1"/>
            <a:r>
              <a:rPr lang="pt-PT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entrada</a:t>
            </a:r>
            <a:r>
              <a:rPr lang="pt-PT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pt-PT" b="0" dirty="0">
                <a:solidFill>
                  <a:schemeClr val="tx1"/>
                </a:solidFill>
                <a:effectLst/>
              </a:rPr>
              <a:t>reúne todas as funções anteriores de forma a saber se pode enviar o próximo passo da solução da pesquisa, se precisa de movimentar o cursor para o carro ou selecionar o carro.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9787C-3D11-BA65-FC23-F9177561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94" y="1291419"/>
            <a:ext cx="3487616" cy="495729"/>
          </a:xfrm>
        </p:spPr>
        <p:txBody>
          <a:bodyPr>
            <a:normAutofit fontScale="90000"/>
          </a:bodyPr>
          <a:lstStyle/>
          <a:p>
            <a:pPr algn="l"/>
            <a:r>
              <a:rPr lang="pt-PT" sz="3600" dirty="0"/>
              <a:t>Heurísticas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1A23-C365-0483-1376-E0DEBC4C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860" y="68094"/>
            <a:ext cx="7352886" cy="65467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700" dirty="0"/>
              <a:t>Neste projeto usamos três heurísticas, tendo experimentado cada uma à medida que íamos avançando. Estas realizam o seu cálculo a cada novo estado (mapa) e permitem ordenar a ordem de pesquisa por estados que tenham heurística menor, facilitando assim a procura da solução.</a:t>
            </a:r>
          </a:p>
          <a:p>
            <a:pPr>
              <a:lnSpc>
                <a:spcPct val="90000"/>
              </a:lnSpc>
            </a:pPr>
            <a:endParaRPr lang="pt-PT" sz="1700" dirty="0"/>
          </a:p>
          <a:p>
            <a:pPr>
              <a:lnSpc>
                <a:spcPct val="90000"/>
              </a:lnSpc>
            </a:pPr>
            <a:r>
              <a:rPr lang="pt-PT" sz="1700" dirty="0">
                <a:solidFill>
                  <a:srgbClr val="A2E6B2"/>
                </a:solidFill>
              </a:rPr>
              <a:t>1ª heurística</a:t>
            </a:r>
            <a:r>
              <a:rPr lang="pt-PT" sz="1700" dirty="0"/>
              <a:t>: Representa a distância do carro vermelho até à saída.</a:t>
            </a:r>
          </a:p>
          <a:p>
            <a:pPr>
              <a:lnSpc>
                <a:spcPct val="90000"/>
              </a:lnSpc>
            </a:pPr>
            <a:endParaRPr lang="pt-PT" sz="1700" dirty="0"/>
          </a:p>
          <a:p>
            <a:pPr>
              <a:lnSpc>
                <a:spcPct val="90000"/>
              </a:lnSpc>
            </a:pPr>
            <a:endParaRPr lang="pt-PT" sz="1700" dirty="0"/>
          </a:p>
          <a:p>
            <a:pPr>
              <a:lnSpc>
                <a:spcPct val="90000"/>
              </a:lnSpc>
            </a:pPr>
            <a:r>
              <a:rPr lang="pt-PT" sz="1700" dirty="0">
                <a:solidFill>
                  <a:srgbClr val="A2E6B2"/>
                </a:solidFill>
              </a:rPr>
              <a:t>2ª heurística</a:t>
            </a:r>
            <a:r>
              <a:rPr lang="pt-PT" sz="1700" dirty="0"/>
              <a:t>: A função desta heurística retorna uma lista com os carros a bloquear o caminho para a saída que é usada na 3ª heurística; Para obter o valor desta heurística basta obter o comprimento da lista.</a:t>
            </a:r>
          </a:p>
          <a:p>
            <a:pPr>
              <a:lnSpc>
                <a:spcPct val="90000"/>
              </a:lnSpc>
            </a:pPr>
            <a:endParaRPr lang="pt-PT" sz="1700" dirty="0">
              <a:solidFill>
                <a:srgbClr val="A2E6B2"/>
              </a:solidFill>
            </a:endParaRPr>
          </a:p>
          <a:p>
            <a:pPr marL="36900" indent="0">
              <a:lnSpc>
                <a:spcPct val="90000"/>
              </a:lnSpc>
              <a:buNone/>
            </a:pPr>
            <a:endParaRPr lang="pt-PT" sz="1700" dirty="0">
              <a:solidFill>
                <a:srgbClr val="A2E6B2"/>
              </a:solidFill>
            </a:endParaRPr>
          </a:p>
          <a:p>
            <a:pPr>
              <a:lnSpc>
                <a:spcPct val="90000"/>
              </a:lnSpc>
            </a:pPr>
            <a:r>
              <a:rPr lang="pt-PT" sz="1700" dirty="0">
                <a:solidFill>
                  <a:srgbClr val="A2E6B2"/>
                </a:solidFill>
              </a:rPr>
              <a:t>3ª heurística</a:t>
            </a:r>
            <a:r>
              <a:rPr lang="pt-PT" sz="1700" dirty="0"/>
              <a:t>: Representa o número de carros que bloqueiam o carro A e quais destes também estão bloqueados. Por cada carro na lista de carros a bloquear A se este estiver bloqueado representa 1 ponto nesta heurística, caso contrário, representa 2.</a:t>
            </a:r>
          </a:p>
          <a:p>
            <a:pPr>
              <a:lnSpc>
                <a:spcPct val="90000"/>
              </a:lnSpc>
            </a:pPr>
            <a:endParaRPr lang="pt-PT" sz="1700" dirty="0"/>
          </a:p>
          <a:p>
            <a:pPr>
              <a:lnSpc>
                <a:spcPct val="90000"/>
              </a:lnSpc>
            </a:pPr>
            <a:endParaRPr lang="pt-PT" sz="1700" dirty="0"/>
          </a:p>
          <a:p>
            <a:pPr>
              <a:lnSpc>
                <a:spcPct val="90000"/>
              </a:lnSpc>
            </a:pPr>
            <a:r>
              <a:rPr lang="pt-PT" sz="1700" dirty="0"/>
              <a:t>Concluímos que a 2ª heurística foi a que nos forneceu melhores resultados.</a:t>
            </a:r>
          </a:p>
        </p:txBody>
      </p:sp>
      <p:pic>
        <p:nvPicPr>
          <p:cNvPr id="4" name="Picture 2" descr="O que é heurística? - Conectomus">
            <a:extLst>
              <a:ext uri="{FF2B5EF4-FFF2-40B4-BE49-F238E27FC236}">
                <a16:creationId xmlns:a16="http://schemas.microsoft.com/office/drawing/2014/main" id="{DC9B706F-5BF4-2E97-8249-2C18D609E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r="1184"/>
          <a:stretch/>
        </p:blipFill>
        <p:spPr bwMode="auto">
          <a:xfrm>
            <a:off x="581694" y="2180577"/>
            <a:ext cx="3669453" cy="249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E0A8C7D-FB51-0E70-3BF4-0D85E4E7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63" y="1887004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AD91DA9-51B8-9CF9-E146-3B05C7FB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10" y="3462888"/>
            <a:ext cx="2738183" cy="77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1B4ED-0F69-26E1-ED81-1A3BD4BC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10" y="5199544"/>
            <a:ext cx="2843866" cy="77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8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6AE5-EE45-E6C3-57DF-709F974D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21" y="186432"/>
            <a:ext cx="10353762" cy="970450"/>
          </a:xfrm>
        </p:spPr>
        <p:txBody>
          <a:bodyPr/>
          <a:lstStyle/>
          <a:p>
            <a:pPr algn="l"/>
            <a:r>
              <a:rPr lang="pt-PT" dirty="0"/>
              <a:t>Testes/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C5D8-3667-D103-398F-950A5DF10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1109533"/>
            <a:ext cx="10353762" cy="5562035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Para os testes foram criados vários programas, alguns com testes mais simples para verificar o resultado de algumas funções:</a:t>
            </a:r>
          </a:p>
          <a:p>
            <a:pPr lvl="1"/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test_domain.py</a:t>
            </a:r>
            <a:r>
              <a:rPr lang="pt-PT" dirty="0"/>
              <a:t>: Testa o resultado de algumas funções do domínio como a </a:t>
            </a:r>
            <a:r>
              <a:rPr lang="pt-PT" dirty="0" err="1"/>
              <a:t>actions</a:t>
            </a:r>
            <a:r>
              <a:rPr lang="pt-PT" dirty="0"/>
              <a:t>() e o </a:t>
            </a:r>
            <a:r>
              <a:rPr lang="pt-PT" dirty="0" err="1"/>
              <a:t>result</a:t>
            </a:r>
            <a:r>
              <a:rPr lang="pt-PT" dirty="0"/>
              <a:t>();</a:t>
            </a:r>
          </a:p>
          <a:p>
            <a:pPr lvl="1"/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test_tree_search.py</a:t>
            </a:r>
            <a:r>
              <a:rPr lang="pt-PT" dirty="0"/>
              <a:t>: Testa o resultado da árvore de pesquisa.</a:t>
            </a:r>
          </a:p>
          <a:p>
            <a:r>
              <a:rPr lang="pt-PT" dirty="0"/>
              <a:t>Para testes posteriores tendo em vista melhorias de tempo foram criados dois ficheiros:</a:t>
            </a:r>
          </a:p>
          <a:p>
            <a:pPr lvl="1"/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testes.py</a:t>
            </a:r>
            <a:r>
              <a:rPr lang="pt-PT" dirty="0"/>
              <a:t>: Indica o tempo de procura do resultado da pesquisa de um só nível;</a:t>
            </a:r>
          </a:p>
          <a:p>
            <a:pPr lvl="1"/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testes2.py</a:t>
            </a:r>
            <a:r>
              <a:rPr lang="pt-PT" dirty="0"/>
              <a:t>: Indica o tempo de procura do resultado da pesquisa para todos os níveis e soma no final;</a:t>
            </a:r>
          </a:p>
          <a:p>
            <a:pPr lvl="1"/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testesBenchmark.py</a:t>
            </a:r>
            <a:r>
              <a:rPr lang="pt-PT" dirty="0"/>
              <a:t>: Variação do testes2.py para registo dos testes em ficheiro;</a:t>
            </a:r>
          </a:p>
          <a:p>
            <a:pPr lvl="1"/>
            <a:r>
              <a:rPr lang="pt-PT" dirty="0"/>
              <a:t>Os três ficheiros acima permitiram melhorar os tempos da árvore de pesquisa, analisando as mudanças que foram sendo feitas e o seu impacto nos tempos;</a:t>
            </a:r>
          </a:p>
          <a:p>
            <a:pPr lvl="1"/>
            <a:r>
              <a:rPr lang="pt-PT" dirty="0"/>
              <a:t>Exemplos que melhoraram o nosso tempo:</a:t>
            </a:r>
          </a:p>
          <a:p>
            <a:pPr lvl="2"/>
            <a:r>
              <a:rPr lang="pt-PT" dirty="0"/>
              <a:t>Sem </a:t>
            </a:r>
            <a:r>
              <a:rPr lang="pt-PT" dirty="0">
                <a:solidFill>
                  <a:srgbClr val="A2E6B2"/>
                </a:solidFill>
              </a:rPr>
              <a:t>heurísticas</a:t>
            </a:r>
            <a:r>
              <a:rPr lang="pt-PT" dirty="0"/>
              <a:t> a procura seria muito mais lenta e de entre as feitas também foi possível ver qual era a mais eficaz, como é indicado no slide anterior;</a:t>
            </a:r>
          </a:p>
          <a:p>
            <a:pPr lvl="2"/>
            <a:r>
              <a:rPr lang="pt-PT" dirty="0">
                <a:solidFill>
                  <a:srgbClr val="A2E6B2"/>
                </a:solidFill>
              </a:rPr>
              <a:t>Transição</a:t>
            </a:r>
            <a:r>
              <a:rPr lang="pt-PT" dirty="0"/>
              <a:t> na árvore de pesquisa de objetos do tipo </a:t>
            </a:r>
            <a:r>
              <a:rPr lang="pt-PT" dirty="0">
                <a:solidFill>
                  <a:srgbClr val="A2E6B2"/>
                </a:solidFill>
              </a:rPr>
              <a:t>mapa</a:t>
            </a:r>
            <a:r>
              <a:rPr lang="pt-PT" dirty="0"/>
              <a:t> para </a:t>
            </a:r>
            <a:r>
              <a:rPr lang="pt-PT" dirty="0" err="1">
                <a:solidFill>
                  <a:srgbClr val="A2E6B2"/>
                </a:solidFill>
              </a:rPr>
              <a:t>string</a:t>
            </a:r>
            <a:r>
              <a:rPr lang="pt-PT" dirty="0"/>
              <a:t>;</a:t>
            </a:r>
          </a:p>
          <a:p>
            <a:pPr lvl="2"/>
            <a:r>
              <a:rPr lang="pt-PT" dirty="0"/>
              <a:t>Utilização de </a:t>
            </a:r>
            <a:r>
              <a:rPr lang="pt-PT" dirty="0">
                <a:solidFill>
                  <a:srgbClr val="A2E6B2"/>
                </a:solidFill>
              </a:rPr>
              <a:t>set</a:t>
            </a:r>
            <a:r>
              <a:rPr lang="pt-PT" dirty="0"/>
              <a:t> em vez de </a:t>
            </a:r>
            <a:r>
              <a:rPr lang="pt-PT" dirty="0">
                <a:solidFill>
                  <a:srgbClr val="A2E6B2"/>
                </a:solidFill>
              </a:rPr>
              <a:t>lista</a:t>
            </a:r>
            <a:r>
              <a:rPr lang="pt-PT" dirty="0"/>
              <a:t> para guardar os estados visitados (set não tem repetição de elementos);</a:t>
            </a:r>
          </a:p>
          <a:p>
            <a:pPr lvl="2"/>
            <a:r>
              <a:rPr lang="pt-PT" dirty="0"/>
              <a:t>Um exemplo fora da árvore poderá ser, no </a:t>
            </a:r>
            <a:r>
              <a:rPr lang="pt-PT" dirty="0" err="1"/>
              <a:t>student</a:t>
            </a:r>
            <a:r>
              <a:rPr lang="pt-PT" dirty="0"/>
              <a:t>, o envio do cursor para a </a:t>
            </a:r>
            <a:r>
              <a:rPr lang="pt-PT" dirty="0">
                <a:solidFill>
                  <a:srgbClr val="A2E6B2"/>
                </a:solidFill>
              </a:rPr>
              <a:t>ponta mais próxima do carro</a:t>
            </a:r>
            <a:r>
              <a:rPr lang="pt-PT" dirty="0"/>
              <a:t>.</a:t>
            </a:r>
          </a:p>
          <a:p>
            <a:pPr marL="4500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2966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543</TotalTime>
  <Words>943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Consolas</vt:lpstr>
      <vt:lpstr>Wingdings 2</vt:lpstr>
      <vt:lpstr>Slate</vt:lpstr>
      <vt:lpstr>Introdução</vt:lpstr>
      <vt:lpstr>Domínio</vt:lpstr>
      <vt:lpstr>Search</vt:lpstr>
      <vt:lpstr>Student</vt:lpstr>
      <vt:lpstr>Heurísticas</vt:lpstr>
      <vt:lpstr>Testes/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Olá!</dc:title>
  <dc:creator>Rafael Amorim</dc:creator>
  <cp:lastModifiedBy>Rafael Amorim</cp:lastModifiedBy>
  <cp:revision>11</cp:revision>
  <dcterms:created xsi:type="dcterms:W3CDTF">2022-12-06T22:49:34Z</dcterms:created>
  <dcterms:modified xsi:type="dcterms:W3CDTF">2022-12-09T22:53:24Z</dcterms:modified>
</cp:coreProperties>
</file>