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801986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801986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Pediram aos participantes para andar num corredor com várias interseções e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existiam 2 tipos de corredores: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corredor 1 (37.4m), com 3 interseções e 3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corredor 2 (47.4m), com 4 interseções e 4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801986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801986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Fizeram uma entrevista prévia, para saber mais sobre as experiências diárias, dos participantes, enquanto andam em ambientes interiores.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Fizeram uma sessão de treino de 30min, para os participantes se habituarem ao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cada tarefa, todos os participantes experimentaram todas as interseções e corredores por ordem aleatória com e sem a ajuda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primeira metade dos participantes caminhou nas interseções e rotas apenas com o pau dos ceguinhos e, nas interseções e rotas invertidas horizontalmente com ajuda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outra metade foi ao contrário (interseções e rotas com ajuda do sistema; interseções e rotas invertidas horizontalmente apenas com o pau dos ceguinhos)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Depois da sessão principal, fizeram umas pós-entrevista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final pediram aos participantes para classificar (1-7) um conjunto de perguntas/declarações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Cada pergunta/declaração foi feita tanto para o sistema como para apenas o pau do ceguinho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Pediram aos participantes para avaliar o sistema usando system usability scale (SUS)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além das perguntas também exista perguntas de resposta aberta para recolher mais feedback sobre 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a801986e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a801986e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primeira tarefa, mediram a percentagem de participantes que conseguiram dizer corretamente o formato da interseção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Tempo para completar a tarefa: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primeira tarefa, mediram o tempo que o participante demorou até fazer a interseção.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as outras tarefas, mediram o tempo que o participante demorou a fazer a rota completa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contactos em obstáculos/paredes com o pau dos ceguinhos: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cada tarefa, mediram o número de vezes que o participante teve contacto com um obstáculo ou parede com o pau dos ceguinhos. Isto foi feito ao ver os vídeos feitos durante as experiências.No caso da primeira tarefa, só mediram o número de contactos com a parede, pois não foram usados obstáculos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801986e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801986e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Formas das interseções respondidas corretamente: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primeira tarefa, as percentagens para as formas L,T, T rodado e X, foram </a:t>
            </a:r>
            <a:r>
              <a:rPr lang="pt-PT">
                <a:solidFill>
                  <a:schemeClr val="dk1"/>
                </a:solidFill>
              </a:rPr>
              <a:t>71.4%, 21.4%, 28.6%, e 0% quando apenas o pau dos ceguinhos foi usado e, 92.9%,92.9%, 100%, e 50.0% quando também usaram o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As razões para o porquê dos participantes terem falhado algumas interseções foram: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Os participantes apenas falharam, embora o sistema tenha sido correto (aconteceu 1x em L, 1x em T rodado e, 3x em X); O mapeamento do sistema falhou porque o participante segurou o telemóvel de forma instável, causando um mau funcionamento do  YOLOv3 (aconteceu 1x em X)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801986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801986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Condições estudadas: Ordem das condições com que eles começaram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tarefas, rotas invertidas, utilização apenas do pau dos ceguinhos e utilização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 sistema. Apenas utilização do pau dos ceguinhos e do sistema afetaram os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Tarefas com o sistema demoraram mais tempo porque os participantes tendiam a andar devagar para seguir as instruções e re-orientarem-se enquanto andavam. Também demoraram mais porque tinham de parar para fazer o scan do ambiente para confirmar a forma da interseção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número de contactos, é possível ver que em todas as tarefas houve um número reduzido de contactos quando o sistema foi usado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801986e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801986e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Positivos: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12 participantes gostaram da funcionalidade de evitar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 participantes gostaram da funcionalidade de correção de desvio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13 participantes gostaram da funcionalidade de deteção de interseções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 participantes disseram que querem usar essa funcionalidade para construir mapas mentais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Negativos: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 participantes disseram que a funcionalidade de evitar obstáculos era insuficiente porque andam rápido naturalmente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 participante, que nasceu cego, disse que nem a funcionalidade de deteção de interseção nem a de retificação de orientação eram úteis, pois este podia usar apenas as suas habilidades de eco-localização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Outros 2 participantes, concordaram que a funcionalidade de correção de orientação era desnecessária (seria melhor se o som viesse de onde está um obstáculo)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todos os participantes, excepto 1, concordaram que uma grande vantagem do sistema era só precisar de um telemóvel. No entando, 11 participantes acharam que ter de segurar o telemóvel com as mãos era uma desvantagem.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4 participantes disseram que manter o telemóvel no ângulo necessário era complicado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a801986e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a801986e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Embora os participantes tenham demorado mais tempo a navegar num corredor, o sistema conseguiu com sucesso fazer com que todos os participantes navegassem num corredor, ajudando a desviar de obstáculos e a reconhecer interseções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sistema fez com que os participantes tivessem menos contacto com obstáculos e paredes com o pau dos ceguinhos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sistema melhorou a experiência dos participantes no geral, pois ajuda a evitar obstáculos, a re-orientarem-se, a prevenir que passassem por interseções sem repararem, a perceber a forma da interseção e a criar um mapa mental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system enabled participants to make </a:t>
            </a:r>
            <a:r>
              <a:rPr lang="pt-PT"/>
              <a:t>significantly</a:t>
            </a:r>
            <a:r>
              <a:rPr lang="pt-PT"/>
              <a:t> less contact with obstacles and walls with a white cane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system improved their experience while avoiding obstacles and re-orienting themselves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801986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801986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have to be aware of obstacles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have to recognize the intersections that lead to the destination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usually rely on the surrounding walls to navigate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various obstacles may be placed along the wall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blind people may collide with these obstacles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801986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801986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801986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801986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Construção do mapa e depois, em paralelo, é feito a determinação do custo e o planeamento do caminho e, o processamento da imagem e </a:t>
            </a:r>
            <a:r>
              <a:rPr lang="pt-PT"/>
              <a:t>detecção de interseções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construção do mapa</a:t>
            </a:r>
            <a:r>
              <a:rPr lang="pt-PT"/>
              <a:t> é usado um sensor LiDAR que gera uma nuvem de pontos até 5m de distância. Com esses pontos, o mapa é gerado da seguinte forma: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 o vetor normal do ponto for paralelo ao vetor gravidade e estiver a uma altura de 0.1m relativa ao chão, então esse ponto é considerado uma </a:t>
            </a:r>
            <a:r>
              <a:rPr lang="pt-PT"/>
              <a:t>área caminhável.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pontos são atualizados cada vez que são observados, permitindo </a:t>
            </a:r>
            <a:r>
              <a:rPr lang="pt-PT"/>
              <a:t>ao sistema</a:t>
            </a:r>
            <a:r>
              <a:rPr lang="pt-PT"/>
              <a:t> detetar objetos </a:t>
            </a:r>
            <a:r>
              <a:rPr lang="pt-PT"/>
              <a:t>dinâmicos,</a:t>
            </a:r>
            <a:r>
              <a:rPr lang="pt-PT"/>
              <a:t>como pessoas e robôs de limpeza.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planear o caminho, usa um algoritmo de 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detectar interseções, usa o YOLO (you only look once) v3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801986e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801986e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sistema dá feedback ao utilizador através de vibrações e TTS (text to speech). As vibrações variam em duração e tempo de pausa entre vibrações dependendo do tipo de feedback.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801986e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801986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Diversas tarefas foram feitas usando o sistema com o pau dos ceguinhos e usando o pau dos ceguinhos mas sem o sistema.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14 participantes cegos que viajam </a:t>
            </a:r>
            <a:r>
              <a:rPr lang="pt-PT"/>
              <a:t>diariamente de forma independente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Cada participante recebeu 90$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final o estudo demorou 120-150 minutos por participante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Foram usadas </a:t>
            </a:r>
            <a:r>
              <a:rPr lang="pt-PT"/>
              <a:t>máscaras</a:t>
            </a:r>
            <a:r>
              <a:rPr lang="pt-PT"/>
              <a:t> e protetores faciais para prevenir a propagação de covid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Durante as experiências, foram gravados vídeos dos participantes a executar as tarefas.Esses vídeos foram usados para calcular as métricas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801986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801986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Deteção de obstáculos: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todos os participantes batem em obstáculos com o pau dos ceguinhos para os </a:t>
            </a:r>
            <a:r>
              <a:rPr lang="pt-PT"/>
              <a:t>detectarem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 participantes disseram ter dificuldades em </a:t>
            </a:r>
            <a:r>
              <a:rPr lang="pt-PT"/>
              <a:t>detectar</a:t>
            </a:r>
            <a:r>
              <a:rPr lang="pt-PT"/>
              <a:t> objetos com partes inferiores ocas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 participantes disseram ter dificuldades em detectar objetos com baixa altura porque não podem apenas usar as habilidades de eco-localização.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Deteção de interseções: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12 participantes disseram que usam a parede e o pau dos ceguinhos para detetar interseções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 participants disseram que ouvem os sons do ambiente onde se situam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 participantes disseram que </a:t>
            </a:r>
            <a:r>
              <a:rPr lang="pt-PT"/>
              <a:t>detectam</a:t>
            </a:r>
            <a:r>
              <a:rPr lang="pt-PT"/>
              <a:t> através do fluxo do 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7 participantes disseram que já aconteceu passarem por uma interseção sem se aperceberem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 participantes disseram que já acontece passarem por uma interseção enquanto </a:t>
            </a:r>
            <a:r>
              <a:rPr lang="pt-PT"/>
              <a:t>estavam</a:t>
            </a:r>
            <a:r>
              <a:rPr lang="pt-PT"/>
              <a:t> distraídos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 participantes disseram ter dificuldades em andarem direitos num corredor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801986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801986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Nesta tarefa, pediram aos participantes para virar numa direção específica numa interseção e dizer qual a forma da interseção.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interseções podiam ser invertidas.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Diferentes formas de interseções foram simuladas através de divisores de quartos (fig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cada simulação, os participantes foram postos, de forma aleatória, entre 6m e 10m antes da interseção, sítio do qual começavam a simulação.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participantes foram alertados antes da tarefa, de que iam ter de dizer qual a forma da interseção.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801986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801986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Pediram aos participantes para andar num corredor reto de 15m com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Obstáculos podiam ser caixas, cadeiras ou caixotes do lixo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Havia 2 tipos de corredores: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corredor 1, que tinha 2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corredor 2, que tinha 4 obstáculos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participantes foram postos entre 3m a 6m da entrada do corredor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pt-PT"/>
              <a:t>Corridor-Walker: Mobile Indoor Walking Assistance for Blind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People to Avoid Obstacles and Recognize Intersections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MASAKI KURIBAYASHI,SEITA KAYUKAWA,JAYAKORN VONGKULBHISAL,CHIEKO ASAKAWA,DAISUKE SATO,HIRONOBU TAKAGI and SHIGEO MORISHIMA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736"/>
              <a:t>ACM on Human-Computer Interaction, 2022</a:t>
            </a:r>
            <a:endParaRPr sz="4436"/>
          </a:p>
        </p:txBody>
      </p:sp>
      <p:sp>
        <p:nvSpPr>
          <p:cNvPr id="66" name="Google Shape;66;p13"/>
          <p:cNvSpPr txBox="1"/>
          <p:nvPr/>
        </p:nvSpPr>
        <p:spPr>
          <a:xfrm>
            <a:off x="5265450" y="4513225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Human-Computer interaction, May 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52800" y="4548500"/>
            <a:ext cx="27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Pompeu Costa, 103294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Tiago Alves, 104110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688" y="301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33"/>
              <a:t>Task 3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11"/>
              <a:t>Navigating long corridors with obstacles</a:t>
            </a:r>
            <a:endParaRPr sz="211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37" y="1710725"/>
            <a:ext cx="8416725" cy="2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226275"/>
            <a:ext cx="37065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Procedure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56900" y="455150"/>
            <a:ext cx="4032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Pre-interview</a:t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Training session</a:t>
            </a:r>
            <a:endParaRPr sz="156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A route is selected randomly</a:t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Tested both with cane-only and system-aided </a:t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Groups were divided in half</a:t>
            </a:r>
            <a:endParaRPr sz="156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Post-interview</a:t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Rate a set of statements with a 7-point likert items</a:t>
            </a:r>
            <a:endParaRPr sz="1560">
              <a:solidFill>
                <a:schemeClr val="lt2"/>
              </a:solidFill>
            </a:endParaRPr>
          </a:p>
          <a:p>
            <a:pPr indent="-3276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Char char="●"/>
            </a:pPr>
            <a:r>
              <a:rPr lang="pt-PT" sz="1560">
                <a:solidFill>
                  <a:schemeClr val="lt2"/>
                </a:solidFill>
              </a:rPr>
              <a:t>Open-ended questions</a:t>
            </a:r>
            <a:endParaRPr sz="1560">
              <a:solidFill>
                <a:schemeClr val="lt2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94" y="862025"/>
            <a:ext cx="3126355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11"/>
              <a:t>Metrics</a:t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9" name="Google Shape;139;p24"/>
          <p:cNvSpPr txBox="1"/>
          <p:nvPr>
            <p:ph idx="4294967295" type="body"/>
          </p:nvPr>
        </p:nvSpPr>
        <p:spPr>
          <a:xfrm>
            <a:off x="397275" y="2137025"/>
            <a:ext cx="36846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Intersection shapes answered correctly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/>
              <a:t>Task completion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/>
              <a:t>Number of contacts made to obstacles or walls with a white cane</a:t>
            </a:r>
            <a:endParaRPr sz="1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979" y="1709762"/>
            <a:ext cx="4132776" cy="27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41664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Intersection Shapes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56900" y="366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Intersection shapes answered correctly: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pt-PT" sz="1600"/>
              <a:t>71.4%, 21.4%,28.8%,0% with white cane only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PT" sz="1600"/>
              <a:t>92.9%,92.9%,100%,50% with the system</a:t>
            </a:r>
            <a:endParaRPr sz="16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00" y="2196600"/>
            <a:ext cx="6510400" cy="22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81500" y="138200"/>
            <a:ext cx="4083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 Completion Time and Number of Contacts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32200" y="138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Four conditions were taken to consideration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/>
              <a:t>Only the use of cane-only or the aid by the system affected completion times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/>
              <a:t>Tasks done with the system took longer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500"/>
              <a:t>Less contacts when the system was used</a:t>
            </a:r>
            <a:endParaRPr sz="15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25" y="2135375"/>
            <a:ext cx="7513051" cy="27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4294967295" type="title"/>
          </p:nvPr>
        </p:nvSpPr>
        <p:spPr>
          <a:xfrm>
            <a:off x="323950" y="62850"/>
            <a:ext cx="2743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Qualitative</a:t>
            </a:r>
            <a:r>
              <a:rPr lang="pt-PT"/>
              <a:t> Feedback</a:t>
            </a:r>
            <a:endParaRPr/>
          </a:p>
        </p:txBody>
      </p:sp>
      <p:sp>
        <p:nvSpPr>
          <p:cNvPr id="160" name="Google Shape;160;p27"/>
          <p:cNvSpPr txBox="1"/>
          <p:nvPr>
            <p:ph idx="4294967295" type="body"/>
          </p:nvPr>
        </p:nvSpPr>
        <p:spPr>
          <a:xfrm>
            <a:off x="2571900" y="0"/>
            <a:ext cx="3345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Positives: (</a:t>
            </a:r>
            <a:r>
              <a:rPr lang="pt-PT">
                <a:solidFill>
                  <a:srgbClr val="FF0000"/>
                </a:solidFill>
              </a:rPr>
              <a:t>Only requires a smartphone</a:t>
            </a:r>
            <a:r>
              <a:rPr lang="pt-PT"/>
              <a:t>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Obstacle avoidance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Correction of veering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In</a:t>
            </a:r>
            <a:r>
              <a:rPr lang="pt-PT" sz="1500"/>
              <a:t>tersection detection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Build mental maps</a:t>
            </a:r>
            <a:endParaRPr sz="15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25" y="1627875"/>
            <a:ext cx="7235560" cy="34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4294967295" type="body"/>
          </p:nvPr>
        </p:nvSpPr>
        <p:spPr>
          <a:xfrm>
            <a:off x="5868625" y="0"/>
            <a:ext cx="3345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Negatives: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Obstacle avoidance function was insufficient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Intersection detection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Rectifying of orientation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Successfully assisted with avoiding obstacles and recognizing intersections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Significant less contact with obstacles and walls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Improved participants experience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Prevent walking past and intersection unnoticed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PT" sz="1600"/>
              <a:t>Helpful</a:t>
            </a:r>
            <a:r>
              <a:rPr lang="pt-PT" sz="1600"/>
              <a:t> for mental map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63125" y="2144600"/>
            <a:ext cx="48714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7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pt-PT" sz="1656"/>
              <a:t>Hard for blind people to walk on closed environments like corridors of a building due to:</a:t>
            </a:r>
            <a:endParaRPr sz="1656"/>
          </a:p>
          <a:p>
            <a:pPr indent="-3337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pt-PT" sz="1656"/>
              <a:t>O</a:t>
            </a:r>
            <a:r>
              <a:rPr lang="pt-PT" sz="1656"/>
              <a:t>bstacles on the ground or placed along the wall</a:t>
            </a:r>
            <a:endParaRPr sz="1656"/>
          </a:p>
          <a:p>
            <a:pPr indent="-3337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pt-PT" sz="1656"/>
              <a:t>Intersections with different shapes</a:t>
            </a:r>
            <a:endParaRPr sz="1656"/>
          </a:p>
          <a:p>
            <a:pPr indent="-3337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pt-PT" sz="1656"/>
              <a:t>Rely on walls to navigate</a:t>
            </a:r>
            <a:endParaRPr sz="1656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5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200" y="1809250"/>
            <a:ext cx="3551124" cy="26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Why this system?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11725" y="1769575"/>
            <a:ext cx="4166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38761D"/>
                </a:solidFill>
              </a:rPr>
              <a:t>Advantages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Doesn’t use a dog as a guide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No special hardware required (mobile robots, wearable devices)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Do not require static route maps or additional infrastructure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Only a smartphone is needed</a:t>
            </a:r>
            <a:endParaRPr sz="1500"/>
          </a:p>
        </p:txBody>
      </p:sp>
      <p:sp>
        <p:nvSpPr>
          <p:cNvPr id="81" name="Google Shape;81;p15"/>
          <p:cNvSpPr txBox="1"/>
          <p:nvPr/>
        </p:nvSpPr>
        <p:spPr>
          <a:xfrm>
            <a:off x="4478125" y="1769575"/>
            <a:ext cx="377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Only works in corridors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Requires knowledge of the path to take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it works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06" y="1298425"/>
            <a:ext cx="7091225" cy="35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it works: Feedback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00" y="1591225"/>
            <a:ext cx="7379199" cy="29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99800" y="198750"/>
            <a:ext cx="3706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Study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707900" y="1425825"/>
            <a:ext cx="41664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Done at a university building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3 tasks were performed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14 blind participants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90$ per participant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120-150 minutes per </a:t>
            </a:r>
            <a:br>
              <a:rPr lang="pt-PT" sz="1600"/>
            </a:br>
            <a:r>
              <a:rPr lang="pt-PT" sz="1600"/>
              <a:t>participant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Masks and face shields </a:t>
            </a:r>
            <a:br>
              <a:rPr lang="pt-PT" sz="1600"/>
            </a:br>
            <a:r>
              <a:rPr lang="pt-PT" sz="1600"/>
              <a:t>were used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00" y="1076800"/>
            <a:ext cx="5446776" cy="3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Daily Experiences of Participants in Navigating Indoor Corridors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543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All tap</a:t>
            </a:r>
            <a:r>
              <a:rPr lang="pt-PT" sz="1600"/>
              <a:t> obstacle with their white canes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Obstacles with hollow lower parts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Obstacles with low-height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Detecting intersections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Walk along wall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Listen to ambient sounds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Flow of the air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Walk past intersections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Difficult walking straight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Identifying and turning at single intersection</a:t>
            </a:r>
            <a:endParaRPr sz="2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Shape of the intersection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/>
              <a:t>Random start position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/>
              <a:t>Flipped intersections</a:t>
            </a:r>
            <a:endParaRPr sz="1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53" y="2219200"/>
            <a:ext cx="7985694" cy="2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Obstacle avoidance</a:t>
            </a:r>
            <a:endParaRPr sz="2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950" y="647888"/>
            <a:ext cx="3185850" cy="38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