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5"/>
  </p:notesMasterIdLst>
  <p:sldIdLst>
    <p:sldId id="257" r:id="rId4"/>
    <p:sldId id="258" r:id="rId5"/>
    <p:sldId id="260" r:id="rId6"/>
    <p:sldId id="291" r:id="rId7"/>
    <p:sldId id="318" r:id="rId8"/>
    <p:sldId id="319" r:id="rId9"/>
    <p:sldId id="320" r:id="rId10"/>
    <p:sldId id="321" r:id="rId11"/>
    <p:sldId id="322" r:id="rId12"/>
    <p:sldId id="323" r:id="rId13"/>
    <p:sldId id="324" r:id="rId14"/>
    <p:sldId id="325" r:id="rId15"/>
    <p:sldId id="326" r:id="rId16"/>
    <p:sldId id="327" r:id="rId17"/>
    <p:sldId id="328" r:id="rId18"/>
    <p:sldId id="330" r:id="rId19"/>
    <p:sldId id="331" r:id="rId20"/>
    <p:sldId id="329"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5" r:id="rId34"/>
    <p:sldId id="346" r:id="rId35"/>
    <p:sldId id="347" r:id="rId36"/>
    <p:sldId id="348" r:id="rId37"/>
    <p:sldId id="349" r:id="rId38"/>
    <p:sldId id="350" r:id="rId39"/>
    <p:sldId id="351" r:id="rId40"/>
    <p:sldId id="352" r:id="rId41"/>
    <p:sldId id="344" r:id="rId42"/>
    <p:sldId id="274" r:id="rId43"/>
    <p:sldId id="276" r:id="rId44"/>
  </p:sldIdLst>
  <p:sldSz cx="9144000" cy="6858000" type="screen4x3"/>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16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98FCB84-2E17-4831-A153-50244F29FE42}" type="datetimeFigureOut">
              <a:rPr lang="pt-BR" smtClean="0"/>
              <a:t>12/04/2021</a:t>
            </a:fld>
            <a:endParaRPr lang="pt-BR" dirty="0"/>
          </a:p>
        </p:txBody>
      </p:sp>
      <p:sp>
        <p:nvSpPr>
          <p:cNvPr id="4" name="Espaço Reservado para Imagem de Slide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28F1CC0-5B8F-4058-993A-EB311D8276D5}" type="slidenum">
              <a:rPr lang="pt-BR" smtClean="0"/>
              <a:t>‹nº›</a:t>
            </a:fld>
            <a:endParaRPr lang="pt-BR" dirty="0"/>
          </a:p>
        </p:txBody>
      </p:sp>
    </p:spTree>
    <p:extLst>
      <p:ext uri="{BB962C8B-B14F-4D97-AF65-F5344CB8AC3E}">
        <p14:creationId xmlns:p14="http://schemas.microsoft.com/office/powerpoint/2010/main" val="3027226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3200" b="0" strike="noStrike" spc="-1">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3200" b="0" strike="noStrike" spc="-1">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3200" b="0" strike="noStrike" spc="-1">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3200" b="0" strike="noStrike" spc="-1">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3200" b="0" strike="noStrike" spc="-1">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3200" b="0" strike="noStrike" spc="-1">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3200" b="0" strike="noStrike" spc="-1">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3200" b="0" strike="noStrike" spc="-1">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Imagem 6"/>
          <p:cNvPicPr/>
          <p:nvPr/>
        </p:nvPicPr>
        <p:blipFill>
          <a:blip r:embed="rId14"/>
          <a:srcRect l="1495" t="720" b="83317"/>
          <a:stretch/>
        </p:blipFill>
        <p:spPr>
          <a:xfrm>
            <a:off x="0" y="0"/>
            <a:ext cx="9142920" cy="1157760"/>
          </a:xfrm>
          <a:prstGeom prst="rect">
            <a:avLst/>
          </a:prstGeom>
          <a:ln w="9360">
            <a:noFill/>
          </a:ln>
        </p:spPr>
      </p:pic>
      <p:pic>
        <p:nvPicPr>
          <p:cNvPr id="7" name="Imagem 7"/>
          <p:cNvPicPr/>
          <p:nvPr/>
        </p:nvPicPr>
        <p:blipFill>
          <a:blip r:embed="rId14"/>
          <a:srcRect l="1495" t="16683" r="47164" b="2321"/>
          <a:stretch/>
        </p:blipFill>
        <p:spPr>
          <a:xfrm>
            <a:off x="136440" y="1158840"/>
            <a:ext cx="4693320" cy="5567760"/>
          </a:xfrm>
          <a:prstGeom prst="rect">
            <a:avLst/>
          </a:prstGeom>
          <a:ln w="9360">
            <a:noFill/>
          </a:ln>
        </p:spPr>
      </p:pic>
      <p:sp>
        <p:nvSpPr>
          <p:cNvPr id="2" name="CustomShape 1" hidden="1"/>
          <p:cNvSpPr/>
          <p:nvPr/>
        </p:nvSpPr>
        <p:spPr>
          <a:xfrm>
            <a:off x="395280" y="115920"/>
            <a:ext cx="842364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3200" b="0" strike="noStrike" spc="-1" dirty="0">
                <a:solidFill>
                  <a:srgbClr val="FFFFFF"/>
                </a:solidFill>
                <a:latin typeface="BankGothic Lt BT"/>
                <a:ea typeface="DejaVu Sans"/>
              </a:rPr>
              <a:t>Clique para editar o título</a:t>
            </a:r>
            <a:endParaRPr lang="pt-BR" sz="3200" b="0" strike="noStrike" spc="-1" dirty="0">
              <a:latin typeface="Arial"/>
            </a:endParaRPr>
          </a:p>
        </p:txBody>
      </p:sp>
      <p:sp>
        <p:nvSpPr>
          <p:cNvPr id="3" name="CustomShape 2"/>
          <p:cNvSpPr/>
          <p:nvPr/>
        </p:nvSpPr>
        <p:spPr>
          <a:xfrm>
            <a:off x="395280" y="115920"/>
            <a:ext cx="842364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3200" b="0" strike="noStrike" spc="-1" dirty="0">
                <a:solidFill>
                  <a:srgbClr val="FFFFFF"/>
                </a:solidFill>
                <a:latin typeface="BankGothic Lt BT"/>
                <a:ea typeface="DejaVu Sans"/>
              </a:rPr>
              <a:t>Clique para editar o título</a:t>
            </a:r>
            <a:endParaRPr lang="pt-BR" sz="3200" b="0" strike="noStrike" spc="-1" dirty="0">
              <a:latin typeface="Arial"/>
            </a:endParaRPr>
          </a:p>
        </p:txBody>
      </p:sp>
      <p:sp>
        <p:nvSpPr>
          <p:cNvPr id="4" name="PlaceHolder 3"/>
          <p:cNvSpPr>
            <a:spLocks noGrp="1"/>
          </p:cNvSpPr>
          <p:nvPr>
            <p:ph type="title"/>
          </p:nvPr>
        </p:nvSpPr>
        <p:spPr>
          <a:xfrm>
            <a:off x="457200" y="273240"/>
            <a:ext cx="8228880" cy="1145160"/>
          </a:xfrm>
          <a:prstGeom prst="rect">
            <a:avLst/>
          </a:prstGeom>
        </p:spPr>
        <p:txBody>
          <a:bodyPr lIns="0" tIns="0" rIns="0" bIns="0" anchor="ctr">
            <a:spAutoFit/>
          </a:bodyPr>
          <a:lstStyle/>
          <a:p>
            <a:r>
              <a:rPr lang="pt-BR" sz="1800" b="0" strike="noStrike" spc="-1">
                <a:latin typeface="Arial"/>
              </a:rPr>
              <a:t>Clique para editar o formato do texto do título</a:t>
            </a:r>
          </a:p>
        </p:txBody>
      </p:sp>
      <p:sp>
        <p:nvSpPr>
          <p:cNvPr id="5" name="PlaceHolder 4"/>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8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18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18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18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Imagem 6"/>
          <p:cNvPicPr/>
          <p:nvPr/>
        </p:nvPicPr>
        <p:blipFill>
          <a:blip r:embed="rId14"/>
          <a:srcRect t="11542" b="84072"/>
          <a:stretch/>
        </p:blipFill>
        <p:spPr>
          <a:xfrm>
            <a:off x="0" y="765000"/>
            <a:ext cx="9142920" cy="298800"/>
          </a:xfrm>
          <a:prstGeom prst="rect">
            <a:avLst/>
          </a:prstGeom>
          <a:ln w="9360">
            <a:noFill/>
          </a:ln>
        </p:spPr>
      </p:pic>
      <p:sp>
        <p:nvSpPr>
          <p:cNvPr id="43" name="CustomShape 1"/>
          <p:cNvSpPr/>
          <p:nvPr/>
        </p:nvSpPr>
        <p:spPr>
          <a:xfrm>
            <a:off x="8197920" y="6473160"/>
            <a:ext cx="12204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fld id="{B847C6EB-36BD-4ED3-8893-97284EBD0D00}" type="slidenum">
              <a:rPr lang="pt-BR" sz="1800" b="0" strike="noStrike" spc="-1">
                <a:solidFill>
                  <a:srgbClr val="000000"/>
                </a:solidFill>
                <a:latin typeface="Arial"/>
                <a:ea typeface="DejaVu Sans"/>
              </a:rPr>
              <a:t>‹nº›</a:t>
            </a:fld>
            <a:endParaRPr lang="pt-BR" sz="1800" b="0" strike="noStrike" spc="-1" dirty="0">
              <a:latin typeface="Arial"/>
            </a:endParaRPr>
          </a:p>
        </p:txBody>
      </p:sp>
      <p:sp>
        <p:nvSpPr>
          <p:cNvPr id="44"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Imagem 6"/>
          <p:cNvPicPr/>
          <p:nvPr/>
        </p:nvPicPr>
        <p:blipFill>
          <a:blip r:embed="rId14"/>
          <a:srcRect t="11542" b="84072"/>
          <a:stretch/>
        </p:blipFill>
        <p:spPr>
          <a:xfrm>
            <a:off x="0" y="765000"/>
            <a:ext cx="9142920" cy="298800"/>
          </a:xfrm>
          <a:prstGeom prst="rect">
            <a:avLst/>
          </a:prstGeom>
          <a:ln w="9360">
            <a:noFill/>
          </a:ln>
        </p:spPr>
      </p:pic>
      <p:sp>
        <p:nvSpPr>
          <p:cNvPr id="83" name="CustomShape 1"/>
          <p:cNvSpPr/>
          <p:nvPr/>
        </p:nvSpPr>
        <p:spPr>
          <a:xfrm>
            <a:off x="8197920" y="6473160"/>
            <a:ext cx="12204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fld id="{7250B7AC-2E97-4F27-82F5-81D7375BA6A0}" type="slidenum">
              <a:rPr lang="pt-BR" sz="1800" b="0" strike="noStrike" spc="-1">
                <a:solidFill>
                  <a:srgbClr val="000000"/>
                </a:solidFill>
                <a:latin typeface="Arial"/>
                <a:ea typeface="DejaVu Sans"/>
              </a:rPr>
              <a:t>‹nº›</a:t>
            </a:fld>
            <a:endParaRPr lang="pt-BR" sz="1800" b="0" strike="noStrike" spc="-1" dirty="0">
              <a:latin typeface="Arial"/>
            </a:endParaRPr>
          </a:p>
        </p:txBody>
      </p:sp>
      <p:sp>
        <p:nvSpPr>
          <p:cNvPr id="84"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8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hyperlink" Target="https://www.gta.ufrj.br/grad/10_1/snmp/index.htm" TargetMode="External"/><Relationship Id="rId2" Type="http://schemas.openxmlformats.org/officeDocument/2006/relationships/image" Target="../media/image4.jpeg"/><Relationship Id="rId1" Type="http://schemas.openxmlformats.org/officeDocument/2006/relationships/slideLayout" Target="../slideLayouts/slideLayout25.xml"/><Relationship Id="rId5" Type="http://schemas.openxmlformats.org/officeDocument/2006/relationships/hyperlink" Target="https://slideplayer.com.br/slide/368053/" TargetMode="External"/><Relationship Id="rId4" Type="http://schemas.openxmlformats.org/officeDocument/2006/relationships/hyperlink" Target="https://www.gta.ufrj.br/seminarios/semin2002_1/valeriana/"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0" y="0"/>
            <a:ext cx="9143999" cy="6856920"/>
          </a:xfrm>
          <a:prstGeom prst="rect">
            <a:avLst/>
          </a:prstGeom>
        </p:spPr>
      </p:pic>
      <p:pic>
        <p:nvPicPr>
          <p:cNvPr id="124" name="Picture 2"/>
          <p:cNvPicPr/>
          <p:nvPr/>
        </p:nvPicPr>
        <p:blipFill>
          <a:blip r:embed="rId3"/>
          <a:stretch/>
        </p:blipFill>
        <p:spPr>
          <a:xfrm>
            <a:off x="8114400" y="5733360"/>
            <a:ext cx="1020960" cy="1123560"/>
          </a:xfrm>
          <a:prstGeom prst="rect">
            <a:avLst/>
          </a:prstGeom>
          <a:ln>
            <a:noFill/>
          </a:ln>
        </p:spPr>
      </p:pic>
      <p:sp>
        <p:nvSpPr>
          <p:cNvPr id="125" name="CustomShape 1"/>
          <p:cNvSpPr/>
          <p:nvPr/>
        </p:nvSpPr>
        <p:spPr>
          <a:xfrm>
            <a:off x="0" y="-65956"/>
            <a:ext cx="6856920" cy="12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pt-BR" sz="1600" b="0" strike="noStrike" spc="-1" dirty="0">
                <a:latin typeface="+mj-lt"/>
                <a:ea typeface="DejaVu Sans"/>
              </a:rPr>
              <a:t>Aluno: Tiago Maessi</a:t>
            </a:r>
            <a:endParaRPr lang="pt-BR" sz="1600" b="0" strike="noStrike" spc="-1" dirty="0">
              <a:latin typeface="+mj-lt"/>
            </a:endParaRPr>
          </a:p>
          <a:p>
            <a:pPr algn="just">
              <a:lnSpc>
                <a:spcPct val="100000"/>
              </a:lnSpc>
            </a:pPr>
            <a:r>
              <a:rPr lang="pt-BR" sz="1600" b="0" strike="noStrike" spc="-1" dirty="0">
                <a:latin typeface="+mj-lt"/>
                <a:ea typeface="DejaVu Sans"/>
              </a:rPr>
              <a:t>Disciplina: </a:t>
            </a:r>
            <a:r>
              <a:rPr lang="pt-BR" sz="1600" b="0" strike="noStrike" spc="-1" dirty="0" smtClean="0">
                <a:latin typeface="+mj-lt"/>
                <a:ea typeface="DejaVu Sans"/>
              </a:rPr>
              <a:t>Estudo Orientado</a:t>
            </a:r>
            <a:endParaRPr lang="pt-BR" sz="1600" b="0" strike="noStrike" spc="-1" dirty="0">
              <a:latin typeface="+mj-lt"/>
            </a:endParaRPr>
          </a:p>
          <a:p>
            <a:pPr algn="just">
              <a:lnSpc>
                <a:spcPct val="100000"/>
              </a:lnSpc>
            </a:pPr>
            <a:r>
              <a:rPr lang="pt-BR" sz="1600" b="0" strike="noStrike" spc="-1" dirty="0">
                <a:latin typeface="+mj-lt"/>
                <a:ea typeface="DejaVu Sans"/>
              </a:rPr>
              <a:t>Prof° </a:t>
            </a:r>
            <a:r>
              <a:rPr lang="pt-BR" sz="1600" spc="-1" dirty="0">
                <a:latin typeface="+mj-lt"/>
                <a:ea typeface="DejaVu Sans"/>
              </a:rPr>
              <a:t>Alexandre </a:t>
            </a:r>
            <a:r>
              <a:rPr lang="pt-BR" sz="1600" b="0" i="0" dirty="0">
                <a:effectLst/>
                <a:latin typeface="+mj-lt"/>
              </a:rPr>
              <a:t>Sztajnberg</a:t>
            </a:r>
            <a:endParaRPr lang="pt-BR" sz="1600" b="0" strike="noStrike" spc="-1" dirty="0">
              <a:latin typeface="+mj-lt"/>
            </a:endParaRPr>
          </a:p>
        </p:txBody>
      </p:sp>
      <p:sp>
        <p:nvSpPr>
          <p:cNvPr id="126" name="CustomShape 2"/>
          <p:cNvSpPr/>
          <p:nvPr/>
        </p:nvSpPr>
        <p:spPr>
          <a:xfrm>
            <a:off x="657817" y="2186939"/>
            <a:ext cx="5959274" cy="7233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2000" spc="-1" dirty="0">
                <a:latin typeface="+mj-lt"/>
              </a:rPr>
              <a:t>Avaliação de Desempenho de Rede </a:t>
            </a:r>
            <a:endParaRPr lang="pt-BR" sz="2000" spc="-1" dirty="0" smtClean="0">
              <a:latin typeface="+mj-lt"/>
            </a:endParaRPr>
          </a:p>
          <a:p>
            <a:pPr algn="ctr">
              <a:lnSpc>
                <a:spcPct val="100000"/>
              </a:lnSpc>
            </a:pPr>
            <a:r>
              <a:rPr lang="pt-BR" sz="2000" spc="-1" dirty="0" err="1" smtClean="0">
                <a:latin typeface="+mj-lt"/>
              </a:rPr>
              <a:t>LoRaWAN</a:t>
            </a:r>
            <a:r>
              <a:rPr lang="pt-BR" sz="2000" spc="-1" dirty="0" smtClean="0">
                <a:latin typeface="+mj-lt"/>
              </a:rPr>
              <a:t> em Comunicações </a:t>
            </a:r>
            <a:r>
              <a:rPr lang="pt-BR" sz="2000" spc="-1" dirty="0">
                <a:latin typeface="+mj-lt"/>
              </a:rPr>
              <a:t>Veiculares</a:t>
            </a:r>
            <a:endParaRPr lang="pt-BR" sz="2000" b="0" strike="noStrike" spc="-1" dirty="0">
              <a:latin typeface="+mj-lt"/>
            </a:endParaRPr>
          </a:p>
        </p:txBody>
      </p:sp>
      <p:sp>
        <p:nvSpPr>
          <p:cNvPr id="127" name="CustomShape 3"/>
          <p:cNvSpPr/>
          <p:nvPr/>
        </p:nvSpPr>
        <p:spPr>
          <a:xfrm>
            <a:off x="2008603" y="6341106"/>
            <a:ext cx="583416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1600" b="0" strike="noStrike" spc="-1" dirty="0">
                <a:latin typeface="Arial"/>
                <a:ea typeface="DejaVu Sans"/>
              </a:rPr>
              <a:t>Programa de Pós Graduação em Engenharia Eletrônica</a:t>
            </a:r>
            <a:endParaRPr lang="pt-BR" sz="1600" b="0" strike="noStrike" spc="-1" dirty="0">
              <a:latin typeface="Arial"/>
            </a:endParaRPr>
          </a:p>
          <a:p>
            <a:pPr algn="ctr">
              <a:lnSpc>
                <a:spcPct val="100000"/>
              </a:lnSpc>
            </a:pPr>
            <a:r>
              <a:rPr lang="pt-BR" sz="1600" b="0" strike="noStrike" spc="-1" dirty="0">
                <a:latin typeface="Arial"/>
                <a:ea typeface="DejaVu Sans"/>
              </a:rPr>
              <a:t>Departamento de Eletrônica e Telecomunicações</a:t>
            </a:r>
            <a:endParaRPr lang="pt-BR"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As redes veiculares podem apresentar desempenho ruim devido ao conjunto de desafios particulares como a alta mobilidade dos nós, o dinamismo dos cenários e a escalabilidade em termos do número de nós. A existência de redes bastante concentradas pode ocasionar altas</a:t>
            </a:r>
          </a:p>
          <a:p>
            <a:pPr algn="just">
              <a:lnSpc>
                <a:spcPct val="100000"/>
              </a:lnSpc>
              <a:spcBef>
                <a:spcPts val="479"/>
              </a:spcBef>
            </a:pPr>
            <a:r>
              <a:rPr lang="pt-BR" sz="2200" b="0" strike="noStrike" spc="-1" dirty="0">
                <a:solidFill>
                  <a:srgbClr val="000000"/>
                </a:solidFill>
                <a:latin typeface="Arial"/>
                <a:ea typeface="DejaVu Sans"/>
              </a:rPr>
              <a:t>taxas de perdas de pacotes por congestionamento na rede. Já a existência de redes com grandes extensões pode dificultar a transmissão de informações na rede. A mudança constante da topologia da rede ocasionada pela mobilidade dos nós, trocando suas posições constantemente, também conduz ao desafio de estabelecimento de rotas entre os nós, sendo provável a perda frequente de conectividade da rede durante a entrega de dados</a:t>
            </a:r>
            <a:endParaRPr lang="pt-BR" sz="2400" b="0" strike="noStrike" spc="-1" dirty="0">
              <a:latin typeface="Arial"/>
            </a:endParaRPr>
          </a:p>
        </p:txBody>
      </p:sp>
    </p:spTree>
    <p:extLst>
      <p:ext uri="{BB962C8B-B14F-4D97-AF65-F5344CB8AC3E}">
        <p14:creationId xmlns:p14="http://schemas.microsoft.com/office/powerpoint/2010/main" val="37546505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As Redes Ad hoc Veiculares (</a:t>
            </a:r>
            <a:r>
              <a:rPr lang="pt-BR" sz="2200" b="0" strike="noStrike" spc="-1" dirty="0" err="1">
                <a:solidFill>
                  <a:srgbClr val="000000"/>
                </a:solidFill>
                <a:latin typeface="Arial"/>
                <a:ea typeface="DejaVu Sans"/>
              </a:rPr>
              <a:t>VANETs</a:t>
            </a:r>
            <a:r>
              <a:rPr lang="pt-BR" sz="2200" b="0" strike="noStrike" spc="-1" dirty="0">
                <a:solidFill>
                  <a:srgbClr val="000000"/>
                </a:solidFill>
                <a:latin typeface="Arial"/>
                <a:ea typeface="DejaVu Sans"/>
              </a:rPr>
              <a:t>) possibilitam comunicação entre veículos ou entre os veículos e a infraestrutura fixa localizada às margens das vias (ruas, avenidas, estradas e rodovias). O objetivo principal é possibilitar a comunicação de usuários móveis e oferecer as</a:t>
            </a:r>
          </a:p>
          <a:p>
            <a:pPr algn="just">
              <a:lnSpc>
                <a:spcPct val="100000"/>
              </a:lnSpc>
              <a:spcBef>
                <a:spcPts val="479"/>
              </a:spcBef>
            </a:pPr>
            <a:r>
              <a:rPr lang="pt-BR" sz="2200" b="0" strike="noStrike" spc="-1" dirty="0">
                <a:solidFill>
                  <a:srgbClr val="000000"/>
                </a:solidFill>
                <a:latin typeface="Arial"/>
                <a:ea typeface="DejaVu Sans"/>
              </a:rPr>
              <a:t>condições necessárias para que aplicações com diferentes requisitos sejam atendidas, com o devido auxílio de acesso à Internet em qualquer lugar e instante, se necessário.</a:t>
            </a:r>
            <a:endParaRPr lang="pt-BR" sz="2400" b="0" strike="noStrike" spc="-1" dirty="0">
              <a:latin typeface="Arial"/>
            </a:endParaRPr>
          </a:p>
        </p:txBody>
      </p:sp>
    </p:spTree>
    <p:extLst>
      <p:ext uri="{BB962C8B-B14F-4D97-AF65-F5344CB8AC3E}">
        <p14:creationId xmlns:p14="http://schemas.microsoft.com/office/powerpoint/2010/main" val="3314901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b="0" strike="noStrike" spc="-1" dirty="0">
                <a:solidFill>
                  <a:srgbClr val="000000"/>
                </a:solidFill>
                <a:latin typeface="Arial"/>
                <a:ea typeface="DejaVu Sans"/>
              </a:rPr>
              <a:t>  - Estudos na área de redes veiculares e mobilidade urbana se concentram principalmente em redes </a:t>
            </a:r>
            <a:r>
              <a:rPr lang="pt-BR" sz="2200" b="0" strike="noStrike" spc="-1" dirty="0" err="1">
                <a:solidFill>
                  <a:srgbClr val="000000"/>
                </a:solidFill>
                <a:latin typeface="Arial"/>
                <a:ea typeface="DejaVu Sans"/>
              </a:rPr>
              <a:t>VANETs</a:t>
            </a:r>
            <a:r>
              <a:rPr lang="pt-BR" sz="2200" b="0" strike="noStrike" spc="-1" dirty="0">
                <a:solidFill>
                  <a:srgbClr val="000000"/>
                </a:solidFill>
                <a:latin typeface="Arial"/>
                <a:ea typeface="DejaVu Sans"/>
              </a:rPr>
              <a:t>. Em [dos Santos 2018], foram realizados testes de desempenho envolvendo três protocolos de roteamento: Ad hoc </a:t>
            </a:r>
            <a:r>
              <a:rPr lang="pt-BR" sz="2200" b="0" strike="noStrike" spc="-1" dirty="0" err="1">
                <a:solidFill>
                  <a:srgbClr val="000000"/>
                </a:solidFill>
                <a:latin typeface="Arial"/>
                <a:ea typeface="DejaVu Sans"/>
              </a:rPr>
              <a:t>On-Demand</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Distance</a:t>
            </a:r>
            <a:r>
              <a:rPr lang="pt-BR" sz="2200" b="0" strike="noStrike" spc="-1" dirty="0">
                <a:solidFill>
                  <a:srgbClr val="000000"/>
                </a:solidFill>
                <a:latin typeface="Arial"/>
                <a:ea typeface="DejaVu Sans"/>
              </a:rPr>
              <a:t> Vector (AODV), </a:t>
            </a:r>
            <a:r>
              <a:rPr lang="pt-BR" sz="2200" b="0" strike="noStrike" spc="-1" dirty="0" err="1">
                <a:solidFill>
                  <a:srgbClr val="000000"/>
                </a:solidFill>
                <a:latin typeface="Arial"/>
                <a:ea typeface="DejaVu Sans"/>
              </a:rPr>
              <a:t>Destination</a:t>
            </a:r>
            <a:r>
              <a:rPr lang="pt-BR" sz="2200" b="0" strike="noStrike" spc="-1" dirty="0">
                <a:solidFill>
                  <a:srgbClr val="000000"/>
                </a:solidFill>
                <a:latin typeface="Arial"/>
                <a:ea typeface="DejaVu Sans"/>
              </a:rPr>
              <a:t>-</a:t>
            </a:r>
          </a:p>
          <a:p>
            <a:pPr algn="just">
              <a:lnSpc>
                <a:spcPct val="100000"/>
              </a:lnSpc>
              <a:spcBef>
                <a:spcPts val="479"/>
              </a:spcBef>
            </a:pPr>
            <a:r>
              <a:rPr lang="pt-BR" sz="2200" b="0" strike="noStrike" spc="-1" dirty="0" err="1">
                <a:solidFill>
                  <a:srgbClr val="000000"/>
                </a:solidFill>
                <a:latin typeface="Arial"/>
                <a:ea typeface="DejaVu Sans"/>
              </a:rPr>
              <a:t>Sequenced</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Distance</a:t>
            </a:r>
            <a:r>
              <a:rPr lang="pt-BR" sz="2200" b="0" strike="noStrike" spc="-1" dirty="0">
                <a:solidFill>
                  <a:srgbClr val="000000"/>
                </a:solidFill>
                <a:latin typeface="Arial"/>
                <a:ea typeface="DejaVu Sans"/>
              </a:rPr>
              <a:t>-Vector (DSDV) e </a:t>
            </a:r>
            <a:r>
              <a:rPr lang="pt-BR" sz="2200" b="0" strike="noStrike" spc="-1" dirty="0" err="1">
                <a:solidFill>
                  <a:srgbClr val="000000"/>
                </a:solidFill>
                <a:latin typeface="Arial"/>
                <a:ea typeface="DejaVu Sans"/>
              </a:rPr>
              <a:t>Greedy</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Perimeter</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Stateless</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Routing</a:t>
            </a:r>
            <a:r>
              <a:rPr lang="pt-BR" sz="2200" b="0" strike="noStrike" spc="-1" dirty="0">
                <a:solidFill>
                  <a:srgbClr val="000000"/>
                </a:solidFill>
                <a:latin typeface="Arial"/>
                <a:ea typeface="DejaVu Sans"/>
              </a:rPr>
              <a:t> (GPSR), considerando o padrão para redes veiculares IEEE 802.11p e cenários de mobilidade. Já em [Alves et al. 2009], foram apresentados os princípios e os desafios presentes no desenvolvimento de redes veiculares em um minicurso. As arquiteturas, os padrões de redes, as  principais aplicações, projetos, o roteamento, o acesso ao meio e a camada física também foram discutidos neste minicurso. Além disto, foram apresentados os desafios e experimentos de campo. Este conclui que além dos problemas relacionados ao meio de transmissão sem fio nas redes veiculares, soma-se a questão da alta mobilidade. Isto pode tornar as redes veiculares altamente instáveis devido ao aumento de quebra de enlaces. Assim, é proposto que sejam desenvolvidos novos protocolos e mecanismos que levem em conta as limitações dessas redes.</a:t>
            </a:r>
            <a:endParaRPr lang="pt-BR" sz="2400" b="0" strike="noStrike" spc="-1" dirty="0">
              <a:latin typeface="Arial"/>
            </a:endParaRPr>
          </a:p>
        </p:txBody>
      </p:sp>
    </p:spTree>
    <p:extLst>
      <p:ext uri="{BB962C8B-B14F-4D97-AF65-F5344CB8AC3E}">
        <p14:creationId xmlns:p14="http://schemas.microsoft.com/office/powerpoint/2010/main" val="23451338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b="0" strike="noStrike" spc="-1" dirty="0">
                <a:solidFill>
                  <a:srgbClr val="000000"/>
                </a:solidFill>
                <a:latin typeface="Arial"/>
                <a:ea typeface="DejaVu Sans"/>
              </a:rPr>
              <a:t> </a:t>
            </a: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endParaRPr lang="pt-BR" sz="2200" b="0" strike="noStrike"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As Redes Ad hoc Veiculares (</a:t>
            </a:r>
            <a:r>
              <a:rPr lang="pt-BR" sz="2200" b="0" strike="noStrike" spc="-1" dirty="0" err="1">
                <a:solidFill>
                  <a:srgbClr val="000000"/>
                </a:solidFill>
                <a:latin typeface="Arial"/>
                <a:ea typeface="DejaVu Sans"/>
              </a:rPr>
              <a:t>VANETs</a:t>
            </a:r>
            <a:r>
              <a:rPr lang="pt-BR" sz="2200" b="0" strike="noStrike" spc="-1" dirty="0">
                <a:solidFill>
                  <a:srgbClr val="000000"/>
                </a:solidFill>
                <a:latin typeface="Arial"/>
                <a:ea typeface="DejaVu Sans"/>
              </a:rPr>
              <a:t>) são consideradas como um tipo especial de </a:t>
            </a:r>
            <a:r>
              <a:rPr lang="pt-BR" sz="2200" b="0" strike="noStrike" spc="-1" dirty="0" err="1">
                <a:solidFill>
                  <a:srgbClr val="000000"/>
                </a:solidFill>
                <a:latin typeface="Arial"/>
                <a:ea typeface="DejaVu Sans"/>
              </a:rPr>
              <a:t>MANETs</a:t>
            </a:r>
            <a:r>
              <a:rPr lang="pt-BR" sz="2200" b="0" strike="noStrike" spc="-1" dirty="0">
                <a:solidFill>
                  <a:srgbClr val="000000"/>
                </a:solidFill>
                <a:latin typeface="Arial"/>
                <a:ea typeface="DejaVu Sans"/>
              </a:rPr>
              <a:t>, nas quais cada nó corresponde a um tipo de veículo como automóvel, ônibus, caminhão [Chen et al. 2010]. Diferentes tecnologias de rede como IEEE 802.11p, 802.11 ou 3G/4G/5G podem ser usadas, como infraestrutura de suporte à comunicação em </a:t>
            </a:r>
            <a:r>
              <a:rPr lang="pt-BR" sz="2200" b="0" strike="noStrike" spc="-1" dirty="0" err="1">
                <a:solidFill>
                  <a:srgbClr val="000000"/>
                </a:solidFill>
                <a:latin typeface="Arial"/>
                <a:ea typeface="DejaVu Sans"/>
              </a:rPr>
              <a:t>VANETs</a:t>
            </a:r>
            <a:r>
              <a:rPr lang="pt-BR" sz="2200" b="0" strike="noStrike" spc="-1" dirty="0">
                <a:solidFill>
                  <a:srgbClr val="000000"/>
                </a:solidFill>
                <a:latin typeface="Arial"/>
                <a:ea typeface="DejaVu Sans"/>
              </a:rPr>
              <a:t>, com diferentes características de banda e alcance. A Figura 2 demonstra um comparativo do alcance e largura de banda de algumas tecnologias.</a:t>
            </a:r>
          </a:p>
        </p:txBody>
      </p:sp>
    </p:spTree>
    <p:extLst>
      <p:ext uri="{BB962C8B-B14F-4D97-AF65-F5344CB8AC3E}">
        <p14:creationId xmlns:p14="http://schemas.microsoft.com/office/powerpoint/2010/main" val="36074199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b="0" strike="noStrike" spc="-1" dirty="0">
                <a:solidFill>
                  <a:srgbClr val="000000"/>
                </a:solidFill>
                <a:latin typeface="Arial"/>
                <a:ea typeface="DejaVu Sans"/>
              </a:rPr>
              <a:t> </a:t>
            </a: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endParaRPr lang="pt-BR" sz="2200" b="0" strike="noStrike"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As Redes Ad hoc Veiculares (</a:t>
            </a:r>
            <a:r>
              <a:rPr lang="pt-BR" sz="2200" b="0" strike="noStrike" spc="-1" dirty="0" err="1">
                <a:solidFill>
                  <a:srgbClr val="000000"/>
                </a:solidFill>
                <a:latin typeface="Arial"/>
                <a:ea typeface="DejaVu Sans"/>
              </a:rPr>
              <a:t>VANETs</a:t>
            </a:r>
            <a:r>
              <a:rPr lang="pt-BR" sz="2200" b="0" strike="noStrike" spc="-1" dirty="0">
                <a:solidFill>
                  <a:srgbClr val="000000"/>
                </a:solidFill>
                <a:latin typeface="Arial"/>
                <a:ea typeface="DejaVu Sans"/>
              </a:rPr>
              <a:t>) são consideradas como um tipo especial de </a:t>
            </a:r>
            <a:r>
              <a:rPr lang="pt-BR" sz="2200" b="0" strike="noStrike" spc="-1" dirty="0" err="1">
                <a:solidFill>
                  <a:srgbClr val="000000"/>
                </a:solidFill>
                <a:latin typeface="Arial"/>
                <a:ea typeface="DejaVu Sans"/>
              </a:rPr>
              <a:t>MANETs</a:t>
            </a:r>
            <a:r>
              <a:rPr lang="pt-BR" sz="2200" b="0" strike="noStrike" spc="-1" dirty="0">
                <a:solidFill>
                  <a:srgbClr val="000000"/>
                </a:solidFill>
                <a:latin typeface="Arial"/>
                <a:ea typeface="DejaVu Sans"/>
              </a:rPr>
              <a:t>, nas quais cada nó corresponde a um tipo de veículo como automóvel, ônibus, caminhão [Chen et al. 2010]. Diferentes tecnologias de rede como IEEE 802.11p, 802.11 ou 3G/4G/5G podem ser usadas, como infraestrutura de suporte à comunicação em </a:t>
            </a:r>
            <a:r>
              <a:rPr lang="pt-BR" sz="2200" b="0" strike="noStrike" spc="-1" dirty="0" err="1">
                <a:solidFill>
                  <a:srgbClr val="000000"/>
                </a:solidFill>
                <a:latin typeface="Arial"/>
                <a:ea typeface="DejaVu Sans"/>
              </a:rPr>
              <a:t>VANETs</a:t>
            </a:r>
            <a:r>
              <a:rPr lang="pt-BR" sz="2200" b="0" strike="noStrike" spc="-1" dirty="0">
                <a:solidFill>
                  <a:srgbClr val="000000"/>
                </a:solidFill>
                <a:latin typeface="Arial"/>
                <a:ea typeface="DejaVu Sans"/>
              </a:rPr>
              <a:t>, com diferentes características de banda e alcance. A Figura 2 demonstra um comparativo do alcance e largura de banda de algumas tecnologias.</a:t>
            </a:r>
          </a:p>
        </p:txBody>
      </p:sp>
    </p:spTree>
    <p:extLst>
      <p:ext uri="{BB962C8B-B14F-4D97-AF65-F5344CB8AC3E}">
        <p14:creationId xmlns:p14="http://schemas.microsoft.com/office/powerpoint/2010/main" val="10840910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3" name="Imagem 2">
            <a:extLst>
              <a:ext uri="{FF2B5EF4-FFF2-40B4-BE49-F238E27FC236}">
                <a16:creationId xmlns:a16="http://schemas.microsoft.com/office/drawing/2014/main" xmlns="" id="{B3EA606D-4AD4-4E87-92B5-3EE72BE9EBF7}"/>
              </a:ext>
            </a:extLst>
          </p:cNvPr>
          <p:cNvPicPr>
            <a:picLocks noChangeAspect="1"/>
          </p:cNvPicPr>
          <p:nvPr/>
        </p:nvPicPr>
        <p:blipFill>
          <a:blip r:embed="rId3"/>
          <a:stretch>
            <a:fillRect/>
          </a:stretch>
        </p:blipFill>
        <p:spPr>
          <a:xfrm>
            <a:off x="8641" y="1083212"/>
            <a:ext cx="9126717" cy="4909624"/>
          </a:xfrm>
          <a:prstGeom prst="rect">
            <a:avLst/>
          </a:prstGeom>
        </p:spPr>
      </p:pic>
    </p:spTree>
    <p:extLst>
      <p:ext uri="{BB962C8B-B14F-4D97-AF65-F5344CB8AC3E}">
        <p14:creationId xmlns:p14="http://schemas.microsoft.com/office/powerpoint/2010/main" val="33862901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b="0" strike="noStrike" spc="-1" dirty="0">
                <a:solidFill>
                  <a:srgbClr val="000000"/>
                </a:solidFill>
                <a:latin typeface="Arial"/>
                <a:ea typeface="DejaVu Sans"/>
              </a:rPr>
              <a:t> Existem três tipos possíveis de comunicação que podem ser estabelecidos dentro de uma</a:t>
            </a:r>
          </a:p>
          <a:p>
            <a:pPr algn="just">
              <a:lnSpc>
                <a:spcPct val="100000"/>
              </a:lnSpc>
              <a:spcBef>
                <a:spcPts val="479"/>
              </a:spcBef>
            </a:pPr>
            <a:r>
              <a:rPr lang="pt-BR" sz="2200" b="0" strike="noStrike" spc="-1" dirty="0">
                <a:solidFill>
                  <a:srgbClr val="000000"/>
                </a:solidFill>
                <a:latin typeface="Arial"/>
                <a:ea typeface="DejaVu Sans"/>
              </a:rPr>
              <a:t>rede veicular: Veículo para Infraestrutura (V2I), Veículo para Veículo (V2V) e </a:t>
            </a:r>
            <a:r>
              <a:rPr lang="pt-BR" sz="2200" b="0" strike="noStrike" spc="-1" dirty="0" smtClean="0">
                <a:solidFill>
                  <a:srgbClr val="000000"/>
                </a:solidFill>
                <a:latin typeface="Arial"/>
                <a:ea typeface="DejaVu Sans"/>
              </a:rPr>
              <a:t>uma combinação </a:t>
            </a:r>
            <a:r>
              <a:rPr lang="pt-BR" sz="2200" b="0" strike="noStrike" spc="-1" dirty="0">
                <a:solidFill>
                  <a:srgbClr val="000000"/>
                </a:solidFill>
                <a:latin typeface="Arial"/>
                <a:ea typeface="DejaVu Sans"/>
              </a:rPr>
              <a:t>híbrida entre eles [Chen et al. 2010]. </a:t>
            </a:r>
            <a:endParaRPr lang="pt-BR" sz="2200" b="0" strike="noStrike" spc="-1" dirty="0" smtClean="0">
              <a:solidFill>
                <a:srgbClr val="000000"/>
              </a:solidFill>
              <a:latin typeface="Arial"/>
              <a:ea typeface="DejaVu Sans"/>
            </a:endParaRPr>
          </a:p>
          <a:p>
            <a:pPr marL="342900" indent="-342900" algn="just">
              <a:lnSpc>
                <a:spcPct val="100000"/>
              </a:lnSpc>
              <a:spcBef>
                <a:spcPts val="479"/>
              </a:spcBef>
              <a:buFont typeface="Arial" panose="020B0604020202020204" pitchFamily="34" charset="0"/>
              <a:buChar char="•"/>
            </a:pPr>
            <a:r>
              <a:rPr lang="pt-BR" sz="2200" b="0" strike="noStrike" spc="-1" dirty="0" smtClean="0">
                <a:solidFill>
                  <a:srgbClr val="000000"/>
                </a:solidFill>
                <a:latin typeface="Arial"/>
                <a:ea typeface="DejaVu Sans"/>
              </a:rPr>
              <a:t>V2V </a:t>
            </a:r>
            <a:r>
              <a:rPr lang="pt-BR" sz="2200" b="0" strike="noStrike" spc="-1" dirty="0">
                <a:solidFill>
                  <a:srgbClr val="000000"/>
                </a:solidFill>
                <a:latin typeface="Arial"/>
                <a:ea typeface="DejaVu Sans"/>
              </a:rPr>
              <a:t>é uma Rede Ad hoc entre veículos </a:t>
            </a:r>
            <a:r>
              <a:rPr lang="pt-BR" sz="2200" b="0" strike="noStrike" spc="-1" dirty="0" smtClean="0">
                <a:solidFill>
                  <a:srgbClr val="000000"/>
                </a:solidFill>
                <a:latin typeface="Arial"/>
                <a:ea typeface="DejaVu Sans"/>
              </a:rPr>
              <a:t>que permite </a:t>
            </a:r>
            <a:r>
              <a:rPr lang="pt-BR" sz="2200" b="0" strike="noStrike" spc="-1" dirty="0">
                <a:solidFill>
                  <a:srgbClr val="000000"/>
                </a:solidFill>
                <a:latin typeface="Arial"/>
                <a:ea typeface="DejaVu Sans"/>
              </a:rPr>
              <a:t>o envio de dados entre eles diretamente, possui baixo alcance, dependente da </a:t>
            </a:r>
            <a:r>
              <a:rPr lang="pt-BR" sz="2200" b="0" strike="noStrike" spc="-1" dirty="0" smtClean="0">
                <a:solidFill>
                  <a:srgbClr val="000000"/>
                </a:solidFill>
                <a:latin typeface="Arial"/>
                <a:ea typeface="DejaVu Sans"/>
              </a:rPr>
              <a:t>densidade de </a:t>
            </a:r>
            <a:r>
              <a:rPr lang="pt-BR" sz="2200" b="0" strike="noStrike" spc="-1" dirty="0">
                <a:solidFill>
                  <a:srgbClr val="000000"/>
                </a:solidFill>
                <a:latin typeface="Arial"/>
                <a:ea typeface="DejaVu Sans"/>
              </a:rPr>
              <a:t>veículos na rede, possui baixo custo e independe de infraestrutura externa</a:t>
            </a:r>
            <a:r>
              <a:rPr lang="pt-BR" sz="2200" b="0" strike="noStrike" spc="-1" dirty="0" smtClean="0">
                <a:solidFill>
                  <a:srgbClr val="000000"/>
                </a:solidFill>
                <a:latin typeface="Arial"/>
                <a:ea typeface="DejaVu Sans"/>
              </a:rPr>
              <a:t>.</a:t>
            </a:r>
          </a:p>
          <a:p>
            <a:pPr marL="342900" indent="-342900" algn="just">
              <a:lnSpc>
                <a:spcPct val="100000"/>
              </a:lnSpc>
              <a:spcBef>
                <a:spcPts val="479"/>
              </a:spcBef>
              <a:buFont typeface="Arial" panose="020B0604020202020204" pitchFamily="34" charset="0"/>
              <a:buChar char="•"/>
            </a:pPr>
            <a:r>
              <a:rPr lang="pt-BR" sz="2200" b="0" strike="noStrike" spc="-1" dirty="0" smtClean="0">
                <a:solidFill>
                  <a:srgbClr val="000000"/>
                </a:solidFill>
                <a:latin typeface="Arial"/>
                <a:ea typeface="DejaVu Sans"/>
              </a:rPr>
              <a:t>V2I </a:t>
            </a:r>
            <a:r>
              <a:rPr lang="pt-BR" sz="2200" b="0" strike="noStrike" spc="-1" dirty="0">
                <a:solidFill>
                  <a:srgbClr val="000000"/>
                </a:solidFill>
                <a:latin typeface="Arial"/>
                <a:ea typeface="DejaVu Sans"/>
              </a:rPr>
              <a:t>é uma </a:t>
            </a:r>
            <a:r>
              <a:rPr lang="pt-BR" sz="2200" b="0" strike="noStrike" spc="-1" dirty="0" smtClean="0">
                <a:solidFill>
                  <a:srgbClr val="000000"/>
                </a:solidFill>
                <a:latin typeface="Arial"/>
                <a:ea typeface="DejaVu Sans"/>
              </a:rPr>
              <a:t>rede sem </a:t>
            </a:r>
            <a:r>
              <a:rPr lang="pt-BR" sz="2200" b="0" strike="noStrike" spc="-1" dirty="0">
                <a:solidFill>
                  <a:srgbClr val="000000"/>
                </a:solidFill>
                <a:latin typeface="Arial"/>
                <a:ea typeface="DejaVu Sans"/>
              </a:rPr>
              <a:t>fio (Wi-Fi, WiMAX, celular) que oferece comunicação entre veículos e pontos de </a:t>
            </a:r>
            <a:r>
              <a:rPr lang="pt-BR" sz="2200" b="0" strike="noStrike" spc="-1" dirty="0" smtClean="0">
                <a:solidFill>
                  <a:srgbClr val="000000"/>
                </a:solidFill>
                <a:latin typeface="Arial"/>
                <a:ea typeface="DejaVu Sans"/>
              </a:rPr>
              <a:t>acesso na </a:t>
            </a:r>
            <a:r>
              <a:rPr lang="pt-BR" sz="2200" b="0" strike="noStrike" spc="-1" dirty="0">
                <a:solidFill>
                  <a:srgbClr val="000000"/>
                </a:solidFill>
                <a:latin typeface="Arial"/>
                <a:ea typeface="DejaVu Sans"/>
              </a:rPr>
              <a:t>estrada, em postes, etc. Neste tipo de comunicação, existe a necessidade de um </a:t>
            </a:r>
            <a:r>
              <a:rPr lang="pt-BR" sz="2200" b="0" strike="noStrike" spc="-1" dirty="0" smtClean="0">
                <a:solidFill>
                  <a:srgbClr val="000000"/>
                </a:solidFill>
                <a:latin typeface="Arial"/>
                <a:ea typeface="DejaVu Sans"/>
              </a:rPr>
              <a:t>sistema integrado </a:t>
            </a:r>
            <a:r>
              <a:rPr lang="pt-BR" sz="2200" b="0" strike="noStrike" spc="-1" dirty="0">
                <a:solidFill>
                  <a:srgbClr val="000000"/>
                </a:solidFill>
                <a:latin typeface="Arial"/>
                <a:ea typeface="DejaVu Sans"/>
              </a:rPr>
              <a:t>nas estradas. Este sistema é chamado Integração de Infraestrutura de Veículos (VII</a:t>
            </a:r>
            <a:r>
              <a:rPr lang="pt-BR" sz="2200" b="0" strike="noStrike" spc="-1" dirty="0" smtClean="0">
                <a:solidFill>
                  <a:srgbClr val="000000"/>
                </a:solidFill>
                <a:latin typeface="Arial"/>
                <a:ea typeface="DejaVu Sans"/>
              </a:rPr>
              <a:t>). </a:t>
            </a:r>
          </a:p>
          <a:p>
            <a:pPr marL="342900" indent="-342900" algn="just">
              <a:lnSpc>
                <a:spcPct val="100000"/>
              </a:lnSpc>
              <a:spcBef>
                <a:spcPts val="479"/>
              </a:spcBef>
              <a:buFont typeface="Arial" panose="020B0604020202020204" pitchFamily="34" charset="0"/>
              <a:buChar char="•"/>
            </a:pPr>
            <a:r>
              <a:rPr lang="pt-BR" sz="2200" b="0" strike="noStrike" spc="-1" dirty="0" smtClean="0">
                <a:solidFill>
                  <a:srgbClr val="000000"/>
                </a:solidFill>
                <a:latin typeface="Arial"/>
                <a:ea typeface="DejaVu Sans"/>
              </a:rPr>
              <a:t>A </a:t>
            </a:r>
            <a:r>
              <a:rPr lang="pt-BR" sz="2200" b="0" strike="noStrike" spc="-1" dirty="0">
                <a:solidFill>
                  <a:srgbClr val="000000"/>
                </a:solidFill>
                <a:latin typeface="Arial"/>
                <a:ea typeface="DejaVu Sans"/>
              </a:rPr>
              <a:t>arquitetura híbrida engloba os dois tipos de comunicação descritos anteriormente V2V e </a:t>
            </a:r>
            <a:r>
              <a:rPr lang="pt-BR" sz="2200" b="0" strike="noStrike" spc="-1" dirty="0" smtClean="0">
                <a:solidFill>
                  <a:srgbClr val="000000"/>
                </a:solidFill>
                <a:latin typeface="Arial"/>
                <a:ea typeface="DejaVu Sans"/>
              </a:rPr>
              <a:t>V2I. A </a:t>
            </a:r>
            <a:r>
              <a:rPr lang="pt-BR" sz="2200" b="0" strike="noStrike" spc="-1" dirty="0">
                <a:solidFill>
                  <a:srgbClr val="000000"/>
                </a:solidFill>
                <a:latin typeface="Arial"/>
                <a:ea typeface="DejaVu Sans"/>
              </a:rPr>
              <a:t>Figura 3 exemplifica um cenário de uma rede veicular englobando as três arquiteturas citadas.</a:t>
            </a:r>
          </a:p>
        </p:txBody>
      </p:sp>
    </p:spTree>
    <p:extLst>
      <p:ext uri="{BB962C8B-B14F-4D97-AF65-F5344CB8AC3E}">
        <p14:creationId xmlns:p14="http://schemas.microsoft.com/office/powerpoint/2010/main" val="5086287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b="0" strike="noStrike" spc="-1" dirty="0">
                <a:solidFill>
                  <a:srgbClr val="000000"/>
                </a:solidFill>
                <a:latin typeface="Arial"/>
                <a:ea typeface="DejaVu Sans"/>
              </a:rPr>
              <a:t> Existem três tipos possíveis de comunicação que podem ser estabelecidos dentro de uma</a:t>
            </a:r>
          </a:p>
          <a:p>
            <a:pPr algn="just">
              <a:lnSpc>
                <a:spcPct val="100000"/>
              </a:lnSpc>
              <a:spcBef>
                <a:spcPts val="479"/>
              </a:spcBef>
            </a:pPr>
            <a:r>
              <a:rPr lang="pt-BR" sz="2200" b="0" strike="noStrike" spc="-1" dirty="0">
                <a:solidFill>
                  <a:srgbClr val="000000"/>
                </a:solidFill>
                <a:latin typeface="Arial"/>
                <a:ea typeface="DejaVu Sans"/>
              </a:rPr>
              <a:t>rede veicular: Veículo para Infraestrutura (V2I), Veículo para Veículo (V2V) e </a:t>
            </a:r>
            <a:r>
              <a:rPr lang="pt-BR" sz="2200" b="0" strike="noStrike" spc="-1" dirty="0" smtClean="0">
                <a:solidFill>
                  <a:srgbClr val="000000"/>
                </a:solidFill>
                <a:latin typeface="Arial"/>
                <a:ea typeface="DejaVu Sans"/>
              </a:rPr>
              <a:t>uma combinação </a:t>
            </a:r>
            <a:r>
              <a:rPr lang="pt-BR" sz="2200" b="0" strike="noStrike" spc="-1" dirty="0">
                <a:solidFill>
                  <a:srgbClr val="000000"/>
                </a:solidFill>
                <a:latin typeface="Arial"/>
                <a:ea typeface="DejaVu Sans"/>
              </a:rPr>
              <a:t>híbrida entre eles [Chen et al. 2010]. </a:t>
            </a:r>
            <a:endParaRPr lang="pt-BR" sz="2200" b="0" strike="noStrike" spc="-1" dirty="0" smtClean="0">
              <a:solidFill>
                <a:srgbClr val="000000"/>
              </a:solidFill>
              <a:latin typeface="Arial"/>
              <a:ea typeface="DejaVu Sans"/>
            </a:endParaRPr>
          </a:p>
          <a:p>
            <a:pPr marL="342900" indent="-342900" algn="just">
              <a:lnSpc>
                <a:spcPct val="100000"/>
              </a:lnSpc>
              <a:spcBef>
                <a:spcPts val="479"/>
              </a:spcBef>
              <a:buFont typeface="Arial" panose="020B0604020202020204" pitchFamily="34" charset="0"/>
              <a:buChar char="•"/>
            </a:pPr>
            <a:r>
              <a:rPr lang="pt-BR" sz="2200" b="0" strike="noStrike" spc="-1" dirty="0" smtClean="0">
                <a:solidFill>
                  <a:srgbClr val="000000"/>
                </a:solidFill>
                <a:latin typeface="Arial"/>
                <a:ea typeface="DejaVu Sans"/>
              </a:rPr>
              <a:t>V2V </a:t>
            </a:r>
            <a:r>
              <a:rPr lang="pt-BR" sz="2200" b="0" strike="noStrike" spc="-1" dirty="0">
                <a:solidFill>
                  <a:srgbClr val="000000"/>
                </a:solidFill>
                <a:latin typeface="Arial"/>
                <a:ea typeface="DejaVu Sans"/>
              </a:rPr>
              <a:t>é uma Rede Ad hoc entre veículos </a:t>
            </a:r>
            <a:r>
              <a:rPr lang="pt-BR" sz="2200" b="0" strike="noStrike" spc="-1" dirty="0" smtClean="0">
                <a:solidFill>
                  <a:srgbClr val="000000"/>
                </a:solidFill>
                <a:latin typeface="Arial"/>
                <a:ea typeface="DejaVu Sans"/>
              </a:rPr>
              <a:t>que permite </a:t>
            </a:r>
            <a:r>
              <a:rPr lang="pt-BR" sz="2200" b="0" strike="noStrike" spc="-1" dirty="0">
                <a:solidFill>
                  <a:srgbClr val="000000"/>
                </a:solidFill>
                <a:latin typeface="Arial"/>
                <a:ea typeface="DejaVu Sans"/>
              </a:rPr>
              <a:t>o envio de dados entre eles diretamente, possui baixo alcance, dependente da </a:t>
            </a:r>
            <a:r>
              <a:rPr lang="pt-BR" sz="2200" b="0" strike="noStrike" spc="-1" dirty="0" smtClean="0">
                <a:solidFill>
                  <a:srgbClr val="000000"/>
                </a:solidFill>
                <a:latin typeface="Arial"/>
                <a:ea typeface="DejaVu Sans"/>
              </a:rPr>
              <a:t>densidade de </a:t>
            </a:r>
            <a:r>
              <a:rPr lang="pt-BR" sz="2200" b="0" strike="noStrike" spc="-1" dirty="0">
                <a:solidFill>
                  <a:srgbClr val="000000"/>
                </a:solidFill>
                <a:latin typeface="Arial"/>
                <a:ea typeface="DejaVu Sans"/>
              </a:rPr>
              <a:t>veículos na rede, possui baixo custo e independe de infraestrutura externa</a:t>
            </a:r>
            <a:r>
              <a:rPr lang="pt-BR" sz="2200" b="0" strike="noStrike" spc="-1" dirty="0" smtClean="0">
                <a:solidFill>
                  <a:srgbClr val="000000"/>
                </a:solidFill>
                <a:latin typeface="Arial"/>
                <a:ea typeface="DejaVu Sans"/>
              </a:rPr>
              <a:t>.</a:t>
            </a:r>
          </a:p>
          <a:p>
            <a:pPr marL="342900" indent="-342900" algn="just">
              <a:lnSpc>
                <a:spcPct val="100000"/>
              </a:lnSpc>
              <a:spcBef>
                <a:spcPts val="479"/>
              </a:spcBef>
              <a:buFont typeface="Arial" panose="020B0604020202020204" pitchFamily="34" charset="0"/>
              <a:buChar char="•"/>
            </a:pPr>
            <a:r>
              <a:rPr lang="pt-BR" sz="2200" b="0" strike="noStrike" spc="-1" dirty="0" smtClean="0">
                <a:solidFill>
                  <a:srgbClr val="000000"/>
                </a:solidFill>
                <a:latin typeface="Arial"/>
                <a:ea typeface="DejaVu Sans"/>
              </a:rPr>
              <a:t>V2I </a:t>
            </a:r>
            <a:r>
              <a:rPr lang="pt-BR" sz="2200" b="0" strike="noStrike" spc="-1" dirty="0">
                <a:solidFill>
                  <a:srgbClr val="000000"/>
                </a:solidFill>
                <a:latin typeface="Arial"/>
                <a:ea typeface="DejaVu Sans"/>
              </a:rPr>
              <a:t>é uma </a:t>
            </a:r>
            <a:r>
              <a:rPr lang="pt-BR" sz="2200" b="0" strike="noStrike" spc="-1" dirty="0" smtClean="0">
                <a:solidFill>
                  <a:srgbClr val="000000"/>
                </a:solidFill>
                <a:latin typeface="Arial"/>
                <a:ea typeface="DejaVu Sans"/>
              </a:rPr>
              <a:t>rede sem </a:t>
            </a:r>
            <a:r>
              <a:rPr lang="pt-BR" sz="2200" b="0" strike="noStrike" spc="-1" dirty="0">
                <a:solidFill>
                  <a:srgbClr val="000000"/>
                </a:solidFill>
                <a:latin typeface="Arial"/>
                <a:ea typeface="DejaVu Sans"/>
              </a:rPr>
              <a:t>fio (Wi-Fi, WiMAX, celular) que oferece comunicação entre veículos e pontos de </a:t>
            </a:r>
            <a:r>
              <a:rPr lang="pt-BR" sz="2200" b="0" strike="noStrike" spc="-1" dirty="0" smtClean="0">
                <a:solidFill>
                  <a:srgbClr val="000000"/>
                </a:solidFill>
                <a:latin typeface="Arial"/>
                <a:ea typeface="DejaVu Sans"/>
              </a:rPr>
              <a:t>acesso na </a:t>
            </a:r>
            <a:r>
              <a:rPr lang="pt-BR" sz="2200" b="0" strike="noStrike" spc="-1" dirty="0">
                <a:solidFill>
                  <a:srgbClr val="000000"/>
                </a:solidFill>
                <a:latin typeface="Arial"/>
                <a:ea typeface="DejaVu Sans"/>
              </a:rPr>
              <a:t>estrada, em postes, etc. Neste tipo de comunicação, existe a necessidade de um </a:t>
            </a:r>
            <a:r>
              <a:rPr lang="pt-BR" sz="2200" b="0" strike="noStrike" spc="-1" dirty="0" smtClean="0">
                <a:solidFill>
                  <a:srgbClr val="000000"/>
                </a:solidFill>
                <a:latin typeface="Arial"/>
                <a:ea typeface="DejaVu Sans"/>
              </a:rPr>
              <a:t>sistema integrado </a:t>
            </a:r>
            <a:r>
              <a:rPr lang="pt-BR" sz="2200" b="0" strike="noStrike" spc="-1" dirty="0">
                <a:solidFill>
                  <a:srgbClr val="000000"/>
                </a:solidFill>
                <a:latin typeface="Arial"/>
                <a:ea typeface="DejaVu Sans"/>
              </a:rPr>
              <a:t>nas estradas. Este sistema é chamado Integração de Infraestrutura de Veículos (VII</a:t>
            </a:r>
            <a:r>
              <a:rPr lang="pt-BR" sz="2200" b="0" strike="noStrike" spc="-1" dirty="0" smtClean="0">
                <a:solidFill>
                  <a:srgbClr val="000000"/>
                </a:solidFill>
                <a:latin typeface="Arial"/>
                <a:ea typeface="DejaVu Sans"/>
              </a:rPr>
              <a:t>). </a:t>
            </a:r>
          </a:p>
          <a:p>
            <a:pPr marL="342900" indent="-342900" algn="just">
              <a:lnSpc>
                <a:spcPct val="100000"/>
              </a:lnSpc>
              <a:spcBef>
                <a:spcPts val="479"/>
              </a:spcBef>
              <a:buFont typeface="Arial" panose="020B0604020202020204" pitchFamily="34" charset="0"/>
              <a:buChar char="•"/>
            </a:pPr>
            <a:r>
              <a:rPr lang="pt-BR" sz="2200" b="0" strike="noStrike" spc="-1" dirty="0" smtClean="0">
                <a:solidFill>
                  <a:srgbClr val="000000"/>
                </a:solidFill>
                <a:latin typeface="Arial"/>
                <a:ea typeface="DejaVu Sans"/>
              </a:rPr>
              <a:t>A </a:t>
            </a:r>
            <a:r>
              <a:rPr lang="pt-BR" sz="2200" b="0" strike="noStrike" spc="-1" dirty="0">
                <a:solidFill>
                  <a:srgbClr val="000000"/>
                </a:solidFill>
                <a:latin typeface="Arial"/>
                <a:ea typeface="DejaVu Sans"/>
              </a:rPr>
              <a:t>arquitetura híbrida engloba os dois tipos de comunicação descritos anteriormente V2V e </a:t>
            </a:r>
            <a:r>
              <a:rPr lang="pt-BR" sz="2200" b="0" strike="noStrike" spc="-1" dirty="0" smtClean="0">
                <a:solidFill>
                  <a:srgbClr val="000000"/>
                </a:solidFill>
                <a:latin typeface="Arial"/>
                <a:ea typeface="DejaVu Sans"/>
              </a:rPr>
              <a:t>V2I. A </a:t>
            </a:r>
            <a:r>
              <a:rPr lang="pt-BR" sz="2200" b="0" strike="noStrike" spc="-1" dirty="0">
                <a:solidFill>
                  <a:srgbClr val="000000"/>
                </a:solidFill>
                <a:latin typeface="Arial"/>
                <a:ea typeface="DejaVu Sans"/>
              </a:rPr>
              <a:t>Figura 3 exemplifica um cenário de uma rede veicular englobando as três arquiteturas citadas.</a:t>
            </a:r>
          </a:p>
        </p:txBody>
      </p:sp>
    </p:spTree>
    <p:extLst>
      <p:ext uri="{BB962C8B-B14F-4D97-AF65-F5344CB8AC3E}">
        <p14:creationId xmlns:p14="http://schemas.microsoft.com/office/powerpoint/2010/main" val="20279595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2" name="Imagem 1"/>
          <p:cNvPicPr>
            <a:picLocks noChangeAspect="1"/>
          </p:cNvPicPr>
          <p:nvPr/>
        </p:nvPicPr>
        <p:blipFill>
          <a:blip r:embed="rId3"/>
          <a:stretch>
            <a:fillRect/>
          </a:stretch>
        </p:blipFill>
        <p:spPr>
          <a:xfrm>
            <a:off x="461061" y="1483743"/>
            <a:ext cx="8320629" cy="4413583"/>
          </a:xfrm>
          <a:prstGeom prst="rect">
            <a:avLst/>
          </a:prstGeom>
        </p:spPr>
      </p:pic>
    </p:spTree>
    <p:extLst>
      <p:ext uri="{BB962C8B-B14F-4D97-AF65-F5344CB8AC3E}">
        <p14:creationId xmlns:p14="http://schemas.microsoft.com/office/powerpoint/2010/main" val="17815905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err="1" smtClean="0">
                <a:solidFill>
                  <a:srgbClr val="000000"/>
                </a:solidFill>
              </a:rPr>
              <a:t>Low</a:t>
            </a:r>
            <a:r>
              <a:rPr lang="pt-BR" sz="2200" spc="-1" dirty="0" smtClean="0">
                <a:solidFill>
                  <a:srgbClr val="000000"/>
                </a:solidFill>
              </a:rPr>
              <a:t> Power </a:t>
            </a:r>
            <a:r>
              <a:rPr lang="pt-BR" sz="2200" spc="-1" dirty="0" err="1" smtClean="0">
                <a:solidFill>
                  <a:srgbClr val="000000"/>
                </a:solidFill>
              </a:rPr>
              <a:t>Wide</a:t>
            </a:r>
            <a:r>
              <a:rPr lang="pt-BR" sz="2200" spc="-1" dirty="0" smtClean="0">
                <a:solidFill>
                  <a:srgbClr val="000000"/>
                </a:solidFill>
              </a:rPr>
              <a:t> </a:t>
            </a:r>
            <a:r>
              <a:rPr lang="pt-BR" sz="2200" spc="-1" dirty="0" err="1">
                <a:solidFill>
                  <a:srgbClr val="000000"/>
                </a:solidFill>
              </a:rPr>
              <a:t>Area</a:t>
            </a:r>
            <a:r>
              <a:rPr lang="pt-BR" sz="2200" spc="-1" dirty="0">
                <a:solidFill>
                  <a:srgbClr val="000000"/>
                </a:solidFill>
              </a:rPr>
              <a:t> Networks (LPWAN) e também a tecnologia </a:t>
            </a:r>
            <a:r>
              <a:rPr lang="pt-BR" sz="2200" spc="-1" dirty="0" err="1">
                <a:solidFill>
                  <a:srgbClr val="000000"/>
                </a:solidFill>
              </a:rPr>
              <a:t>Long</a:t>
            </a:r>
            <a:r>
              <a:rPr lang="pt-BR" sz="2200" spc="-1" dirty="0">
                <a:solidFill>
                  <a:srgbClr val="000000"/>
                </a:solidFill>
              </a:rPr>
              <a:t> Range (</a:t>
            </a:r>
            <a:r>
              <a:rPr lang="pt-BR" sz="2200" spc="-1" dirty="0" err="1">
                <a:solidFill>
                  <a:srgbClr val="000000"/>
                </a:solidFill>
              </a:rPr>
              <a:t>LoRa</a:t>
            </a:r>
            <a:r>
              <a:rPr lang="pt-BR" sz="2200" spc="-1" dirty="0">
                <a:solidFill>
                  <a:srgbClr val="000000"/>
                </a:solidFill>
              </a:rPr>
              <a:t>), tornam-se </a:t>
            </a:r>
            <a:r>
              <a:rPr lang="pt-BR" sz="2200" spc="-1" dirty="0" smtClean="0">
                <a:solidFill>
                  <a:srgbClr val="000000"/>
                </a:solidFill>
              </a:rPr>
              <a:t>papel importante </a:t>
            </a:r>
            <a:r>
              <a:rPr lang="pt-BR" sz="2200" spc="-1" dirty="0">
                <a:solidFill>
                  <a:srgbClr val="000000"/>
                </a:solidFill>
              </a:rPr>
              <a:t>na comunicação de dados de redes de sensores em ambientes com pontos </a:t>
            </a:r>
            <a:r>
              <a:rPr lang="pt-BR" sz="2200" spc="-1" dirty="0" smtClean="0">
                <a:solidFill>
                  <a:srgbClr val="000000"/>
                </a:solidFill>
              </a:rPr>
              <a:t>de detecção </a:t>
            </a:r>
            <a:r>
              <a:rPr lang="pt-BR" sz="2200" spc="-1" dirty="0">
                <a:solidFill>
                  <a:srgbClr val="000000"/>
                </a:solidFill>
              </a:rPr>
              <a:t>distantes e com baixo consumo de </a:t>
            </a:r>
            <a:r>
              <a:rPr lang="pt-BR" sz="2200" spc="-1" dirty="0" smtClean="0">
                <a:solidFill>
                  <a:srgbClr val="000000"/>
                </a:solidFill>
              </a:rPr>
              <a:t>energia.</a:t>
            </a:r>
          </a:p>
          <a:p>
            <a:pPr algn="just">
              <a:lnSpc>
                <a:spcPct val="100000"/>
              </a:lnSpc>
              <a:spcBef>
                <a:spcPts val="479"/>
              </a:spcBef>
            </a:pPr>
            <a:endParaRPr lang="pt-BR" sz="2200" b="0" strike="noStrike" spc="-1" dirty="0">
              <a:solidFill>
                <a:srgbClr val="000000"/>
              </a:solidFill>
              <a:latin typeface="Arial"/>
              <a:ea typeface="DejaVu Sans"/>
            </a:endParaRPr>
          </a:p>
          <a:p>
            <a:pPr algn="just">
              <a:lnSpc>
                <a:spcPct val="100000"/>
              </a:lnSpc>
              <a:spcBef>
                <a:spcPts val="479"/>
              </a:spcBef>
            </a:pPr>
            <a:r>
              <a:rPr lang="pt-BR" sz="2200" spc="-1" dirty="0">
                <a:solidFill>
                  <a:srgbClr val="000000"/>
                </a:solidFill>
              </a:rPr>
              <a:t>Vários serviços podem ser desenvolvidos aproveitando o longo alcance das </a:t>
            </a:r>
            <a:r>
              <a:rPr lang="pt-BR" sz="2200" spc="-1" dirty="0" smtClean="0">
                <a:solidFill>
                  <a:srgbClr val="000000"/>
                </a:solidFill>
              </a:rPr>
              <a:t>ligações estabelecidas </a:t>
            </a:r>
            <a:r>
              <a:rPr lang="pt-BR" sz="2200" spc="-1" dirty="0">
                <a:solidFill>
                  <a:srgbClr val="000000"/>
                </a:solidFill>
              </a:rPr>
              <a:t>entre os veículos e a infraestrutura (V2I</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cobrança rápida de pedágio, através do qual o pagamento do pedágio pode ser </a:t>
            </a:r>
            <a:r>
              <a:rPr lang="pt-BR" sz="2200" spc="-1" dirty="0" smtClean="0">
                <a:solidFill>
                  <a:srgbClr val="000000"/>
                </a:solidFill>
              </a:rPr>
              <a:t>feito por </a:t>
            </a:r>
            <a:r>
              <a:rPr lang="pt-BR" sz="2200" spc="-1" dirty="0">
                <a:solidFill>
                  <a:srgbClr val="000000"/>
                </a:solidFill>
              </a:rPr>
              <a:t>meio de comunicações de longo alcance, sem a necessidade de pedágio</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smtClean="0">
                <a:solidFill>
                  <a:srgbClr val="000000"/>
                </a:solidFill>
              </a:rPr>
              <a:t>este </a:t>
            </a:r>
            <a:r>
              <a:rPr lang="pt-BR" sz="2200" spc="-1" dirty="0">
                <a:solidFill>
                  <a:srgbClr val="000000"/>
                </a:solidFill>
              </a:rPr>
              <a:t>serviço </a:t>
            </a:r>
            <a:r>
              <a:rPr lang="pt-BR" sz="2200" spc="-1" dirty="0" smtClean="0">
                <a:solidFill>
                  <a:srgbClr val="000000"/>
                </a:solidFill>
              </a:rPr>
              <a:t>permite aos </a:t>
            </a:r>
            <a:r>
              <a:rPr lang="pt-BR" sz="2200" spc="-1" dirty="0">
                <a:solidFill>
                  <a:srgbClr val="000000"/>
                </a:solidFill>
              </a:rPr>
              <a:t>viajantes reservar uma vaga de estacionamento ao se aproximar de uma cidade ou bairro;</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diagnósticos do veículo com envio de informações aos fabricantes ou monitoração de uma frota; </a:t>
            </a: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1996711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95640" y="116640"/>
            <a:ext cx="7343640" cy="574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Agenda</a:t>
            </a:r>
            <a:endParaRPr lang="pt-BR" sz="3200" b="0" strike="noStrike" spc="-1" dirty="0">
              <a:latin typeface="Arial" panose="020B0604020202020204" pitchFamily="34" charset="0"/>
              <a:cs typeface="Arial" panose="020B0604020202020204" pitchFamily="34" charset="0"/>
            </a:endParaRPr>
          </a:p>
        </p:txBody>
      </p:sp>
      <p:sp>
        <p:nvSpPr>
          <p:cNvPr id="129" name="CustomShape 2"/>
          <p:cNvSpPr/>
          <p:nvPr/>
        </p:nvSpPr>
        <p:spPr>
          <a:xfrm>
            <a:off x="8640" y="1237957"/>
            <a:ext cx="9135360" cy="488148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r>
              <a:rPr lang="pt-BR" sz="2400" b="0" strike="noStrike" spc="-1" dirty="0">
                <a:solidFill>
                  <a:srgbClr val="000000"/>
                </a:solidFill>
                <a:ea typeface="DejaVu Sans"/>
              </a:rPr>
              <a:t>1. Introdução</a:t>
            </a:r>
            <a:endParaRPr lang="pt-BR" sz="2400" b="0" strike="noStrike" spc="-1" dirty="0"/>
          </a:p>
          <a:p>
            <a:pPr>
              <a:lnSpc>
                <a:spcPct val="100000"/>
              </a:lnSpc>
              <a:spcBef>
                <a:spcPts val="641"/>
              </a:spcBef>
            </a:pPr>
            <a:endParaRPr lang="pt-BR" sz="2400" b="0" strike="noStrike" spc="-1" dirty="0">
              <a:solidFill>
                <a:srgbClr val="000000"/>
              </a:solidFill>
              <a:ea typeface="DejaVu Sans"/>
            </a:endParaRPr>
          </a:p>
          <a:p>
            <a:pPr>
              <a:lnSpc>
                <a:spcPct val="100000"/>
              </a:lnSpc>
              <a:spcBef>
                <a:spcPts val="641"/>
              </a:spcBef>
            </a:pPr>
            <a:r>
              <a:rPr lang="pt-BR" sz="2400" b="0" strike="noStrike" spc="-1" dirty="0">
                <a:solidFill>
                  <a:srgbClr val="000000"/>
                </a:solidFill>
                <a:ea typeface="DejaVu Sans"/>
              </a:rPr>
              <a:t>2. Fundamentação Teórica</a:t>
            </a:r>
            <a:endParaRPr lang="pt-BR" sz="2400" b="0" strike="noStrike" spc="-1" dirty="0"/>
          </a:p>
          <a:p>
            <a:pPr>
              <a:lnSpc>
                <a:spcPct val="100000"/>
              </a:lnSpc>
              <a:spcBef>
                <a:spcPts val="641"/>
              </a:spcBef>
            </a:pPr>
            <a:endParaRPr lang="pt-BR" sz="2400" b="0" strike="noStrike" spc="-1" dirty="0">
              <a:solidFill>
                <a:srgbClr val="000000"/>
              </a:solidFill>
              <a:ea typeface="DejaVu Sans"/>
            </a:endParaRPr>
          </a:p>
          <a:p>
            <a:pPr>
              <a:lnSpc>
                <a:spcPct val="100000"/>
              </a:lnSpc>
              <a:spcBef>
                <a:spcPts val="641"/>
              </a:spcBef>
            </a:pPr>
            <a:r>
              <a:rPr lang="pt-BR" sz="2400" spc="-1" dirty="0">
                <a:solidFill>
                  <a:srgbClr val="000000"/>
                </a:solidFill>
                <a:ea typeface="DejaVu Sans"/>
              </a:rPr>
              <a:t>3</a:t>
            </a:r>
            <a:r>
              <a:rPr lang="pt-BR" sz="2400" b="0" strike="noStrike" spc="-1" dirty="0">
                <a:solidFill>
                  <a:srgbClr val="000000"/>
                </a:solidFill>
                <a:ea typeface="DejaVu Sans"/>
              </a:rPr>
              <a:t>. Conclusão</a:t>
            </a:r>
            <a:endParaRPr lang="pt-BR" sz="2400" b="0" strike="noStrike" spc="-1" dirty="0"/>
          </a:p>
          <a:p>
            <a:pPr>
              <a:lnSpc>
                <a:spcPct val="100000"/>
              </a:lnSpc>
              <a:spcBef>
                <a:spcPts val="641"/>
              </a:spcBef>
            </a:pPr>
            <a:endParaRPr lang="pt-BR" sz="2400" spc="-1" dirty="0">
              <a:solidFill>
                <a:srgbClr val="000000"/>
              </a:solidFill>
            </a:endParaRPr>
          </a:p>
          <a:p>
            <a:pPr>
              <a:lnSpc>
                <a:spcPct val="100000"/>
              </a:lnSpc>
              <a:spcBef>
                <a:spcPts val="641"/>
              </a:spcBef>
            </a:pPr>
            <a:r>
              <a:rPr lang="pt-BR" sz="2400" spc="-1" dirty="0">
                <a:solidFill>
                  <a:srgbClr val="000000"/>
                </a:solidFill>
              </a:rPr>
              <a:t>4. Referências</a:t>
            </a:r>
            <a:endParaRPr lang="pt-BR" sz="2400" b="0" strike="noStrike" spc="-1" dirty="0"/>
          </a:p>
          <a:p>
            <a:pPr>
              <a:lnSpc>
                <a:spcPct val="100000"/>
              </a:lnSpc>
              <a:spcBef>
                <a:spcPts val="641"/>
              </a:spcBef>
            </a:pPr>
            <a:endParaRPr lang="pt-BR" sz="3200" b="0" strike="noStrike" spc="-1" dirty="0">
              <a:latin typeface="Arial"/>
            </a:endParaRPr>
          </a:p>
        </p:txBody>
      </p:sp>
      <p:pic>
        <p:nvPicPr>
          <p:cNvPr id="130" name="Picture 2"/>
          <p:cNvPicPr/>
          <p:nvPr/>
        </p:nvPicPr>
        <p:blipFill>
          <a:blip r:embed="rId2"/>
          <a:stretch/>
        </p:blipFill>
        <p:spPr>
          <a:xfrm>
            <a:off x="8243668" y="5923579"/>
            <a:ext cx="891692" cy="934421"/>
          </a:xfrm>
          <a:prstGeom prst="rect">
            <a:avLst/>
          </a:prstGeom>
          <a:ln>
            <a:noFill/>
          </a:ln>
        </p:spPr>
      </p:pic>
      <p:sp>
        <p:nvSpPr>
          <p:cNvPr id="5" name="CustomShape 1">
            <a:extLst>
              <a:ext uri="{FF2B5EF4-FFF2-40B4-BE49-F238E27FC236}">
                <a16:creationId xmlns:a16="http://schemas.microsoft.com/office/drawing/2014/main" xmlns="" id="{0915CA1C-61B6-43DC-8ACC-27B5F47688B8}"/>
              </a:ext>
            </a:extLst>
          </p:cNvPr>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Arial" panose="020B0604020202020204" pitchFamily="34" charset="0"/>
                <a:ea typeface="DejaVu Sans"/>
                <a:cs typeface="Arial" panose="020B0604020202020204" pitchFamily="34" charset="0"/>
              </a:rPr>
              <a:t>Agenda</a:t>
            </a:r>
            <a:endParaRPr lang="pt-BR" sz="3200" b="0" strike="noStrike"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Já em comunicações veículos para veículos (V2V</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disseminação de eventos de alerta como </a:t>
            </a:r>
            <a:r>
              <a:rPr lang="pt-BR" sz="2200" spc="-1" dirty="0" smtClean="0">
                <a:solidFill>
                  <a:srgbClr val="000000"/>
                </a:solidFill>
              </a:rPr>
              <a:t>acidentes;</a:t>
            </a:r>
          </a:p>
          <a:p>
            <a:pPr marL="342900" indent="-342900" algn="just">
              <a:lnSpc>
                <a:spcPct val="100000"/>
              </a:lnSpc>
              <a:spcBef>
                <a:spcPts val="479"/>
              </a:spcBef>
              <a:buFont typeface="Arial" panose="020B0604020202020204" pitchFamily="34" charset="0"/>
              <a:buChar char="•"/>
            </a:pPr>
            <a:r>
              <a:rPr lang="pt-BR" sz="2200" spc="-1" dirty="0" smtClean="0">
                <a:solidFill>
                  <a:srgbClr val="000000"/>
                </a:solidFill>
              </a:rPr>
              <a:t>incidentes </a:t>
            </a:r>
            <a:r>
              <a:rPr lang="pt-BR" sz="2200" spc="-1" dirty="0">
                <a:solidFill>
                  <a:srgbClr val="000000"/>
                </a:solidFill>
              </a:rPr>
              <a:t>meteorológicos, </a:t>
            </a:r>
            <a:r>
              <a:rPr lang="pt-BR" sz="2200" spc="-1" dirty="0" smtClean="0">
                <a:solidFill>
                  <a:srgbClr val="000000"/>
                </a:solidFill>
              </a:rPr>
              <a:t>disseminando um </a:t>
            </a:r>
            <a:r>
              <a:rPr lang="pt-BR" sz="2200" spc="-1" dirty="0">
                <a:solidFill>
                  <a:srgbClr val="000000"/>
                </a:solidFill>
              </a:rPr>
              <a:t>alerta rápido nos veículos ao redor;</a:t>
            </a:r>
            <a:endParaRPr lang="pt-BR" sz="2200" b="0" strike="noStrike" spc="-1" dirty="0">
              <a:solidFill>
                <a:srgbClr val="000000"/>
              </a:solidFill>
              <a:latin typeface="Arial"/>
              <a:ea typeface="DejaVu Sans"/>
            </a:endParaRPr>
          </a:p>
          <a:p>
            <a:pPr algn="just">
              <a:lnSpc>
                <a:spcPct val="100000"/>
              </a:lnSpc>
              <a:spcBef>
                <a:spcPts val="479"/>
              </a:spcBef>
            </a:pPr>
            <a:endParaRPr lang="pt-BR" sz="2200" spc="-1" dirty="0" smtClean="0">
              <a:solidFill>
                <a:srgbClr val="000000"/>
              </a:solidFill>
            </a:endParaRPr>
          </a:p>
          <a:p>
            <a:pPr algn="just">
              <a:lnSpc>
                <a:spcPct val="100000"/>
              </a:lnSpc>
              <a:spcBef>
                <a:spcPts val="479"/>
              </a:spcBef>
            </a:pPr>
            <a:endParaRPr lang="pt-BR" sz="2200" spc="-1" dirty="0" smtClean="0">
              <a:solidFill>
                <a:srgbClr val="000000"/>
              </a:solidFill>
            </a:endParaRPr>
          </a:p>
          <a:p>
            <a:pPr algn="just">
              <a:lnSpc>
                <a:spcPct val="100000"/>
              </a:lnSpc>
              <a:spcBef>
                <a:spcPts val="479"/>
              </a:spcBef>
            </a:pPr>
            <a:r>
              <a:rPr lang="pt-BR" sz="2200" spc="-1" dirty="0" smtClean="0">
                <a:solidFill>
                  <a:srgbClr val="000000"/>
                </a:solidFill>
              </a:rPr>
              <a:t> </a:t>
            </a: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4845802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smtClean="0">
                <a:solidFill>
                  <a:srgbClr val="000000"/>
                </a:solidFill>
              </a:rPr>
              <a:t>Características LPWAN:</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D</a:t>
            </a:r>
            <a:r>
              <a:rPr lang="pt-BR" sz="2200" spc="-1" dirty="0" smtClean="0">
                <a:solidFill>
                  <a:srgbClr val="000000"/>
                </a:solidFill>
              </a:rPr>
              <a:t>evido </a:t>
            </a:r>
            <a:r>
              <a:rPr lang="pt-BR" sz="2200" spc="-1" dirty="0">
                <a:solidFill>
                  <a:srgbClr val="000000"/>
                </a:solidFill>
              </a:rPr>
              <a:t>ao seu longo alcance </a:t>
            </a:r>
            <a:r>
              <a:rPr lang="pt-BR" sz="2200" spc="-1" dirty="0" smtClean="0">
                <a:solidFill>
                  <a:srgbClr val="000000"/>
                </a:solidFill>
              </a:rPr>
              <a:t>de cobertura</a:t>
            </a:r>
            <a:r>
              <a:rPr lang="pt-BR" sz="2200" spc="-1" dirty="0">
                <a:solidFill>
                  <a:srgbClr val="000000"/>
                </a:solidFill>
              </a:rPr>
              <a:t>, uma densidade menor de estações base ou gateway seria necessária para cobrir </a:t>
            </a:r>
            <a:r>
              <a:rPr lang="pt-BR" sz="2200" spc="-1" dirty="0" smtClean="0">
                <a:solidFill>
                  <a:srgbClr val="000000"/>
                </a:solidFill>
              </a:rPr>
              <a:t>vastas áreas </a:t>
            </a:r>
            <a:r>
              <a:rPr lang="pt-BR" sz="2200" spc="-1" dirty="0">
                <a:solidFill>
                  <a:srgbClr val="000000"/>
                </a:solidFill>
              </a:rPr>
              <a:t>com </a:t>
            </a:r>
            <a:r>
              <a:rPr lang="pt-BR" sz="2200" spc="-1" dirty="0" smtClean="0">
                <a:solidFill>
                  <a:srgbClr val="000000"/>
                </a:solidFill>
              </a:rPr>
              <a:t>conectividade;</a:t>
            </a:r>
          </a:p>
          <a:p>
            <a:pPr marL="342900" indent="-342900" algn="just">
              <a:lnSpc>
                <a:spcPct val="100000"/>
              </a:lnSpc>
              <a:spcBef>
                <a:spcPts val="479"/>
              </a:spcBef>
              <a:buFont typeface="Arial" panose="020B0604020202020204" pitchFamily="34" charset="0"/>
              <a:buChar char="•"/>
            </a:pPr>
            <a:r>
              <a:rPr lang="pt-BR" sz="2200" spc="-1" dirty="0" smtClean="0">
                <a:solidFill>
                  <a:srgbClr val="000000"/>
                </a:solidFill>
              </a:rPr>
              <a:t>Os </a:t>
            </a:r>
            <a:r>
              <a:rPr lang="pt-BR" sz="2200" spc="-1" dirty="0">
                <a:solidFill>
                  <a:srgbClr val="000000"/>
                </a:solidFill>
              </a:rPr>
              <a:t>nós </a:t>
            </a:r>
            <a:r>
              <a:rPr lang="pt-BR" sz="2200" spc="-1" dirty="0" smtClean="0">
                <a:solidFill>
                  <a:srgbClr val="000000"/>
                </a:solidFill>
              </a:rPr>
              <a:t>não estão </a:t>
            </a:r>
            <a:r>
              <a:rPr lang="pt-BR" sz="2200" spc="-1" dirty="0">
                <a:solidFill>
                  <a:srgbClr val="000000"/>
                </a:solidFill>
              </a:rPr>
              <a:t>associados a um gateway </a:t>
            </a:r>
            <a:r>
              <a:rPr lang="pt-BR" sz="2200" spc="-1" dirty="0" smtClean="0">
                <a:solidFill>
                  <a:srgbClr val="000000"/>
                </a:solidFill>
              </a:rPr>
              <a:t>específico;</a:t>
            </a:r>
          </a:p>
          <a:p>
            <a:pPr marL="342900" indent="-342900" algn="just">
              <a:lnSpc>
                <a:spcPct val="100000"/>
              </a:lnSpc>
              <a:spcBef>
                <a:spcPts val="479"/>
              </a:spcBef>
              <a:buFont typeface="Arial" panose="020B0604020202020204" pitchFamily="34" charset="0"/>
              <a:buChar char="•"/>
            </a:pPr>
            <a:r>
              <a:rPr lang="pt-BR" sz="2200" spc="-1" dirty="0" smtClean="0">
                <a:solidFill>
                  <a:srgbClr val="000000"/>
                </a:solidFill>
              </a:rPr>
              <a:t>Os </a:t>
            </a:r>
            <a:r>
              <a:rPr lang="pt-BR" sz="2200" spc="-1" dirty="0">
                <a:solidFill>
                  <a:srgbClr val="000000"/>
                </a:solidFill>
              </a:rPr>
              <a:t>dados transmitidos por um nó </a:t>
            </a:r>
            <a:r>
              <a:rPr lang="pt-BR" sz="2200" spc="-1" dirty="0" smtClean="0">
                <a:solidFill>
                  <a:srgbClr val="000000"/>
                </a:solidFill>
              </a:rPr>
              <a:t>são normalmente </a:t>
            </a:r>
            <a:r>
              <a:rPr lang="pt-BR" sz="2200" spc="-1" dirty="0">
                <a:solidFill>
                  <a:srgbClr val="000000"/>
                </a:solidFill>
              </a:rPr>
              <a:t>recebidos por vários </a:t>
            </a:r>
            <a:r>
              <a:rPr lang="pt-BR" sz="2200" spc="-1" dirty="0" smtClean="0">
                <a:solidFill>
                  <a:srgbClr val="000000"/>
                </a:solidFill>
              </a:rPr>
              <a:t>gateways;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Cada gateway irá encaminhar o pacote </a:t>
            </a:r>
            <a:r>
              <a:rPr lang="pt-BR" sz="2200" spc="-1" dirty="0" smtClean="0">
                <a:solidFill>
                  <a:srgbClr val="000000"/>
                </a:solidFill>
              </a:rPr>
              <a:t>recebido do </a:t>
            </a:r>
            <a:r>
              <a:rPr lang="pt-BR" sz="2200" spc="-1" dirty="0">
                <a:solidFill>
                  <a:srgbClr val="000000"/>
                </a:solidFill>
              </a:rPr>
              <a:t>nó final para o servidor de rede baseado em nuvem via algum </a:t>
            </a:r>
            <a:r>
              <a:rPr lang="pt-BR" sz="2200" spc="-1" dirty="0" err="1">
                <a:solidFill>
                  <a:srgbClr val="000000"/>
                </a:solidFill>
              </a:rPr>
              <a:t>backhaul</a:t>
            </a:r>
            <a:r>
              <a:rPr lang="pt-BR" sz="2200" spc="-1" dirty="0">
                <a:solidFill>
                  <a:srgbClr val="000000"/>
                </a:solidFill>
              </a:rPr>
              <a:t> (celular, </a:t>
            </a:r>
            <a:r>
              <a:rPr lang="pt-BR" sz="2200" spc="-1" dirty="0" smtClean="0">
                <a:solidFill>
                  <a:srgbClr val="000000"/>
                </a:solidFill>
              </a:rPr>
              <a:t>Ethernet, satélite </a:t>
            </a:r>
            <a:r>
              <a:rPr lang="pt-BR" sz="2200" spc="-1" dirty="0">
                <a:solidFill>
                  <a:srgbClr val="000000"/>
                </a:solidFill>
              </a:rPr>
              <a:t>ou Wi-Fi</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A inteligência e a complexidade são enviadas ao servidor de rede, </a:t>
            </a:r>
            <a:r>
              <a:rPr lang="pt-BR" sz="2200" spc="-1" dirty="0" smtClean="0">
                <a:solidFill>
                  <a:srgbClr val="000000"/>
                </a:solidFill>
              </a:rPr>
              <a:t>que gerencia </a:t>
            </a:r>
            <a:r>
              <a:rPr lang="pt-BR" sz="2200" spc="-1" dirty="0">
                <a:solidFill>
                  <a:srgbClr val="000000"/>
                </a:solidFill>
              </a:rPr>
              <a:t>a rede e filtrará pacotes recebidos redundantes, realizará verificações de </a:t>
            </a:r>
            <a:r>
              <a:rPr lang="pt-BR" sz="2200" spc="-1" dirty="0" smtClean="0">
                <a:solidFill>
                  <a:srgbClr val="000000"/>
                </a:solidFill>
              </a:rPr>
              <a:t>segurança, agendará </a:t>
            </a:r>
            <a:r>
              <a:rPr lang="pt-BR" sz="2200" spc="-1" dirty="0">
                <a:solidFill>
                  <a:srgbClr val="000000"/>
                </a:solidFill>
              </a:rPr>
              <a:t>confirmações por meio do gateway ideal e realizará taxa de dados adaptativas, etc.</a:t>
            </a:r>
            <a:endParaRPr lang="pt-BR" sz="2200" b="0" strike="noStrike" spc="-1" dirty="0">
              <a:solidFill>
                <a:srgbClr val="000000"/>
              </a:solidFill>
              <a:latin typeface="Arial"/>
              <a:ea typeface="DejaVu Sans"/>
            </a:endParaRPr>
          </a:p>
          <a:p>
            <a:pPr algn="just">
              <a:lnSpc>
                <a:spcPct val="100000"/>
              </a:lnSpc>
              <a:spcBef>
                <a:spcPts val="479"/>
              </a:spcBef>
            </a:pPr>
            <a:endParaRPr lang="pt-BR" sz="2200" spc="-1" dirty="0" smtClean="0">
              <a:solidFill>
                <a:srgbClr val="000000"/>
              </a:solidFill>
            </a:endParaRPr>
          </a:p>
          <a:p>
            <a:pPr algn="just">
              <a:lnSpc>
                <a:spcPct val="100000"/>
              </a:lnSpc>
              <a:spcBef>
                <a:spcPts val="479"/>
              </a:spcBef>
            </a:pPr>
            <a:endParaRPr lang="pt-BR" sz="2200" spc="-1" dirty="0" smtClean="0">
              <a:solidFill>
                <a:srgbClr val="000000"/>
              </a:solidFill>
            </a:endParaRPr>
          </a:p>
          <a:p>
            <a:pPr algn="just">
              <a:lnSpc>
                <a:spcPct val="100000"/>
              </a:lnSpc>
              <a:spcBef>
                <a:spcPts val="479"/>
              </a:spcBef>
            </a:pPr>
            <a:r>
              <a:rPr lang="pt-BR" sz="2200" spc="-1" dirty="0" smtClean="0">
                <a:solidFill>
                  <a:srgbClr val="000000"/>
                </a:solidFill>
              </a:rPr>
              <a:t> </a:t>
            </a: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33064825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smtClean="0">
                <a:solidFill>
                  <a:srgbClr val="000000"/>
                </a:solidFill>
              </a:rPr>
              <a:t>Características LPWAN:</a:t>
            </a:r>
          </a:p>
          <a:p>
            <a:pPr marL="342900" indent="-342900" algn="just">
              <a:lnSpc>
                <a:spcPct val="100000"/>
              </a:lnSpc>
              <a:spcBef>
                <a:spcPts val="479"/>
              </a:spcBef>
              <a:buFont typeface="Arial" panose="020B0604020202020204" pitchFamily="34" charset="0"/>
              <a:buChar char="•"/>
            </a:pPr>
            <a:r>
              <a:rPr lang="pt-BR" sz="2200" spc="-1" dirty="0" smtClean="0">
                <a:solidFill>
                  <a:srgbClr val="000000"/>
                </a:solidFill>
              </a:rPr>
              <a:t>Se um </a:t>
            </a:r>
            <a:r>
              <a:rPr lang="pt-BR" sz="2200" spc="-1" dirty="0">
                <a:solidFill>
                  <a:srgbClr val="000000"/>
                </a:solidFill>
              </a:rPr>
              <a:t>nó é móvel ou está em movimento, não há necessidade de </a:t>
            </a:r>
            <a:r>
              <a:rPr lang="pt-BR" sz="2200" spc="-1" dirty="0" err="1">
                <a:solidFill>
                  <a:srgbClr val="000000"/>
                </a:solidFill>
              </a:rPr>
              <a:t>handover</a:t>
            </a:r>
            <a:r>
              <a:rPr lang="pt-BR" sz="2200" spc="-1" dirty="0">
                <a:solidFill>
                  <a:srgbClr val="000000"/>
                </a:solidFill>
              </a:rPr>
              <a:t> do gateway para </a:t>
            </a:r>
            <a:r>
              <a:rPr lang="pt-BR" sz="2200" spc="-1" dirty="0" smtClean="0">
                <a:solidFill>
                  <a:srgbClr val="000000"/>
                </a:solidFill>
              </a:rPr>
              <a:t>outro gateway</a:t>
            </a:r>
            <a:r>
              <a:rPr lang="pt-BR" sz="2200" spc="-1" dirty="0">
                <a:solidFill>
                  <a:srgbClr val="000000"/>
                </a:solidFill>
              </a:rPr>
              <a:t>, que é um recurso crítico para habilitar aplicativos de rastreamento de </a:t>
            </a:r>
            <a:r>
              <a:rPr lang="pt-BR" sz="2200" spc="-1" dirty="0" smtClean="0">
                <a:solidFill>
                  <a:srgbClr val="000000"/>
                </a:solidFill>
              </a:rPr>
              <a:t>ativos;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Os nós em uma rede </a:t>
            </a:r>
            <a:r>
              <a:rPr lang="pt-BR" sz="2200" spc="-1" dirty="0" err="1">
                <a:solidFill>
                  <a:srgbClr val="000000"/>
                </a:solidFill>
              </a:rPr>
              <a:t>LoRaWAN</a:t>
            </a:r>
            <a:r>
              <a:rPr lang="pt-BR" sz="2200" spc="-1" dirty="0">
                <a:solidFill>
                  <a:srgbClr val="000000"/>
                </a:solidFill>
              </a:rPr>
              <a:t> são assíncronos e se comunicam quando tem </a:t>
            </a:r>
            <a:r>
              <a:rPr lang="pt-BR" sz="2200" spc="-1" dirty="0" smtClean="0">
                <a:solidFill>
                  <a:srgbClr val="000000"/>
                </a:solidFill>
              </a:rPr>
              <a:t>dados prontos </a:t>
            </a:r>
            <a:r>
              <a:rPr lang="pt-BR" sz="2200" spc="-1" dirty="0">
                <a:solidFill>
                  <a:srgbClr val="000000"/>
                </a:solidFill>
              </a:rPr>
              <a:t>para enviar, seja direcionado por evento ou agendado. Comparado a uma rede </a:t>
            </a:r>
            <a:r>
              <a:rPr lang="pt-BR" sz="2200" spc="-1" dirty="0" err="1">
                <a:solidFill>
                  <a:srgbClr val="000000"/>
                </a:solidFill>
              </a:rPr>
              <a:t>mesh</a:t>
            </a:r>
            <a:r>
              <a:rPr lang="pt-BR" sz="2200" spc="-1" dirty="0">
                <a:solidFill>
                  <a:srgbClr val="000000"/>
                </a:solidFill>
              </a:rPr>
              <a:t> </a:t>
            </a:r>
            <a:r>
              <a:rPr lang="pt-BR" sz="2200" spc="-1" dirty="0" smtClean="0">
                <a:solidFill>
                  <a:srgbClr val="000000"/>
                </a:solidFill>
              </a:rPr>
              <a:t>ou com </a:t>
            </a:r>
            <a:r>
              <a:rPr lang="pt-BR" sz="2200" spc="-1" dirty="0">
                <a:solidFill>
                  <a:srgbClr val="000000"/>
                </a:solidFill>
              </a:rPr>
              <a:t>uma rede </a:t>
            </a:r>
            <a:r>
              <a:rPr lang="pt-BR" sz="2200" spc="-1" dirty="0" err="1">
                <a:solidFill>
                  <a:srgbClr val="000000"/>
                </a:solidFill>
              </a:rPr>
              <a:t>sícrona</a:t>
            </a:r>
            <a:r>
              <a:rPr lang="pt-BR" sz="2200" spc="-1" dirty="0">
                <a:solidFill>
                  <a:srgbClr val="000000"/>
                </a:solidFill>
              </a:rPr>
              <a:t>, como o celular, os nós frequentemente precisam “acordar” </a:t>
            </a:r>
            <a:r>
              <a:rPr lang="pt-BR" sz="2200" spc="-1" dirty="0" smtClean="0">
                <a:solidFill>
                  <a:srgbClr val="000000"/>
                </a:solidFill>
              </a:rPr>
              <a:t>para sincronizar </a:t>
            </a:r>
            <a:r>
              <a:rPr lang="pt-BR" sz="2200" spc="-1" dirty="0">
                <a:solidFill>
                  <a:srgbClr val="000000"/>
                </a:solidFill>
              </a:rPr>
              <a:t>com a rede e verificar se há mensagens. Essa sincronização consome </a:t>
            </a:r>
            <a:r>
              <a:rPr lang="pt-BR" sz="2200" spc="-1" dirty="0" smtClean="0">
                <a:solidFill>
                  <a:srgbClr val="000000"/>
                </a:solidFill>
              </a:rPr>
              <a:t>quantidades significativas </a:t>
            </a:r>
            <a:r>
              <a:rPr lang="pt-BR" sz="2200" spc="-1" dirty="0">
                <a:solidFill>
                  <a:srgbClr val="000000"/>
                </a:solidFill>
              </a:rPr>
              <a:t>de energia e reduz muito a vida útil da </a:t>
            </a:r>
            <a:r>
              <a:rPr lang="pt-BR" sz="2200" spc="-1" dirty="0" smtClean="0">
                <a:solidFill>
                  <a:srgbClr val="000000"/>
                </a:solidFill>
              </a:rPr>
              <a:t>bateria;</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Sobre o aspecto de </a:t>
            </a:r>
            <a:r>
              <a:rPr lang="pt-BR" sz="2200" spc="-1" dirty="0" smtClean="0">
                <a:solidFill>
                  <a:srgbClr val="000000"/>
                </a:solidFill>
              </a:rPr>
              <a:t>segurança, </a:t>
            </a:r>
            <a:r>
              <a:rPr lang="pt-BR" sz="2200" spc="-1" dirty="0" err="1" smtClean="0">
                <a:solidFill>
                  <a:srgbClr val="000000"/>
                </a:solidFill>
              </a:rPr>
              <a:t>LoRaWAN</a:t>
            </a:r>
            <a:r>
              <a:rPr lang="pt-BR" sz="2200" spc="-1" dirty="0" smtClean="0">
                <a:solidFill>
                  <a:srgbClr val="000000"/>
                </a:solidFill>
              </a:rPr>
              <a:t> </a:t>
            </a:r>
            <a:r>
              <a:rPr lang="pt-BR" sz="2200" spc="-1" dirty="0">
                <a:solidFill>
                  <a:srgbClr val="000000"/>
                </a:solidFill>
              </a:rPr>
              <a:t>utiliza duas camadas de segurança sendo uma para rede e outra para segurança. </a:t>
            </a:r>
            <a:r>
              <a:rPr lang="pt-BR" sz="2200" spc="-1" dirty="0" smtClean="0">
                <a:solidFill>
                  <a:srgbClr val="000000"/>
                </a:solidFill>
              </a:rPr>
              <a:t>A segurança </a:t>
            </a:r>
            <a:r>
              <a:rPr lang="pt-BR" sz="2200" spc="-1" dirty="0">
                <a:solidFill>
                  <a:srgbClr val="000000"/>
                </a:solidFill>
              </a:rPr>
              <a:t>da rede garante autenticidade do nó na rede enquanto a camada de segurança </a:t>
            </a:r>
            <a:r>
              <a:rPr lang="pt-BR" sz="2200" spc="-1" dirty="0" smtClean="0">
                <a:solidFill>
                  <a:srgbClr val="000000"/>
                </a:solidFill>
              </a:rPr>
              <a:t>do aplicativo </a:t>
            </a:r>
            <a:r>
              <a:rPr lang="pt-BR" sz="2200" spc="-1" dirty="0">
                <a:solidFill>
                  <a:srgbClr val="000000"/>
                </a:solidFill>
              </a:rPr>
              <a:t>garante que o operador da rede não tenha acesso aos dados do aplicativo do </a:t>
            </a:r>
            <a:r>
              <a:rPr lang="pt-BR" sz="2200" spc="-1" dirty="0" smtClean="0">
                <a:solidFill>
                  <a:srgbClr val="000000"/>
                </a:solidFill>
              </a:rPr>
              <a:t>usuário final</a:t>
            </a:r>
            <a:r>
              <a:rPr lang="pt-BR" sz="2200" spc="-1" dirty="0">
                <a:solidFill>
                  <a:srgbClr val="000000"/>
                </a:solidFill>
              </a:rPr>
              <a:t>.</a:t>
            </a:r>
            <a:endParaRPr lang="pt-BR" sz="2200" spc="-1" dirty="0" smtClean="0">
              <a:solidFill>
                <a:srgbClr val="000000"/>
              </a:solidFill>
            </a:endParaRPr>
          </a:p>
          <a:p>
            <a:pPr algn="just">
              <a:lnSpc>
                <a:spcPct val="100000"/>
              </a:lnSpc>
              <a:spcBef>
                <a:spcPts val="479"/>
              </a:spcBef>
            </a:pPr>
            <a:endParaRPr lang="pt-BR" sz="2200" spc="-1" dirty="0" smtClean="0">
              <a:solidFill>
                <a:srgbClr val="000000"/>
              </a:solidFill>
            </a:endParaRPr>
          </a:p>
          <a:p>
            <a:pPr algn="just">
              <a:lnSpc>
                <a:spcPct val="100000"/>
              </a:lnSpc>
              <a:spcBef>
                <a:spcPts val="479"/>
              </a:spcBef>
            </a:pPr>
            <a:r>
              <a:rPr lang="pt-BR" sz="2200" spc="-1" dirty="0" smtClean="0">
                <a:solidFill>
                  <a:srgbClr val="000000"/>
                </a:solidFill>
              </a:rPr>
              <a:t> </a:t>
            </a: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30338117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smtClean="0">
                <a:solidFill>
                  <a:srgbClr val="000000"/>
                </a:solidFill>
              </a:rPr>
              <a:t>Características LPWAN:</a:t>
            </a:r>
          </a:p>
          <a:p>
            <a:pPr marL="342900" indent="-342900" algn="just">
              <a:lnSpc>
                <a:spcPct val="100000"/>
              </a:lnSpc>
              <a:spcBef>
                <a:spcPts val="479"/>
              </a:spcBef>
              <a:buFont typeface="Arial" panose="020B0604020202020204" pitchFamily="34" charset="0"/>
              <a:buChar char="•"/>
            </a:pPr>
            <a:r>
              <a:rPr lang="pt-BR" sz="2200" spc="-1" dirty="0" smtClean="0">
                <a:solidFill>
                  <a:srgbClr val="000000"/>
                </a:solidFill>
              </a:rPr>
              <a:t>A segurança </a:t>
            </a:r>
            <a:r>
              <a:rPr lang="pt-BR" sz="2200" spc="-1" dirty="0">
                <a:solidFill>
                  <a:srgbClr val="000000"/>
                </a:solidFill>
              </a:rPr>
              <a:t>da rede garante autenticidade do nó na rede enquanto a camada de segurança </a:t>
            </a:r>
            <a:r>
              <a:rPr lang="pt-BR" sz="2200" spc="-1" dirty="0" smtClean="0">
                <a:solidFill>
                  <a:srgbClr val="000000"/>
                </a:solidFill>
              </a:rPr>
              <a:t>do aplicativo </a:t>
            </a:r>
            <a:r>
              <a:rPr lang="pt-BR" sz="2200" spc="-1" dirty="0">
                <a:solidFill>
                  <a:srgbClr val="000000"/>
                </a:solidFill>
              </a:rPr>
              <a:t>garante que o operador da rede não tenha acesso aos dados do aplicativo do </a:t>
            </a:r>
            <a:r>
              <a:rPr lang="pt-BR" sz="2200" spc="-1" dirty="0" smtClean="0">
                <a:solidFill>
                  <a:srgbClr val="000000"/>
                </a:solidFill>
              </a:rPr>
              <a:t>usuário final;</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O protocolo </a:t>
            </a:r>
            <a:r>
              <a:rPr lang="pt-BR" sz="2200" spc="-1" dirty="0" err="1">
                <a:solidFill>
                  <a:srgbClr val="000000"/>
                </a:solidFill>
              </a:rPr>
              <a:t>LoRaWAN</a:t>
            </a:r>
            <a:r>
              <a:rPr lang="pt-BR" sz="2200" spc="-1" dirty="0">
                <a:solidFill>
                  <a:srgbClr val="000000"/>
                </a:solidFill>
              </a:rPr>
              <a:t> gerencia os tempos de retorno dos </a:t>
            </a:r>
            <a:r>
              <a:rPr lang="pt-BR" sz="2200" spc="-1" dirty="0" err="1">
                <a:solidFill>
                  <a:srgbClr val="000000"/>
                </a:solidFill>
              </a:rPr>
              <a:t>ACK`s</a:t>
            </a:r>
            <a:r>
              <a:rPr lang="pt-BR" sz="2200" spc="-1" dirty="0">
                <a:solidFill>
                  <a:srgbClr val="000000"/>
                </a:solidFill>
              </a:rPr>
              <a:t>, e faz os ajustes </a:t>
            </a:r>
            <a:r>
              <a:rPr lang="pt-BR" sz="2200" spc="-1" dirty="0" smtClean="0">
                <a:solidFill>
                  <a:srgbClr val="000000"/>
                </a:solidFill>
              </a:rPr>
              <a:t>para adaptar </a:t>
            </a:r>
            <a:r>
              <a:rPr lang="pt-BR" sz="2200" spc="-1" dirty="0">
                <a:solidFill>
                  <a:srgbClr val="000000"/>
                </a:solidFill>
              </a:rPr>
              <a:t>as taxas de transmissão de forma a gerenciar de forma mais eficiente os tempos </a:t>
            </a:r>
            <a:r>
              <a:rPr lang="pt-BR" sz="2200" spc="-1" dirty="0" smtClean="0">
                <a:solidFill>
                  <a:srgbClr val="000000"/>
                </a:solidFill>
              </a:rPr>
              <a:t>entre as </a:t>
            </a:r>
            <a:r>
              <a:rPr lang="pt-BR" sz="2200" spc="-1" dirty="0">
                <a:solidFill>
                  <a:srgbClr val="000000"/>
                </a:solidFill>
              </a:rPr>
              <a:t>comunicações otimizando o consumo de </a:t>
            </a:r>
            <a:r>
              <a:rPr lang="pt-BR" sz="2200" spc="-1" dirty="0" smtClean="0">
                <a:solidFill>
                  <a:srgbClr val="000000"/>
                </a:solidFill>
              </a:rPr>
              <a:t>energia;</a:t>
            </a:r>
          </a:p>
          <a:p>
            <a:pPr marL="342900" indent="-342900" algn="just">
              <a:lnSpc>
                <a:spcPct val="100000"/>
              </a:lnSpc>
              <a:spcBef>
                <a:spcPts val="479"/>
              </a:spcBef>
              <a:buFont typeface="Arial" panose="020B0604020202020204" pitchFamily="34" charset="0"/>
              <a:buChar char="•"/>
            </a:pPr>
            <a:r>
              <a:rPr lang="pt-BR" sz="2200" spc="-1" dirty="0" smtClean="0">
                <a:solidFill>
                  <a:srgbClr val="000000"/>
                </a:solidFill>
              </a:rPr>
              <a:t>Define </a:t>
            </a:r>
            <a:r>
              <a:rPr lang="pt-BR" sz="2200" spc="-1" dirty="0">
                <a:solidFill>
                  <a:srgbClr val="000000"/>
                </a:solidFill>
              </a:rPr>
              <a:t>taxas de transmissão </a:t>
            </a:r>
            <a:r>
              <a:rPr lang="pt-BR" sz="2200" spc="-1" dirty="0" smtClean="0">
                <a:solidFill>
                  <a:srgbClr val="000000"/>
                </a:solidFill>
              </a:rPr>
              <a:t>de dados</a:t>
            </a:r>
            <a:r>
              <a:rPr lang="pt-BR" sz="2200" spc="-1" dirty="0">
                <a:solidFill>
                  <a:srgbClr val="000000"/>
                </a:solidFill>
              </a:rPr>
              <a:t>, o suporte à comunicação bidirecional e a oferta de serviços de mobilidade e </a:t>
            </a:r>
            <a:r>
              <a:rPr lang="pt-BR" sz="2200" spc="-1" dirty="0" smtClean="0">
                <a:solidFill>
                  <a:srgbClr val="000000"/>
                </a:solidFill>
              </a:rPr>
              <a:t>localização dos </a:t>
            </a:r>
            <a:r>
              <a:rPr lang="pt-BR" sz="2200" spc="-1" dirty="0">
                <a:solidFill>
                  <a:srgbClr val="000000"/>
                </a:solidFill>
              </a:rPr>
              <a:t>nós da </a:t>
            </a:r>
            <a:r>
              <a:rPr lang="pt-BR" sz="2200" spc="-1" dirty="0" smtClean="0">
                <a:solidFill>
                  <a:srgbClr val="000000"/>
                </a:solidFill>
              </a:rPr>
              <a:t>rede;</a:t>
            </a:r>
            <a:endParaRPr lang="pt-BR" sz="2200" spc="-1" dirty="0">
              <a:solidFill>
                <a:srgbClr val="000000"/>
              </a:solidFill>
            </a:endParaRPr>
          </a:p>
          <a:p>
            <a:pPr marL="342900" indent="-342900" algn="just">
              <a:lnSpc>
                <a:spcPct val="100000"/>
              </a:lnSpc>
              <a:spcBef>
                <a:spcPts val="479"/>
              </a:spcBef>
              <a:buFont typeface="Arial" panose="020B0604020202020204" pitchFamily="34" charset="0"/>
              <a:buChar char="•"/>
            </a:pP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34840451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smtClean="0">
                <a:solidFill>
                  <a:srgbClr val="000000"/>
                </a:solidFill>
              </a:rPr>
              <a:t>Características LPWAN:</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A tecnologia </a:t>
            </a:r>
            <a:r>
              <a:rPr lang="pt-BR" sz="2200" spc="-1" dirty="0" err="1">
                <a:solidFill>
                  <a:srgbClr val="000000"/>
                </a:solidFill>
              </a:rPr>
              <a:t>LoRa</a:t>
            </a:r>
            <a:r>
              <a:rPr lang="pt-BR" sz="2200" spc="-1" dirty="0">
                <a:solidFill>
                  <a:srgbClr val="000000"/>
                </a:solidFill>
              </a:rPr>
              <a:t> consiste na camada física da rede, e de acesso ao </a:t>
            </a:r>
            <a:r>
              <a:rPr lang="pt-BR" sz="2200" spc="-1" dirty="0" smtClean="0">
                <a:solidFill>
                  <a:srgbClr val="000000"/>
                </a:solidFill>
              </a:rPr>
              <a:t>meio (</a:t>
            </a:r>
            <a:r>
              <a:rPr lang="pt-BR" sz="2200" spc="-1" dirty="0" err="1" smtClean="0">
                <a:solidFill>
                  <a:srgbClr val="000000"/>
                </a:solidFill>
              </a:rPr>
              <a:t>Medium</a:t>
            </a:r>
            <a:r>
              <a:rPr lang="pt-BR" sz="2200" spc="-1" dirty="0" smtClean="0">
                <a:solidFill>
                  <a:srgbClr val="000000"/>
                </a:solidFill>
              </a:rPr>
              <a:t> </a:t>
            </a:r>
            <a:r>
              <a:rPr lang="pt-BR" sz="2200" spc="-1" dirty="0">
                <a:solidFill>
                  <a:srgbClr val="000000"/>
                </a:solidFill>
              </a:rPr>
              <a:t>Access </a:t>
            </a:r>
            <a:r>
              <a:rPr lang="pt-BR" sz="2200" spc="-1" dirty="0" err="1">
                <a:solidFill>
                  <a:srgbClr val="000000"/>
                </a:solidFill>
              </a:rPr>
              <a:t>Control</a:t>
            </a:r>
            <a:r>
              <a:rPr lang="pt-BR" sz="2200" spc="-1" dirty="0">
                <a:solidFill>
                  <a:srgbClr val="000000"/>
                </a:solidFill>
              </a:rPr>
              <a:t> – MAC), em sua camada de rádio é baseada em uma </a:t>
            </a:r>
            <a:r>
              <a:rPr lang="pt-BR" sz="2200" spc="-1" dirty="0" smtClean="0">
                <a:solidFill>
                  <a:srgbClr val="000000"/>
                </a:solidFill>
              </a:rPr>
              <a:t>técnica conhecida </a:t>
            </a:r>
            <a:r>
              <a:rPr lang="pt-BR" sz="2200" spc="-1" dirty="0">
                <a:solidFill>
                  <a:srgbClr val="000000"/>
                </a:solidFill>
              </a:rPr>
              <a:t>por (CSS), </a:t>
            </a:r>
            <a:r>
              <a:rPr lang="pt-BR" sz="2200" spc="-1" dirty="0" err="1">
                <a:solidFill>
                  <a:srgbClr val="000000"/>
                </a:solidFill>
              </a:rPr>
              <a:t>Chirp</a:t>
            </a:r>
            <a:r>
              <a:rPr lang="pt-BR" sz="2200" spc="-1" dirty="0">
                <a:solidFill>
                  <a:srgbClr val="000000"/>
                </a:solidFill>
              </a:rPr>
              <a:t> Spread Spectrum </a:t>
            </a:r>
            <a:r>
              <a:rPr lang="pt-BR" sz="2200" spc="-1" dirty="0" err="1">
                <a:solidFill>
                  <a:srgbClr val="000000"/>
                </a:solidFill>
              </a:rPr>
              <a:t>Modulation</a:t>
            </a:r>
            <a:r>
              <a:rPr lang="pt-BR" sz="2200" spc="-1" dirty="0">
                <a:solidFill>
                  <a:srgbClr val="000000"/>
                </a:solidFill>
              </a:rPr>
              <a:t>, a qual resulta em </a:t>
            </a:r>
            <a:r>
              <a:rPr lang="pt-BR" sz="2200" spc="-1" dirty="0" smtClean="0">
                <a:solidFill>
                  <a:srgbClr val="000000"/>
                </a:solidFill>
              </a:rPr>
              <a:t>baixa sensibilidade</a:t>
            </a:r>
            <a:r>
              <a:rPr lang="pt-BR" sz="2200" spc="-1" dirty="0">
                <a:solidFill>
                  <a:srgbClr val="000000"/>
                </a:solidFill>
              </a:rPr>
              <a:t>, permitindo transmissões a longas distâncias otimizada para aplicações de </a:t>
            </a:r>
            <a:r>
              <a:rPr lang="pt-BR" sz="2200" spc="-1" dirty="0" smtClean="0">
                <a:solidFill>
                  <a:srgbClr val="000000"/>
                </a:solidFill>
              </a:rPr>
              <a:t>longo alcance</a:t>
            </a:r>
            <a:r>
              <a:rPr lang="pt-BR" sz="2200" spc="-1" dirty="0">
                <a:solidFill>
                  <a:srgbClr val="000000"/>
                </a:solidFill>
              </a:rPr>
              <a:t>, baixo consumo de energia e baixa taxa de transmissão</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endParaRPr lang="pt-BR" sz="2200" spc="-1" dirty="0" smtClean="0">
              <a:solidFill>
                <a:srgbClr val="000000"/>
              </a:solidFill>
            </a:endParaRPr>
          </a:p>
        </p:txBody>
      </p:sp>
    </p:spTree>
    <p:extLst>
      <p:ext uri="{BB962C8B-B14F-4D97-AF65-F5344CB8AC3E}">
        <p14:creationId xmlns:p14="http://schemas.microsoft.com/office/powerpoint/2010/main" val="41619618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Para que os dispositivos terminais se comuniquem com os gateways, a tecnologia </a:t>
            </a:r>
            <a:r>
              <a:rPr lang="pt-BR" sz="2200" spc="-1" dirty="0" err="1" smtClean="0">
                <a:solidFill>
                  <a:srgbClr val="000000"/>
                </a:solidFill>
              </a:rPr>
              <a:t>LoRa</a:t>
            </a:r>
            <a:r>
              <a:rPr lang="pt-BR" sz="2200" spc="-1" dirty="0" smtClean="0">
                <a:solidFill>
                  <a:srgbClr val="000000"/>
                </a:solidFill>
              </a:rPr>
              <a:t> se </a:t>
            </a:r>
            <a:r>
              <a:rPr lang="pt-BR" sz="2200" spc="-1" dirty="0">
                <a:solidFill>
                  <a:srgbClr val="000000"/>
                </a:solidFill>
              </a:rPr>
              <a:t>baseia na adaptação da modulação CSS. O consumo de energia, a faixa de transmissão e </a:t>
            </a:r>
            <a:r>
              <a:rPr lang="pt-BR" sz="2200" spc="-1" dirty="0" smtClean="0">
                <a:solidFill>
                  <a:srgbClr val="000000"/>
                </a:solidFill>
              </a:rPr>
              <a:t>a resistência </a:t>
            </a:r>
            <a:r>
              <a:rPr lang="pt-BR" sz="2200" spc="-1" dirty="0">
                <a:solidFill>
                  <a:srgbClr val="000000"/>
                </a:solidFill>
              </a:rPr>
              <a:t>à interferência do ruído podem ser determinados a partir de quatro parâmetros </a:t>
            </a:r>
            <a:r>
              <a:rPr lang="pt-BR" sz="2200" spc="-1" dirty="0" smtClean="0">
                <a:solidFill>
                  <a:srgbClr val="000000"/>
                </a:solidFill>
              </a:rPr>
              <a:t>de configuração </a:t>
            </a:r>
            <a:r>
              <a:rPr lang="pt-BR" sz="2200" spc="-1" dirty="0">
                <a:solidFill>
                  <a:srgbClr val="000000"/>
                </a:solidFill>
              </a:rPr>
              <a:t>da camada física do </a:t>
            </a:r>
            <a:r>
              <a:rPr lang="pt-BR" sz="2200" spc="-1" dirty="0" err="1">
                <a:solidFill>
                  <a:srgbClr val="000000"/>
                </a:solidFill>
              </a:rPr>
              <a:t>LoRa</a:t>
            </a:r>
            <a:r>
              <a:rPr lang="pt-BR" sz="2200" spc="-1" dirty="0">
                <a:solidFill>
                  <a:srgbClr val="000000"/>
                </a:solidFill>
              </a:rPr>
              <a:t>: a frequência da portadora, que define a </a:t>
            </a:r>
            <a:r>
              <a:rPr lang="pt-BR" sz="2200" spc="-1" dirty="0" smtClean="0">
                <a:solidFill>
                  <a:srgbClr val="000000"/>
                </a:solidFill>
              </a:rPr>
              <a:t>frequência central </a:t>
            </a:r>
            <a:r>
              <a:rPr lang="pt-BR" sz="2200" spc="-1" dirty="0">
                <a:solidFill>
                  <a:srgbClr val="000000"/>
                </a:solidFill>
              </a:rPr>
              <a:t>para a banda de transmissão; a largura de banda, que define o tamanho da faixa de</a:t>
            </a:r>
          </a:p>
          <a:p>
            <a:pPr algn="just">
              <a:lnSpc>
                <a:spcPct val="100000"/>
              </a:lnSpc>
              <a:spcBef>
                <a:spcPts val="479"/>
              </a:spcBef>
            </a:pPr>
            <a:r>
              <a:rPr lang="pt-BR" sz="2200" spc="-1" dirty="0">
                <a:solidFill>
                  <a:srgbClr val="000000"/>
                </a:solidFill>
              </a:rPr>
              <a:t>frequências utilizada; a taxa de código (</a:t>
            </a:r>
            <a:r>
              <a:rPr lang="pt-BR" sz="2200" spc="-1" dirty="0" err="1">
                <a:solidFill>
                  <a:srgbClr val="000000"/>
                </a:solidFill>
              </a:rPr>
              <a:t>Code</a:t>
            </a:r>
            <a:r>
              <a:rPr lang="pt-BR" sz="2200" spc="-1" dirty="0">
                <a:solidFill>
                  <a:srgbClr val="000000"/>
                </a:solidFill>
              </a:rPr>
              <a:t> Rate – CR), que define a taxa de FEC. A </a:t>
            </a:r>
            <a:r>
              <a:rPr lang="pt-BR" sz="2200" spc="-1" dirty="0" smtClean="0">
                <a:solidFill>
                  <a:srgbClr val="000000"/>
                </a:solidFill>
              </a:rPr>
              <a:t>CR define </a:t>
            </a:r>
            <a:r>
              <a:rPr lang="pt-BR" sz="2200" spc="-1" dirty="0">
                <a:solidFill>
                  <a:srgbClr val="000000"/>
                </a:solidFill>
              </a:rPr>
              <a:t>quantos bits são utilizados para dados de redundância na mensagem, com a </a:t>
            </a:r>
            <a:r>
              <a:rPr lang="pt-BR" sz="2200" spc="-1" dirty="0" smtClean="0">
                <a:solidFill>
                  <a:srgbClr val="000000"/>
                </a:solidFill>
              </a:rPr>
              <a:t>finalidade de </a:t>
            </a:r>
            <a:r>
              <a:rPr lang="pt-BR" sz="2200" spc="-1" dirty="0">
                <a:solidFill>
                  <a:srgbClr val="000000"/>
                </a:solidFill>
              </a:rPr>
              <a:t>recuperação de erros, assim, uma CR maior oferece maior proteção, mas incrementa um</a:t>
            </a:r>
          </a:p>
          <a:p>
            <a:pPr algn="just">
              <a:lnSpc>
                <a:spcPct val="100000"/>
              </a:lnSpc>
              <a:spcBef>
                <a:spcPts val="479"/>
              </a:spcBef>
            </a:pPr>
            <a:r>
              <a:rPr lang="pt-BR" sz="2200" spc="-1" dirty="0">
                <a:solidFill>
                  <a:srgbClr val="000000"/>
                </a:solidFill>
              </a:rPr>
              <a:t>tempo no ar (</a:t>
            </a:r>
            <a:r>
              <a:rPr lang="pt-BR" sz="2200" spc="-1" dirty="0" err="1">
                <a:solidFill>
                  <a:srgbClr val="000000"/>
                </a:solidFill>
              </a:rPr>
              <a:t>ToA</a:t>
            </a:r>
            <a:r>
              <a:rPr lang="pt-BR" sz="2200" spc="-1" dirty="0">
                <a:solidFill>
                  <a:srgbClr val="000000"/>
                </a:solidFill>
              </a:rPr>
              <a:t>); o fator de espalhamento (</a:t>
            </a:r>
            <a:r>
              <a:rPr lang="pt-BR" sz="2200" spc="-1" dirty="0" err="1">
                <a:solidFill>
                  <a:srgbClr val="000000"/>
                </a:solidFill>
              </a:rPr>
              <a:t>Spreading</a:t>
            </a:r>
            <a:r>
              <a:rPr lang="pt-BR" sz="2200" spc="-1" dirty="0">
                <a:solidFill>
                  <a:srgbClr val="000000"/>
                </a:solidFill>
              </a:rPr>
              <a:t> </a:t>
            </a:r>
            <a:r>
              <a:rPr lang="pt-BR" sz="2200" spc="-1" dirty="0" err="1">
                <a:solidFill>
                  <a:srgbClr val="000000"/>
                </a:solidFill>
              </a:rPr>
              <a:t>Factor</a:t>
            </a:r>
            <a:r>
              <a:rPr lang="pt-BR" sz="2200" spc="-1" dirty="0">
                <a:solidFill>
                  <a:srgbClr val="000000"/>
                </a:solidFill>
              </a:rPr>
              <a:t> – SF), que define o </a:t>
            </a:r>
            <a:r>
              <a:rPr lang="pt-BR" sz="2200" spc="-1" dirty="0" smtClean="0">
                <a:solidFill>
                  <a:srgbClr val="000000"/>
                </a:solidFill>
              </a:rPr>
              <a:t>espalhamento espectral</a:t>
            </a:r>
            <a:r>
              <a:rPr lang="pt-BR" sz="2200" spc="-1" dirty="0">
                <a:solidFill>
                  <a:srgbClr val="000000"/>
                </a:solidFill>
              </a:rPr>
              <a:t>. Através da técnica de espalhamento utilizada pelo </a:t>
            </a:r>
            <a:r>
              <a:rPr lang="pt-BR" sz="2200" spc="-1" dirty="0" err="1">
                <a:solidFill>
                  <a:srgbClr val="000000"/>
                </a:solidFill>
              </a:rPr>
              <a:t>LoRa</a:t>
            </a:r>
            <a:r>
              <a:rPr lang="pt-BR" sz="2200" spc="-1" dirty="0">
                <a:solidFill>
                  <a:srgbClr val="000000"/>
                </a:solidFill>
              </a:rPr>
              <a:t>, sequências grandes de </a:t>
            </a:r>
            <a:r>
              <a:rPr lang="pt-BR" sz="2200" spc="-1" dirty="0" smtClean="0">
                <a:solidFill>
                  <a:srgbClr val="000000"/>
                </a:solidFill>
              </a:rPr>
              <a:t>bits são </a:t>
            </a:r>
            <a:r>
              <a:rPr lang="pt-BR" sz="2200" spc="-1" dirty="0">
                <a:solidFill>
                  <a:srgbClr val="000000"/>
                </a:solidFill>
              </a:rPr>
              <a:t>codificadas em único símbolo reduzindo assim a relação sinal ruído. </a:t>
            </a:r>
            <a:endParaRPr lang="pt-BR" sz="2200" spc="-1" dirty="0" smtClean="0">
              <a:solidFill>
                <a:srgbClr val="000000"/>
              </a:solidFill>
            </a:endParaRPr>
          </a:p>
        </p:txBody>
      </p:sp>
    </p:spTree>
    <p:extLst>
      <p:ext uri="{BB962C8B-B14F-4D97-AF65-F5344CB8AC3E}">
        <p14:creationId xmlns:p14="http://schemas.microsoft.com/office/powerpoint/2010/main" val="41349233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2" name="Imagem 1"/>
          <p:cNvPicPr>
            <a:picLocks noChangeAspect="1"/>
          </p:cNvPicPr>
          <p:nvPr/>
        </p:nvPicPr>
        <p:blipFill>
          <a:blip r:embed="rId2"/>
          <a:stretch>
            <a:fillRect/>
          </a:stretch>
        </p:blipFill>
        <p:spPr>
          <a:xfrm>
            <a:off x="395280" y="1326475"/>
            <a:ext cx="8028938" cy="5098402"/>
          </a:xfrm>
          <a:prstGeom prst="rect">
            <a:avLst/>
          </a:prstGeom>
        </p:spPr>
      </p:pic>
      <p:pic>
        <p:nvPicPr>
          <p:cNvPr id="135" name="Picture 2"/>
          <p:cNvPicPr/>
          <p:nvPr/>
        </p:nvPicPr>
        <p:blipFill>
          <a:blip r:embed="rId3"/>
          <a:stretch/>
        </p:blipFill>
        <p:spPr>
          <a:xfrm>
            <a:off x="8257734" y="5992836"/>
            <a:ext cx="877625" cy="864083"/>
          </a:xfrm>
          <a:prstGeom prst="rect">
            <a:avLst/>
          </a:prstGeom>
          <a:ln>
            <a:noFill/>
          </a:ln>
        </p:spPr>
      </p:pic>
    </p:spTree>
    <p:extLst>
      <p:ext uri="{BB962C8B-B14F-4D97-AF65-F5344CB8AC3E}">
        <p14:creationId xmlns:p14="http://schemas.microsoft.com/office/powerpoint/2010/main" val="1921531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2"/>
          <a:stretch>
            <a:fillRect/>
          </a:stretch>
        </p:blipFill>
        <p:spPr>
          <a:xfrm>
            <a:off x="0" y="1099598"/>
            <a:ext cx="8839200" cy="5400675"/>
          </a:xfrm>
          <a:prstGeom prst="rect">
            <a:avLst/>
          </a:prstGeom>
        </p:spPr>
      </p:pic>
      <p:pic>
        <p:nvPicPr>
          <p:cNvPr id="135" name="Picture 2"/>
          <p:cNvPicPr/>
          <p:nvPr/>
        </p:nvPicPr>
        <p:blipFill>
          <a:blip r:embed="rId3"/>
          <a:stretch/>
        </p:blipFill>
        <p:spPr>
          <a:xfrm>
            <a:off x="8257734" y="5992836"/>
            <a:ext cx="877625" cy="864083"/>
          </a:xfrm>
          <a:prstGeom prst="rect">
            <a:avLst/>
          </a:prstGeom>
          <a:ln>
            <a:noFill/>
          </a:ln>
        </p:spPr>
      </p:pic>
    </p:spTree>
    <p:extLst>
      <p:ext uri="{BB962C8B-B14F-4D97-AF65-F5344CB8AC3E}">
        <p14:creationId xmlns:p14="http://schemas.microsoft.com/office/powerpoint/2010/main" val="16987560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2" name="Imagem 1"/>
          <p:cNvPicPr>
            <a:picLocks noChangeAspect="1"/>
          </p:cNvPicPr>
          <p:nvPr/>
        </p:nvPicPr>
        <p:blipFill>
          <a:blip r:embed="rId3"/>
          <a:stretch>
            <a:fillRect/>
          </a:stretch>
        </p:blipFill>
        <p:spPr>
          <a:xfrm>
            <a:off x="110436" y="1570008"/>
            <a:ext cx="8905875" cy="3800475"/>
          </a:xfrm>
          <a:prstGeom prst="rect">
            <a:avLst/>
          </a:prstGeom>
        </p:spPr>
      </p:pic>
    </p:spTree>
    <p:extLst>
      <p:ext uri="{BB962C8B-B14F-4D97-AF65-F5344CB8AC3E}">
        <p14:creationId xmlns:p14="http://schemas.microsoft.com/office/powerpoint/2010/main" val="23021805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2" name="Imagem 1"/>
          <p:cNvPicPr>
            <a:picLocks noChangeAspect="1"/>
          </p:cNvPicPr>
          <p:nvPr/>
        </p:nvPicPr>
        <p:blipFill>
          <a:blip r:embed="rId3"/>
          <a:stretch>
            <a:fillRect/>
          </a:stretch>
        </p:blipFill>
        <p:spPr>
          <a:xfrm>
            <a:off x="110436" y="1570008"/>
            <a:ext cx="8905875" cy="3800475"/>
          </a:xfrm>
          <a:prstGeom prst="rect">
            <a:avLst/>
          </a:prstGeom>
        </p:spPr>
      </p:pic>
    </p:spTree>
    <p:extLst>
      <p:ext uri="{BB962C8B-B14F-4D97-AF65-F5344CB8AC3E}">
        <p14:creationId xmlns:p14="http://schemas.microsoft.com/office/powerpoint/2010/main" val="3548051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a:t>
            </a:r>
            <a:r>
              <a:rPr lang="pt-BR" sz="3200" spc="-1" dirty="0">
                <a:solidFill>
                  <a:srgbClr val="000000"/>
                </a:solidFill>
                <a:latin typeface="Arial" panose="020B0604020202020204" pitchFamily="34" charset="0"/>
                <a:ea typeface="DejaVu Sans"/>
                <a:cs typeface="Arial" panose="020B0604020202020204" pitchFamily="34" charset="0"/>
              </a:rPr>
              <a:t>Motivação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3" name="Imagem 2">
            <a:extLst>
              <a:ext uri="{FF2B5EF4-FFF2-40B4-BE49-F238E27FC236}">
                <a16:creationId xmlns:a16="http://schemas.microsoft.com/office/drawing/2014/main" xmlns="" id="{E9349B35-1EE9-48E2-B356-20DAAB31DED4}"/>
              </a:ext>
            </a:extLst>
          </p:cNvPr>
          <p:cNvPicPr>
            <a:picLocks noChangeAspect="1"/>
          </p:cNvPicPr>
          <p:nvPr/>
        </p:nvPicPr>
        <p:blipFill>
          <a:blip r:embed="rId3"/>
          <a:stretch>
            <a:fillRect/>
          </a:stretch>
        </p:blipFill>
        <p:spPr>
          <a:xfrm>
            <a:off x="0" y="1055077"/>
            <a:ext cx="9120610" cy="493776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3" name="Imagem 2"/>
          <p:cNvPicPr>
            <a:picLocks noChangeAspect="1"/>
          </p:cNvPicPr>
          <p:nvPr/>
        </p:nvPicPr>
        <p:blipFill>
          <a:blip r:embed="rId3"/>
          <a:stretch>
            <a:fillRect/>
          </a:stretch>
        </p:blipFill>
        <p:spPr>
          <a:xfrm>
            <a:off x="109537" y="1323974"/>
            <a:ext cx="8924925" cy="4668862"/>
          </a:xfrm>
          <a:prstGeom prst="rect">
            <a:avLst/>
          </a:prstGeom>
        </p:spPr>
      </p:pic>
    </p:spTree>
    <p:extLst>
      <p:ext uri="{BB962C8B-B14F-4D97-AF65-F5344CB8AC3E}">
        <p14:creationId xmlns:p14="http://schemas.microsoft.com/office/powerpoint/2010/main" val="21210343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Em [</a:t>
            </a:r>
            <a:r>
              <a:rPr lang="pt-BR" sz="2200" spc="-1" dirty="0" err="1">
                <a:solidFill>
                  <a:srgbClr val="000000"/>
                </a:solidFill>
              </a:rPr>
              <a:t>Magrin</a:t>
            </a:r>
            <a:r>
              <a:rPr lang="pt-BR" sz="2200" spc="-1" dirty="0">
                <a:solidFill>
                  <a:srgbClr val="000000"/>
                </a:solidFill>
              </a:rPr>
              <a:t> et al. 2017] foi implementado um simulador de nível de sistema em </a:t>
            </a:r>
            <a:r>
              <a:rPr lang="pt-BR" sz="2200" spc="-1" dirty="0" smtClean="0">
                <a:solidFill>
                  <a:srgbClr val="000000"/>
                </a:solidFill>
              </a:rPr>
              <a:t>NS-3 (Network </a:t>
            </a:r>
            <a:r>
              <a:rPr lang="pt-BR" sz="2200" spc="-1" dirty="0">
                <a:solidFill>
                  <a:srgbClr val="000000"/>
                </a:solidFill>
              </a:rPr>
              <a:t>Simulator 3.0) simulando uma rede </a:t>
            </a:r>
            <a:r>
              <a:rPr lang="pt-BR" sz="2200" spc="-1" dirty="0" err="1">
                <a:solidFill>
                  <a:srgbClr val="000000"/>
                </a:solidFill>
              </a:rPr>
              <a:t>LoRa</a:t>
            </a:r>
            <a:r>
              <a:rPr lang="pt-BR" sz="2200" spc="-1" dirty="0">
                <a:solidFill>
                  <a:srgbClr val="000000"/>
                </a:solidFill>
              </a:rPr>
              <a:t> e disponibilizada uma biblioteca de </a:t>
            </a:r>
            <a:r>
              <a:rPr lang="pt-BR" sz="2200" spc="-1" dirty="0" smtClean="0">
                <a:solidFill>
                  <a:srgbClr val="000000"/>
                </a:solidFill>
              </a:rPr>
              <a:t>rede </a:t>
            </a:r>
            <a:r>
              <a:rPr lang="pt-BR" sz="2200" spc="-1" dirty="0" err="1" smtClean="0">
                <a:solidFill>
                  <a:srgbClr val="000000"/>
                </a:solidFill>
              </a:rPr>
              <a:t>LoRaWAN</a:t>
            </a:r>
            <a:r>
              <a:rPr lang="pt-BR" sz="2200" spc="-1" dirty="0">
                <a:solidFill>
                  <a:srgbClr val="000000"/>
                </a:solidFill>
              </a:rPr>
              <a:t>. Essa biblioteca possibilita a realização de testes com </a:t>
            </a:r>
            <a:r>
              <a:rPr lang="pt-BR" sz="2200" spc="-1" dirty="0" err="1">
                <a:solidFill>
                  <a:srgbClr val="000000"/>
                </a:solidFill>
              </a:rPr>
              <a:t>LoRa</a:t>
            </a:r>
            <a:r>
              <a:rPr lang="pt-BR" sz="2200" spc="-1" dirty="0">
                <a:solidFill>
                  <a:srgbClr val="000000"/>
                </a:solidFill>
              </a:rPr>
              <a:t> em cenários </a:t>
            </a:r>
            <a:r>
              <a:rPr lang="pt-BR" sz="2200" spc="-1" dirty="0" smtClean="0">
                <a:solidFill>
                  <a:srgbClr val="000000"/>
                </a:solidFill>
              </a:rPr>
              <a:t>urbanos. Utilizando </a:t>
            </a:r>
            <a:r>
              <a:rPr lang="pt-BR" sz="2200" spc="-1" dirty="0">
                <a:solidFill>
                  <a:srgbClr val="000000"/>
                </a:solidFill>
              </a:rPr>
              <a:t>esta biblioteca, a pesquisa publicada em [Ortiz et al. 2020], realiza testes em </a:t>
            </a:r>
            <a:r>
              <a:rPr lang="pt-BR" sz="2200" spc="-1" dirty="0" smtClean="0">
                <a:solidFill>
                  <a:srgbClr val="000000"/>
                </a:solidFill>
              </a:rPr>
              <a:t>um cenário </a:t>
            </a:r>
            <a:r>
              <a:rPr lang="pt-BR" sz="2200" spc="-1" dirty="0">
                <a:solidFill>
                  <a:srgbClr val="000000"/>
                </a:solidFill>
              </a:rPr>
              <a:t>real e outro experimental utilizando simulador NS-3, avaliando a comunicação de </a:t>
            </a:r>
            <a:r>
              <a:rPr lang="pt-BR" sz="2200" spc="-1" dirty="0" smtClean="0">
                <a:solidFill>
                  <a:srgbClr val="000000"/>
                </a:solidFill>
              </a:rPr>
              <a:t>um nó </a:t>
            </a:r>
            <a:r>
              <a:rPr lang="pt-BR" sz="2200" spc="-1" dirty="0">
                <a:solidFill>
                  <a:srgbClr val="000000"/>
                </a:solidFill>
              </a:rPr>
              <a:t>em um ambiente urbano. Este último trabalho, deixa em aberto a proposta para a </a:t>
            </a:r>
            <a:r>
              <a:rPr lang="pt-BR" sz="2200" spc="-1" dirty="0" smtClean="0">
                <a:solidFill>
                  <a:srgbClr val="000000"/>
                </a:solidFill>
              </a:rPr>
              <a:t>realização de </a:t>
            </a:r>
            <a:r>
              <a:rPr lang="pt-BR" sz="2200" spc="-1" dirty="0">
                <a:solidFill>
                  <a:srgbClr val="000000"/>
                </a:solidFill>
              </a:rPr>
              <a:t>testes e avaliação do impacto de alta velocidade e densidade em uma rede </a:t>
            </a:r>
            <a:r>
              <a:rPr lang="pt-BR" sz="2200" spc="-1" dirty="0" err="1" smtClean="0">
                <a:solidFill>
                  <a:srgbClr val="000000"/>
                </a:solidFill>
              </a:rPr>
              <a:t>LoRaWAN</a:t>
            </a:r>
            <a:r>
              <a:rPr lang="pt-BR" sz="2200" spc="-1" dirty="0" smtClean="0">
                <a:solidFill>
                  <a:srgbClr val="000000"/>
                </a:solidFill>
              </a:rPr>
              <a:t>, através </a:t>
            </a:r>
            <a:r>
              <a:rPr lang="pt-BR" sz="2200" spc="-1" dirty="0">
                <a:solidFill>
                  <a:srgbClr val="000000"/>
                </a:solidFill>
              </a:rPr>
              <a:t>de um ambiente simulado em uma comunicação veicular.</a:t>
            </a:r>
            <a:endParaRPr lang="pt-BR" sz="2200" spc="-1" dirty="0" smtClean="0">
              <a:solidFill>
                <a:srgbClr val="000000"/>
              </a:solidFill>
            </a:endParaRPr>
          </a:p>
        </p:txBody>
      </p:sp>
    </p:spTree>
    <p:extLst>
      <p:ext uri="{BB962C8B-B14F-4D97-AF65-F5344CB8AC3E}">
        <p14:creationId xmlns:p14="http://schemas.microsoft.com/office/powerpoint/2010/main" val="11028295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A presente proposta de projeto tem o foco em simulações de ambientes de </a:t>
            </a:r>
            <a:r>
              <a:rPr lang="pt-BR" sz="2200" spc="-1" dirty="0" smtClean="0">
                <a:solidFill>
                  <a:srgbClr val="000000"/>
                </a:solidFill>
              </a:rPr>
              <a:t>mobilidade urbana </a:t>
            </a:r>
            <a:r>
              <a:rPr lang="pt-BR" sz="2200" spc="-1" dirty="0">
                <a:solidFill>
                  <a:srgbClr val="000000"/>
                </a:solidFill>
              </a:rPr>
              <a:t>caracterizados pela alta densidade de nós (veículos), diferentes tamanhos de </a:t>
            </a:r>
            <a:r>
              <a:rPr lang="pt-BR" sz="2200" spc="-1" dirty="0" smtClean="0">
                <a:solidFill>
                  <a:srgbClr val="000000"/>
                </a:solidFill>
              </a:rPr>
              <a:t>áreas, variações </a:t>
            </a:r>
            <a:r>
              <a:rPr lang="pt-BR" sz="2200" spc="-1" dirty="0">
                <a:solidFill>
                  <a:srgbClr val="000000"/>
                </a:solidFill>
              </a:rPr>
              <a:t>de velocidade de deslocamento dos nós, buscando avaliar os comportamento </a:t>
            </a:r>
            <a:r>
              <a:rPr lang="pt-BR" sz="2200" spc="-1" dirty="0" smtClean="0">
                <a:solidFill>
                  <a:srgbClr val="000000"/>
                </a:solidFill>
              </a:rPr>
              <a:t>das redes </a:t>
            </a:r>
            <a:r>
              <a:rPr lang="pt-BR" sz="2200" spc="-1" dirty="0" err="1">
                <a:solidFill>
                  <a:srgbClr val="000000"/>
                </a:solidFill>
              </a:rPr>
              <a:t>LoRaWAN</a:t>
            </a:r>
            <a:r>
              <a:rPr lang="pt-BR" sz="2200" spc="-1" dirty="0">
                <a:solidFill>
                  <a:srgbClr val="000000"/>
                </a:solidFill>
              </a:rPr>
              <a:t> em cenários próximos da realidade.</a:t>
            </a:r>
            <a:endParaRPr lang="pt-BR" sz="2200" spc="-1" dirty="0" smtClean="0">
              <a:solidFill>
                <a:srgbClr val="000000"/>
              </a:solidFill>
            </a:endParaRPr>
          </a:p>
        </p:txBody>
      </p:sp>
    </p:spTree>
    <p:extLst>
      <p:ext uri="{BB962C8B-B14F-4D97-AF65-F5344CB8AC3E}">
        <p14:creationId xmlns:p14="http://schemas.microsoft.com/office/powerpoint/2010/main" val="9406520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Dadas as lacunas identificadas nos trabalhos relacionados pesquisados, o projeto </a:t>
            </a:r>
            <a:r>
              <a:rPr lang="pt-BR" sz="2200" spc="-1" dirty="0" smtClean="0">
                <a:solidFill>
                  <a:srgbClr val="000000"/>
                </a:solidFill>
              </a:rPr>
              <a:t>de pesquisa </a:t>
            </a:r>
            <a:r>
              <a:rPr lang="pt-BR" sz="2200" spc="-1" dirty="0">
                <a:solidFill>
                  <a:srgbClr val="000000"/>
                </a:solidFill>
              </a:rPr>
              <a:t>hora proposto tem por objetivo caracterizar e avaliar por simulação diferentes cenários</a:t>
            </a:r>
          </a:p>
          <a:p>
            <a:pPr algn="just">
              <a:lnSpc>
                <a:spcPct val="100000"/>
              </a:lnSpc>
              <a:spcBef>
                <a:spcPts val="479"/>
              </a:spcBef>
            </a:pPr>
            <a:r>
              <a:rPr lang="pt-BR" sz="2200" spc="-1" dirty="0">
                <a:solidFill>
                  <a:srgbClr val="000000"/>
                </a:solidFill>
              </a:rPr>
              <a:t>de mobilidade veicular utilizando a tecnologia LP-WAN. Em cada cenário serão </a:t>
            </a:r>
            <a:r>
              <a:rPr lang="pt-BR" sz="2200" spc="-1" dirty="0" smtClean="0">
                <a:solidFill>
                  <a:srgbClr val="000000"/>
                </a:solidFill>
              </a:rPr>
              <a:t>variados parâmetros </a:t>
            </a:r>
            <a:r>
              <a:rPr lang="pt-BR" sz="2200" spc="-1" dirty="0">
                <a:solidFill>
                  <a:srgbClr val="000000"/>
                </a:solidFill>
              </a:rPr>
              <a:t>como a densidade de nós (veículos), velocidade de deslocamento, área e fator </a:t>
            </a:r>
            <a:r>
              <a:rPr lang="pt-BR" sz="2200" spc="-1" dirty="0" smtClean="0">
                <a:solidFill>
                  <a:srgbClr val="000000"/>
                </a:solidFill>
              </a:rPr>
              <a:t>de espalhamento </a:t>
            </a:r>
            <a:r>
              <a:rPr lang="pt-BR" sz="2200" spc="-1" dirty="0">
                <a:solidFill>
                  <a:srgbClr val="000000"/>
                </a:solidFill>
              </a:rPr>
              <a:t>para analisar os dados de transferência de veículos em movimento e </a:t>
            </a:r>
            <a:r>
              <a:rPr lang="pt-BR" sz="2200" spc="-1" dirty="0" smtClean="0">
                <a:solidFill>
                  <a:srgbClr val="000000"/>
                </a:solidFill>
              </a:rPr>
              <a:t>uma infraestrutura </a:t>
            </a:r>
            <a:r>
              <a:rPr lang="pt-BR" sz="2200" spc="-1" dirty="0">
                <a:solidFill>
                  <a:srgbClr val="000000"/>
                </a:solidFill>
              </a:rPr>
              <a:t>fixa (V2I) usando a tecnologia </a:t>
            </a:r>
            <a:r>
              <a:rPr lang="pt-BR" sz="2200" spc="-1" dirty="0" err="1">
                <a:solidFill>
                  <a:srgbClr val="000000"/>
                </a:solidFill>
              </a:rPr>
              <a:t>LoRa</a:t>
            </a:r>
            <a:r>
              <a:rPr lang="pt-BR" sz="2200" spc="-1" dirty="0">
                <a:solidFill>
                  <a:srgbClr val="000000"/>
                </a:solidFill>
              </a:rPr>
              <a:t>. Objetivo é investigar o desempenho </a:t>
            </a:r>
            <a:r>
              <a:rPr lang="pt-BR" sz="2200" spc="-1" dirty="0" smtClean="0">
                <a:solidFill>
                  <a:srgbClr val="000000"/>
                </a:solidFill>
              </a:rPr>
              <a:t>de </a:t>
            </a:r>
            <a:r>
              <a:rPr lang="pt-BR" sz="2200" spc="-1" dirty="0" err="1" smtClean="0">
                <a:solidFill>
                  <a:srgbClr val="000000"/>
                </a:solidFill>
              </a:rPr>
              <a:t>LoRa</a:t>
            </a:r>
            <a:r>
              <a:rPr lang="pt-BR" sz="2200" spc="-1" dirty="0" smtClean="0">
                <a:solidFill>
                  <a:srgbClr val="000000"/>
                </a:solidFill>
              </a:rPr>
              <a:t> </a:t>
            </a:r>
            <a:r>
              <a:rPr lang="pt-BR" sz="2200" spc="-1" dirty="0">
                <a:solidFill>
                  <a:srgbClr val="000000"/>
                </a:solidFill>
              </a:rPr>
              <a:t>no ambiente veicular, onde as tecnologias LPWAN podem servir como redes de </a:t>
            </a:r>
            <a:r>
              <a:rPr lang="pt-BR" sz="2200" spc="-1" dirty="0" smtClean="0">
                <a:solidFill>
                  <a:srgbClr val="000000"/>
                </a:solidFill>
              </a:rPr>
              <a:t>detecção e </a:t>
            </a:r>
            <a:r>
              <a:rPr lang="pt-BR" sz="2200" spc="-1" dirty="0">
                <a:solidFill>
                  <a:srgbClr val="000000"/>
                </a:solidFill>
              </a:rPr>
              <a:t>controle e complementam a operação da VANET. Para alcançar esse objetivo, são</a:t>
            </a:r>
          </a:p>
          <a:p>
            <a:pPr algn="just">
              <a:lnSpc>
                <a:spcPct val="100000"/>
              </a:lnSpc>
              <a:spcBef>
                <a:spcPts val="479"/>
              </a:spcBef>
            </a:pPr>
            <a:r>
              <a:rPr lang="pt-BR" sz="2200" spc="-1" dirty="0">
                <a:solidFill>
                  <a:srgbClr val="000000"/>
                </a:solidFill>
              </a:rPr>
              <a:t>pesquisadas as métricas relevantes para desempenho em </a:t>
            </a:r>
            <a:r>
              <a:rPr lang="pt-BR" sz="2200" spc="-1" dirty="0" err="1">
                <a:solidFill>
                  <a:srgbClr val="000000"/>
                </a:solidFill>
              </a:rPr>
              <a:t>VANETs</a:t>
            </a:r>
            <a:r>
              <a:rPr lang="pt-BR" sz="2200" spc="-1" dirty="0">
                <a:solidFill>
                  <a:srgbClr val="000000"/>
                </a:solidFill>
              </a:rPr>
              <a:t>.</a:t>
            </a:r>
            <a:endParaRPr lang="pt-BR" sz="2200" spc="-1" dirty="0" smtClean="0">
              <a:solidFill>
                <a:srgbClr val="000000"/>
              </a:solidFill>
            </a:endParaRPr>
          </a:p>
        </p:txBody>
      </p:sp>
    </p:spTree>
    <p:extLst>
      <p:ext uri="{BB962C8B-B14F-4D97-AF65-F5344CB8AC3E}">
        <p14:creationId xmlns:p14="http://schemas.microsoft.com/office/powerpoint/2010/main" val="41091548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Alguns parâmetros para configurar o </a:t>
            </a:r>
            <a:r>
              <a:rPr lang="pt-BR" sz="2200" spc="-1" dirty="0" err="1">
                <a:solidFill>
                  <a:srgbClr val="000000"/>
                </a:solidFill>
              </a:rPr>
              <a:t>LoRa</a:t>
            </a:r>
            <a:r>
              <a:rPr lang="pt-BR" sz="2200" spc="-1" dirty="0">
                <a:solidFill>
                  <a:srgbClr val="000000"/>
                </a:solidFill>
              </a:rPr>
              <a:t> são os seguintes</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Frequência da portadora. define a frequência central para a banda de </a:t>
            </a:r>
            <a:r>
              <a:rPr lang="pt-BR" sz="2200" spc="-1" dirty="0" smtClean="0">
                <a:solidFill>
                  <a:srgbClr val="000000"/>
                </a:solidFill>
              </a:rPr>
              <a:t>transmissão. Esta </a:t>
            </a:r>
            <a:r>
              <a:rPr lang="pt-BR" sz="2200" spc="-1" dirty="0">
                <a:solidFill>
                  <a:srgbClr val="000000"/>
                </a:solidFill>
              </a:rPr>
              <a:t>é definida de acordo com a região de operação do dispositivo. Assim este </a:t>
            </a:r>
            <a:r>
              <a:rPr lang="pt-BR" sz="2200" spc="-1" dirty="0" smtClean="0">
                <a:solidFill>
                  <a:srgbClr val="000000"/>
                </a:solidFill>
              </a:rPr>
              <a:t>parâmetro normalmente </a:t>
            </a:r>
            <a:r>
              <a:rPr lang="pt-BR" sz="2200" spc="-1" dirty="0">
                <a:solidFill>
                  <a:srgbClr val="000000"/>
                </a:solidFill>
              </a:rPr>
              <a:t>não é ajustado de acordo com a </a:t>
            </a:r>
            <a:r>
              <a:rPr lang="pt-BR" sz="2200" spc="-1" dirty="0" smtClean="0">
                <a:solidFill>
                  <a:srgbClr val="000000"/>
                </a:solidFill>
              </a:rPr>
              <a:t>aplicação;</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Potência de transmissão. O parâmetro de comparação é um sinal de 1 </a:t>
            </a:r>
            <a:r>
              <a:rPr lang="pt-BR" sz="2200" spc="-1" dirty="0" err="1">
                <a:solidFill>
                  <a:srgbClr val="000000"/>
                </a:solidFill>
              </a:rPr>
              <a:t>milliwatt</a:t>
            </a:r>
            <a:r>
              <a:rPr lang="pt-BR" sz="2200" spc="-1" dirty="0">
                <a:solidFill>
                  <a:srgbClr val="000000"/>
                </a:solidFill>
              </a:rPr>
              <a:t>. </a:t>
            </a:r>
            <a:r>
              <a:rPr lang="pt-BR" sz="2200" spc="-1" dirty="0" smtClean="0">
                <a:solidFill>
                  <a:srgbClr val="000000"/>
                </a:solidFill>
              </a:rPr>
              <a:t>Dentro da </a:t>
            </a:r>
            <a:r>
              <a:rPr lang="pt-BR" sz="2200" spc="-1" dirty="0">
                <a:solidFill>
                  <a:srgbClr val="000000"/>
                </a:solidFill>
              </a:rPr>
              <a:t>escala, um sinal de 1 </a:t>
            </a:r>
            <a:r>
              <a:rPr lang="pt-BR" sz="2200" spc="-1" dirty="0" err="1">
                <a:solidFill>
                  <a:srgbClr val="000000"/>
                </a:solidFill>
              </a:rPr>
              <a:t>milliwatt</a:t>
            </a:r>
            <a:r>
              <a:rPr lang="pt-BR" sz="2200" spc="-1" dirty="0">
                <a:solidFill>
                  <a:srgbClr val="000000"/>
                </a:solidFill>
              </a:rPr>
              <a:t> corresponde a 0 </a:t>
            </a:r>
            <a:r>
              <a:rPr lang="pt-BR" sz="2200" spc="-1" dirty="0" err="1">
                <a:solidFill>
                  <a:srgbClr val="000000"/>
                </a:solidFill>
              </a:rPr>
              <a:t>dBm</a:t>
            </a:r>
            <a:r>
              <a:rPr lang="pt-BR" sz="2200" spc="-1" dirty="0">
                <a:solidFill>
                  <a:srgbClr val="000000"/>
                </a:solidFill>
              </a:rPr>
              <a:t>. A partir daí, cada vez que </a:t>
            </a:r>
            <a:r>
              <a:rPr lang="pt-BR" sz="2200" spc="-1" dirty="0" smtClean="0">
                <a:solidFill>
                  <a:srgbClr val="000000"/>
                </a:solidFill>
              </a:rPr>
              <a:t>é dobrada </a:t>
            </a:r>
            <a:r>
              <a:rPr lang="pt-BR" sz="2200" spc="-1" dirty="0">
                <a:solidFill>
                  <a:srgbClr val="000000"/>
                </a:solidFill>
              </a:rPr>
              <a:t>a potência do sinal, são somados aproximadamente 3 decibéis, já que, </a:t>
            </a:r>
            <a:r>
              <a:rPr lang="pt-BR" sz="2200" spc="-1" dirty="0" smtClean="0">
                <a:solidFill>
                  <a:srgbClr val="000000"/>
                </a:solidFill>
              </a:rPr>
              <a:t>dentro da </a:t>
            </a:r>
            <a:r>
              <a:rPr lang="pt-BR" sz="2200" spc="-1" dirty="0">
                <a:solidFill>
                  <a:srgbClr val="000000"/>
                </a:solidFill>
              </a:rPr>
              <a:t>escala, um aumento de 3 decibéis corresponde a um sinal duas vezes mais </a:t>
            </a:r>
            <a:r>
              <a:rPr lang="pt-BR" sz="2200" spc="-1" dirty="0" smtClean="0">
                <a:solidFill>
                  <a:srgbClr val="000000"/>
                </a:solidFill>
              </a:rPr>
              <a:t>forte;</a:t>
            </a:r>
          </a:p>
        </p:txBody>
      </p:sp>
    </p:spTree>
    <p:extLst>
      <p:ext uri="{BB962C8B-B14F-4D97-AF65-F5344CB8AC3E}">
        <p14:creationId xmlns:p14="http://schemas.microsoft.com/office/powerpoint/2010/main" val="42789156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Alguns parâmetros para configurar o </a:t>
            </a:r>
            <a:r>
              <a:rPr lang="pt-BR" sz="2200" spc="-1" dirty="0" err="1">
                <a:solidFill>
                  <a:srgbClr val="000000"/>
                </a:solidFill>
              </a:rPr>
              <a:t>LoRa</a:t>
            </a:r>
            <a:r>
              <a:rPr lang="pt-BR" sz="2200" spc="-1" dirty="0">
                <a:solidFill>
                  <a:srgbClr val="000000"/>
                </a:solidFill>
              </a:rPr>
              <a:t> são os seguintes</a:t>
            </a:r>
            <a:r>
              <a:rPr lang="pt-BR" sz="2200" spc="-1" dirty="0" smtClean="0">
                <a:solidFill>
                  <a:srgbClr val="000000"/>
                </a:solidFill>
              </a:rPr>
              <a:t>:</a:t>
            </a:r>
          </a:p>
          <a:p>
            <a:pPr marL="342900" indent="-342900" algn="just">
              <a:spcBef>
                <a:spcPts val="479"/>
              </a:spcBef>
              <a:buFont typeface="Arial" panose="020B0604020202020204" pitchFamily="34" charset="0"/>
              <a:buChar char="•"/>
            </a:pPr>
            <a:r>
              <a:rPr lang="pt-BR" sz="2200" spc="-1" dirty="0">
                <a:solidFill>
                  <a:srgbClr val="000000"/>
                </a:solidFill>
              </a:rPr>
              <a:t>Fator de Espalhamento. Determina quantos </a:t>
            </a:r>
            <a:r>
              <a:rPr lang="pt-BR" sz="2200" spc="-1" dirty="0" err="1">
                <a:solidFill>
                  <a:srgbClr val="000000"/>
                </a:solidFill>
              </a:rPr>
              <a:t>chirps</a:t>
            </a:r>
            <a:r>
              <a:rPr lang="pt-BR" sz="2200" spc="-1" dirty="0">
                <a:solidFill>
                  <a:srgbClr val="000000"/>
                </a:solidFill>
              </a:rPr>
              <a:t> (CSS) são usados para representar um símbolo. Assim, ele estabelece a taxa de bits e taxa de </a:t>
            </a:r>
            <a:r>
              <a:rPr lang="pt-BR" sz="2200" spc="-1" dirty="0" err="1">
                <a:solidFill>
                  <a:srgbClr val="000000"/>
                </a:solidFill>
              </a:rPr>
              <a:t>chirps</a:t>
            </a:r>
            <a:r>
              <a:rPr lang="pt-BR" sz="2200" spc="-1" dirty="0">
                <a:solidFill>
                  <a:srgbClr val="000000"/>
                </a:solidFill>
              </a:rPr>
              <a:t> (CSS). A especificação </a:t>
            </a:r>
            <a:r>
              <a:rPr lang="pt-BR" sz="2200" spc="-1" dirty="0" err="1">
                <a:solidFill>
                  <a:srgbClr val="000000"/>
                </a:solidFill>
              </a:rPr>
              <a:t>LoRa</a:t>
            </a:r>
            <a:r>
              <a:rPr lang="pt-BR" sz="2200" spc="-1" dirty="0">
                <a:solidFill>
                  <a:srgbClr val="000000"/>
                </a:solidFill>
              </a:rPr>
              <a:t> define seis valores diferentes para o parâmetro SF conforme demonstrados na tabela 2. Assim, são permitidos diferentes canais ortogonais a serem formados, fazendo links com diferentes </a:t>
            </a:r>
            <a:r>
              <a:rPr lang="pt-BR" sz="2200" spc="-1" dirty="0" err="1">
                <a:solidFill>
                  <a:srgbClr val="000000"/>
                </a:solidFill>
              </a:rPr>
              <a:t>SF’s</a:t>
            </a:r>
            <a:r>
              <a:rPr lang="pt-BR" sz="2200" spc="-1" dirty="0">
                <a:solidFill>
                  <a:srgbClr val="000000"/>
                </a:solidFill>
              </a:rPr>
              <a:t>, não gerando colisões entre si. Um SF alto, aumenta o nível do limiar de recepção em termos de intensidade do sinal, mas também aumenta o tempo de propagação no ar (</a:t>
            </a:r>
            <a:r>
              <a:rPr lang="pt-BR" sz="2200" spc="-1" dirty="0" err="1">
                <a:solidFill>
                  <a:srgbClr val="000000"/>
                </a:solidFill>
              </a:rPr>
              <a:t>ToA</a:t>
            </a:r>
            <a:r>
              <a:rPr lang="pt-BR" sz="2200" spc="-1" dirty="0" smtClean="0">
                <a:solidFill>
                  <a:srgbClr val="000000"/>
                </a:solidFill>
              </a:rPr>
              <a:t>);</a:t>
            </a:r>
            <a:endParaRPr lang="pt-BR" sz="2200" spc="-1" dirty="0">
              <a:solidFill>
                <a:srgbClr val="000000"/>
              </a:solidFill>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Largura de banda. Corresponde ao tamanho da faixa de frequência usada, com </a:t>
            </a:r>
            <a:r>
              <a:rPr lang="pt-BR" sz="2200" spc="-1" dirty="0" smtClean="0">
                <a:solidFill>
                  <a:srgbClr val="000000"/>
                </a:solidFill>
              </a:rPr>
              <a:t>valores configuráveis </a:t>
            </a:r>
            <a:r>
              <a:rPr lang="pt-BR" sz="2200" spc="-1" dirty="0">
                <a:solidFill>
                  <a:srgbClr val="000000"/>
                </a:solidFill>
              </a:rPr>
              <a:t>de 125 KHz, 250 KHz e 500 </a:t>
            </a:r>
            <a:r>
              <a:rPr lang="pt-BR" sz="2200" spc="-1" dirty="0" smtClean="0">
                <a:solidFill>
                  <a:srgbClr val="000000"/>
                </a:solidFill>
              </a:rPr>
              <a:t>KHz;</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Taxa de Código. A taxa de código (</a:t>
            </a:r>
            <a:r>
              <a:rPr lang="pt-BR" sz="2200" spc="-1" dirty="0" err="1">
                <a:solidFill>
                  <a:srgbClr val="000000"/>
                </a:solidFill>
              </a:rPr>
              <a:t>Code</a:t>
            </a:r>
            <a:r>
              <a:rPr lang="pt-BR" sz="2200" spc="-1" dirty="0">
                <a:solidFill>
                  <a:srgbClr val="000000"/>
                </a:solidFill>
              </a:rPr>
              <a:t> Rate – CR), que define a taxa de FEC. A </a:t>
            </a:r>
            <a:r>
              <a:rPr lang="pt-BR" sz="2200" spc="-1" dirty="0" smtClean="0">
                <a:solidFill>
                  <a:srgbClr val="000000"/>
                </a:solidFill>
              </a:rPr>
              <a:t>CR define </a:t>
            </a:r>
            <a:r>
              <a:rPr lang="pt-BR" sz="2200" spc="-1" dirty="0">
                <a:solidFill>
                  <a:srgbClr val="000000"/>
                </a:solidFill>
              </a:rPr>
              <a:t>quantos bits são utilizados para dados de redundância na mensagem, com </a:t>
            </a:r>
            <a:r>
              <a:rPr lang="pt-BR" sz="2200" spc="-1" dirty="0" smtClean="0">
                <a:solidFill>
                  <a:srgbClr val="000000"/>
                </a:solidFill>
              </a:rPr>
              <a:t>a finalidade </a:t>
            </a:r>
            <a:r>
              <a:rPr lang="pt-BR" sz="2200" spc="-1" dirty="0">
                <a:solidFill>
                  <a:srgbClr val="000000"/>
                </a:solidFill>
              </a:rPr>
              <a:t>de recuperação de erros, assim, uma CR maior oferece maior proteção, </a:t>
            </a:r>
            <a:r>
              <a:rPr lang="pt-BR" sz="2200" spc="-1" dirty="0" smtClean="0">
                <a:solidFill>
                  <a:srgbClr val="000000"/>
                </a:solidFill>
              </a:rPr>
              <a:t>mas incrementa </a:t>
            </a:r>
            <a:r>
              <a:rPr lang="pt-BR" sz="2200" spc="-1" dirty="0">
                <a:solidFill>
                  <a:srgbClr val="000000"/>
                </a:solidFill>
              </a:rPr>
              <a:t>um tempo no ar (</a:t>
            </a:r>
            <a:r>
              <a:rPr lang="pt-BR" sz="2200" spc="-1" dirty="0" err="1">
                <a:solidFill>
                  <a:srgbClr val="000000"/>
                </a:solidFill>
              </a:rPr>
              <a:t>ToA</a:t>
            </a:r>
            <a:r>
              <a:rPr lang="pt-BR" sz="2200" spc="-1" dirty="0">
                <a:solidFill>
                  <a:srgbClr val="000000"/>
                </a:solidFill>
              </a:rPr>
              <a:t>)</a:t>
            </a:r>
            <a:endParaRPr lang="pt-BR" sz="2200" spc="-1" dirty="0" smtClean="0">
              <a:solidFill>
                <a:srgbClr val="000000"/>
              </a:solidFill>
            </a:endParaRPr>
          </a:p>
        </p:txBody>
      </p:sp>
    </p:spTree>
    <p:extLst>
      <p:ext uri="{BB962C8B-B14F-4D97-AF65-F5344CB8AC3E}">
        <p14:creationId xmlns:p14="http://schemas.microsoft.com/office/powerpoint/2010/main" val="16249442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Com os resultados das simulações será possível avaliar o impacto dos </a:t>
            </a:r>
            <a:r>
              <a:rPr lang="pt-BR" sz="2200" spc="-1" dirty="0" smtClean="0">
                <a:solidFill>
                  <a:srgbClr val="000000"/>
                </a:solidFill>
              </a:rPr>
              <a:t>parâmetros simulados</a:t>
            </a:r>
            <a:r>
              <a:rPr lang="pt-BR" sz="2200" spc="-1" dirty="0">
                <a:solidFill>
                  <a:srgbClr val="000000"/>
                </a:solidFill>
              </a:rPr>
              <a:t>, como a variação da velocidade, densidade de veículos e variação de área em </a:t>
            </a:r>
            <a:r>
              <a:rPr lang="pt-BR" sz="2200" spc="-1" dirty="0" smtClean="0">
                <a:solidFill>
                  <a:srgbClr val="000000"/>
                </a:solidFill>
              </a:rPr>
              <a:t>redes veiculares </a:t>
            </a:r>
            <a:r>
              <a:rPr lang="pt-BR" sz="2200" spc="-1" dirty="0">
                <a:solidFill>
                  <a:srgbClr val="000000"/>
                </a:solidFill>
              </a:rPr>
              <a:t>utilizando a tecnologia </a:t>
            </a:r>
            <a:r>
              <a:rPr lang="pt-BR" sz="2200" spc="-1" dirty="0" err="1">
                <a:solidFill>
                  <a:srgbClr val="000000"/>
                </a:solidFill>
              </a:rPr>
              <a:t>LoRaWAN</a:t>
            </a:r>
            <a:r>
              <a:rPr lang="pt-BR" sz="2200" spc="-1" dirty="0">
                <a:solidFill>
                  <a:srgbClr val="000000"/>
                </a:solidFill>
              </a:rPr>
              <a:t> e entender se a mesma seria adequada </a:t>
            </a:r>
            <a:r>
              <a:rPr lang="pt-BR" sz="2200" spc="-1" dirty="0" smtClean="0">
                <a:solidFill>
                  <a:srgbClr val="000000"/>
                </a:solidFill>
              </a:rPr>
              <a:t>nos cenários </a:t>
            </a:r>
            <a:r>
              <a:rPr lang="pt-BR" sz="2200" spc="-1" dirty="0">
                <a:solidFill>
                  <a:srgbClr val="000000"/>
                </a:solidFill>
              </a:rPr>
              <a:t>simulados e quais seriam os limites nos quais poderia ser usada com segurança.</a:t>
            </a:r>
            <a:endParaRPr lang="pt-BR" sz="2200" spc="-1" dirty="0" smtClean="0">
              <a:solidFill>
                <a:srgbClr val="000000"/>
              </a:solidFill>
            </a:endParaRPr>
          </a:p>
        </p:txBody>
      </p:sp>
    </p:spTree>
    <p:extLst>
      <p:ext uri="{BB962C8B-B14F-4D97-AF65-F5344CB8AC3E}">
        <p14:creationId xmlns:p14="http://schemas.microsoft.com/office/powerpoint/2010/main" val="6488531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A metodologia a ser utilizada, compreende uma sequência de atividades realizadas </a:t>
            </a:r>
            <a:r>
              <a:rPr lang="pt-BR" sz="2200" spc="-1" dirty="0" smtClean="0">
                <a:solidFill>
                  <a:srgbClr val="000000"/>
                </a:solidFill>
              </a:rPr>
              <a:t>para se </a:t>
            </a:r>
            <a:r>
              <a:rPr lang="pt-BR" sz="2200" spc="-1" dirty="0">
                <a:solidFill>
                  <a:srgbClr val="000000"/>
                </a:solidFill>
              </a:rPr>
              <a:t>atingir os objetivos, a saber</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Aprofundar e revisar o levantamento bibliográfico já realizado</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Entender como os trabalhos correlatos caracterizam os cenários próximos </a:t>
            </a:r>
            <a:r>
              <a:rPr lang="pt-BR" sz="2200" spc="-1" dirty="0" smtClean="0">
                <a:solidFill>
                  <a:srgbClr val="000000"/>
                </a:solidFill>
              </a:rPr>
              <a:t>aos que </a:t>
            </a:r>
            <a:r>
              <a:rPr lang="pt-BR" sz="2200" spc="-1" dirty="0">
                <a:solidFill>
                  <a:srgbClr val="000000"/>
                </a:solidFill>
              </a:rPr>
              <a:t>se deseja caracteriza e simular para redes veiculares em áreas urbanas </a:t>
            </a:r>
            <a:r>
              <a:rPr lang="pt-BR" sz="2200" spc="-1" dirty="0" smtClean="0">
                <a:solidFill>
                  <a:srgbClr val="000000"/>
                </a:solidFill>
              </a:rPr>
              <a:t>e rurais;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Fazer uma prospecção e escolher o simulador e gerador de cenários </a:t>
            </a:r>
            <a:r>
              <a:rPr lang="pt-BR" sz="2200" spc="-1" dirty="0" smtClean="0">
                <a:solidFill>
                  <a:srgbClr val="000000"/>
                </a:solidFill>
              </a:rPr>
              <a:t>de mobilidade</a:t>
            </a:r>
            <a:r>
              <a:rPr lang="pt-BR" sz="2200" spc="-1" dirty="0">
                <a:solidFill>
                  <a:srgbClr val="000000"/>
                </a:solidFill>
              </a:rPr>
              <a:t>. Provavelmente será o simulador de redes NS-3 e gerador </a:t>
            </a:r>
            <a:r>
              <a:rPr lang="pt-BR" sz="2200" spc="-1" dirty="0" smtClean="0">
                <a:solidFill>
                  <a:srgbClr val="000000"/>
                </a:solidFill>
              </a:rPr>
              <a:t>de cenários </a:t>
            </a:r>
            <a:r>
              <a:rPr lang="pt-BR" sz="2200" spc="-1" dirty="0" err="1">
                <a:solidFill>
                  <a:srgbClr val="000000"/>
                </a:solidFill>
              </a:rPr>
              <a:t>BonnMotion</a:t>
            </a:r>
            <a:r>
              <a:rPr lang="pt-BR" sz="2200" spc="-1" dirty="0">
                <a:solidFill>
                  <a:srgbClr val="000000"/>
                </a:solidFill>
              </a:rPr>
              <a:t>, por conta dos trabalhos já consultados e por ter suporte </a:t>
            </a:r>
            <a:r>
              <a:rPr lang="pt-BR" sz="2200" spc="-1" dirty="0" smtClean="0">
                <a:solidFill>
                  <a:srgbClr val="000000"/>
                </a:solidFill>
              </a:rPr>
              <a:t>a </a:t>
            </a:r>
            <a:r>
              <a:rPr lang="pt-BR" sz="2200" spc="-1" dirty="0" err="1" smtClean="0">
                <a:solidFill>
                  <a:srgbClr val="000000"/>
                </a:solidFill>
              </a:rPr>
              <a:t>LoRa</a:t>
            </a:r>
            <a:r>
              <a:rPr lang="pt-BR" sz="2200" spc="-1" dirty="0">
                <a:solidFill>
                  <a:srgbClr val="000000"/>
                </a:solidFill>
              </a:rPr>
              <a:t>. Nesta etapa será necessário também avaliar os requisitos </a:t>
            </a:r>
            <a:r>
              <a:rPr lang="pt-BR" sz="2200" spc="-1" dirty="0" smtClean="0">
                <a:solidFill>
                  <a:srgbClr val="000000"/>
                </a:solidFill>
              </a:rPr>
              <a:t>mínimos exigidos </a:t>
            </a:r>
            <a:r>
              <a:rPr lang="pt-BR" sz="2200" spc="-1" dirty="0">
                <a:solidFill>
                  <a:srgbClr val="000000"/>
                </a:solidFill>
              </a:rPr>
              <a:t>para instalação e preparação do simulador de redes escolhido</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Propor definitivamente os cenários, parâmetros e que resultados espera-se </a:t>
            </a:r>
            <a:r>
              <a:rPr lang="pt-BR" sz="2200" spc="-1" dirty="0" smtClean="0">
                <a:solidFill>
                  <a:srgbClr val="000000"/>
                </a:solidFill>
              </a:rPr>
              <a:t>obter nas </a:t>
            </a:r>
            <a:r>
              <a:rPr lang="pt-BR" sz="2200" spc="-1" dirty="0">
                <a:solidFill>
                  <a:srgbClr val="000000"/>
                </a:solidFill>
              </a:rPr>
              <a:t>simulações com base na fundamentação teórica, trabalhos correlatos </a:t>
            </a:r>
            <a:r>
              <a:rPr lang="pt-BR" sz="2200" spc="-1" dirty="0" smtClean="0">
                <a:solidFill>
                  <a:srgbClr val="000000"/>
                </a:solidFill>
              </a:rPr>
              <a:t>e especificações</a:t>
            </a:r>
            <a:r>
              <a:rPr lang="pt-BR" sz="2200" spc="-1" dirty="0">
                <a:solidFill>
                  <a:srgbClr val="000000"/>
                </a:solidFill>
              </a:rPr>
              <a:t>;</a:t>
            </a:r>
            <a:endParaRPr lang="pt-BR" sz="2200" spc="-1" dirty="0" smtClean="0">
              <a:solidFill>
                <a:srgbClr val="000000"/>
              </a:solidFill>
            </a:endParaRPr>
          </a:p>
        </p:txBody>
      </p:sp>
    </p:spTree>
    <p:extLst>
      <p:ext uri="{BB962C8B-B14F-4D97-AF65-F5344CB8AC3E}">
        <p14:creationId xmlns:p14="http://schemas.microsoft.com/office/powerpoint/2010/main" val="33104218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rPr>
              <a:t>A metodologia a ser utilizada, compreende uma sequência de atividades realizadas </a:t>
            </a:r>
            <a:r>
              <a:rPr lang="pt-BR" sz="2200" spc="-1" dirty="0" smtClean="0">
                <a:solidFill>
                  <a:srgbClr val="000000"/>
                </a:solidFill>
              </a:rPr>
              <a:t>para se </a:t>
            </a:r>
            <a:r>
              <a:rPr lang="pt-BR" sz="2200" spc="-1" dirty="0">
                <a:solidFill>
                  <a:srgbClr val="000000"/>
                </a:solidFill>
              </a:rPr>
              <a:t>atingir os objetivos, a saber</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Montar e programar as simulações utilizando os parâmetros e </a:t>
            </a:r>
            <a:r>
              <a:rPr lang="pt-BR" sz="2200" spc="-1" dirty="0" smtClean="0">
                <a:solidFill>
                  <a:srgbClr val="000000"/>
                </a:solidFill>
              </a:rPr>
              <a:t>cenários definidos;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Realizar as simulações, avaliar os resultados e comparar com </a:t>
            </a:r>
            <a:r>
              <a:rPr lang="pt-BR" sz="2200" spc="-1" dirty="0" smtClean="0">
                <a:solidFill>
                  <a:srgbClr val="000000"/>
                </a:solidFill>
              </a:rPr>
              <a:t>trabalhos correlatos</a:t>
            </a:r>
            <a:r>
              <a:rPr lang="pt-BR" sz="2200" spc="-1" dirty="0">
                <a:solidFill>
                  <a:srgbClr val="000000"/>
                </a:solidFill>
              </a:rPr>
              <a:t>, valores teóricos, especificações</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Escrever, elaborar gráficos e revisar a dissertação</a:t>
            </a:r>
            <a:r>
              <a:rPr lang="pt-BR" sz="2200" spc="-1" dirty="0" smtClean="0">
                <a:solidFill>
                  <a:srgbClr val="000000"/>
                </a:solidFill>
              </a:rPr>
              <a:t>;</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rPr>
              <a:t>Entrega e defesa da dissertação perante à banca examinadora</a:t>
            </a:r>
            <a:r>
              <a:rPr lang="pt-BR" sz="2200" spc="-1" dirty="0" smtClean="0">
                <a:solidFill>
                  <a:srgbClr val="000000"/>
                </a:solidFill>
              </a:rPr>
              <a:t>.</a:t>
            </a:r>
          </a:p>
          <a:p>
            <a:pPr algn="just">
              <a:lnSpc>
                <a:spcPct val="100000"/>
              </a:lnSpc>
              <a:spcBef>
                <a:spcPts val="479"/>
              </a:spcBef>
            </a:pPr>
            <a:endParaRPr lang="pt-BR" sz="2200" spc="-1" dirty="0" smtClean="0">
              <a:solidFill>
                <a:srgbClr val="000000"/>
              </a:solidFill>
            </a:endParaRPr>
          </a:p>
          <a:p>
            <a:pPr algn="just">
              <a:lnSpc>
                <a:spcPct val="100000"/>
              </a:lnSpc>
              <a:spcBef>
                <a:spcPts val="479"/>
              </a:spcBef>
            </a:pPr>
            <a:r>
              <a:rPr lang="pt-BR" sz="2200" spc="-1" dirty="0" smtClean="0">
                <a:solidFill>
                  <a:srgbClr val="000000"/>
                </a:solidFill>
              </a:rPr>
              <a:t>Em </a:t>
            </a:r>
            <a:r>
              <a:rPr lang="pt-BR" sz="2200" spc="-1" dirty="0">
                <a:solidFill>
                  <a:srgbClr val="000000"/>
                </a:solidFill>
              </a:rPr>
              <a:t>uma etapa preliminar, algumas das atividades previstas já foram iniciadas e, </a:t>
            </a:r>
            <a:r>
              <a:rPr lang="pt-BR" sz="2200" spc="-1" dirty="0" smtClean="0">
                <a:solidFill>
                  <a:srgbClr val="000000"/>
                </a:solidFill>
              </a:rPr>
              <a:t>assim segue </a:t>
            </a:r>
            <a:r>
              <a:rPr lang="pt-BR" sz="2200" spc="-1" dirty="0">
                <a:solidFill>
                  <a:srgbClr val="000000"/>
                </a:solidFill>
              </a:rPr>
              <a:t>uma discussão sobre os pontos da metodologia, incluindo detalhes do </a:t>
            </a:r>
            <a:r>
              <a:rPr lang="pt-BR" sz="2200" spc="-1" dirty="0" smtClean="0">
                <a:solidFill>
                  <a:srgbClr val="000000"/>
                </a:solidFill>
              </a:rPr>
              <a:t>ferramental, cenários </a:t>
            </a:r>
            <a:r>
              <a:rPr lang="pt-BR" sz="2200" spc="-1" dirty="0">
                <a:solidFill>
                  <a:srgbClr val="000000"/>
                </a:solidFill>
              </a:rPr>
              <a:t>e parâmetros que se pretende simular.</a:t>
            </a:r>
            <a:endParaRPr lang="pt-BR" sz="2200" spc="-1" dirty="0" smtClean="0">
              <a:solidFill>
                <a:srgbClr val="000000"/>
              </a:solidFill>
            </a:endParaRPr>
          </a:p>
        </p:txBody>
      </p:sp>
    </p:spTree>
    <p:extLst>
      <p:ext uri="{BB962C8B-B14F-4D97-AF65-F5344CB8AC3E}">
        <p14:creationId xmlns:p14="http://schemas.microsoft.com/office/powerpoint/2010/main" val="29627158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2" name="Imagem 1"/>
          <p:cNvPicPr>
            <a:picLocks noChangeAspect="1"/>
          </p:cNvPicPr>
          <p:nvPr/>
        </p:nvPicPr>
        <p:blipFill>
          <a:blip r:embed="rId3"/>
          <a:stretch>
            <a:fillRect/>
          </a:stretch>
        </p:blipFill>
        <p:spPr>
          <a:xfrm>
            <a:off x="423814" y="1868818"/>
            <a:ext cx="8272732" cy="4124018"/>
          </a:xfrm>
          <a:prstGeom prst="rect">
            <a:avLst/>
          </a:prstGeom>
        </p:spPr>
      </p:pic>
    </p:spTree>
    <p:extLst>
      <p:ext uri="{BB962C8B-B14F-4D97-AF65-F5344CB8AC3E}">
        <p14:creationId xmlns:p14="http://schemas.microsoft.com/office/powerpoint/2010/main" val="165407647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200" b="0" strike="noStrike" spc="-1" dirty="0">
              <a:latin typeface="Arial"/>
            </a:endParaRPr>
          </a:p>
          <a:p>
            <a:pPr algn="just">
              <a:lnSpc>
                <a:spcPct val="100000"/>
              </a:lnSpc>
              <a:spcBef>
                <a:spcPts val="479"/>
              </a:spcBef>
            </a:pPr>
            <a:r>
              <a:rPr lang="pt-BR" sz="2200" b="0" strike="noStrike" spc="-1" dirty="0">
                <a:solidFill>
                  <a:srgbClr val="000000"/>
                </a:solidFill>
                <a:latin typeface="Arial"/>
                <a:ea typeface="DejaVu Sans"/>
              </a:rPr>
              <a:t>   - A Internet das Coisas (Internet </a:t>
            </a:r>
            <a:r>
              <a:rPr lang="pt-BR" sz="2200" b="0" strike="noStrike" spc="-1" dirty="0" err="1">
                <a:solidFill>
                  <a:srgbClr val="000000"/>
                </a:solidFill>
                <a:latin typeface="Arial"/>
                <a:ea typeface="DejaVu Sans"/>
              </a:rPr>
              <a:t>of</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Things</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IoT</a:t>
            </a:r>
            <a:r>
              <a:rPr lang="pt-BR" sz="2200" b="0" strike="noStrike" spc="-1" dirty="0">
                <a:solidFill>
                  <a:srgbClr val="000000"/>
                </a:solidFill>
                <a:latin typeface="Arial"/>
                <a:ea typeface="DejaVu Sans"/>
              </a:rPr>
              <a:t>) é definida como um paradigma no qual dispositivos, sensores ou atuadores podem se comunicar entre si, ou com outros sistemas, através de redes, como a Internet, coletando e trocando dados, o que permite </a:t>
            </a:r>
            <a:r>
              <a:rPr lang="pt-BR" sz="2200" b="0" strike="noStrike" spc="-1" dirty="0" smtClean="0">
                <a:solidFill>
                  <a:srgbClr val="000000"/>
                </a:solidFill>
                <a:latin typeface="Arial"/>
                <a:ea typeface="DejaVu Sans"/>
              </a:rPr>
              <a:t>a </a:t>
            </a:r>
            <a:r>
              <a:rPr lang="pt-BR" sz="2200" b="0" strike="noStrike" spc="-1" dirty="0">
                <a:solidFill>
                  <a:srgbClr val="000000"/>
                </a:solidFill>
                <a:latin typeface="Arial"/>
                <a:ea typeface="DejaVu Sans"/>
              </a:rPr>
              <a:t>implantação de</a:t>
            </a:r>
          </a:p>
          <a:p>
            <a:pPr algn="just">
              <a:lnSpc>
                <a:spcPct val="100000"/>
              </a:lnSpc>
              <a:spcBef>
                <a:spcPts val="479"/>
              </a:spcBef>
            </a:pPr>
            <a:r>
              <a:rPr lang="pt-BR" sz="2200" b="0" strike="noStrike" spc="-1" dirty="0">
                <a:solidFill>
                  <a:srgbClr val="000000"/>
                </a:solidFill>
                <a:latin typeface="Arial"/>
                <a:ea typeface="DejaVu Sans"/>
              </a:rPr>
              <a:t>aplicações distribuídas e complexas.</a:t>
            </a: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endParaRPr lang="pt-BR" sz="2200" b="0" strike="noStrike" spc="-1" dirty="0">
              <a:latin typeface="Arial"/>
            </a:endParaRPr>
          </a:p>
          <a:p>
            <a:pPr algn="just">
              <a:lnSpc>
                <a:spcPct val="100000"/>
              </a:lnSpc>
              <a:spcBef>
                <a:spcPts val="479"/>
              </a:spcBef>
            </a:pPr>
            <a:r>
              <a:rPr lang="pt-BR" sz="2200" spc="-1" dirty="0">
                <a:solidFill>
                  <a:srgbClr val="000000"/>
                </a:solidFill>
                <a:latin typeface="Arial"/>
                <a:ea typeface="DejaVu Sans"/>
              </a:rPr>
              <a:t>  - Os dispositivos que integram as aplicações na Internet das Coisas, incluindo-se as Cidades Inteligentes, têm a capacidade de integrar diversos sensores e atuadores, e também incluem interfaces de comunicação que permitem a comunicação destes dispositivos através da Internet.</a:t>
            </a:r>
          </a:p>
          <a:p>
            <a:pPr algn="just">
              <a:lnSpc>
                <a:spcPct val="100000"/>
              </a:lnSpc>
              <a:spcBef>
                <a:spcPts val="479"/>
              </a:spcBef>
            </a:pPr>
            <a:r>
              <a:rPr lang="pt-BR" sz="2200" b="0" strike="noStrike" spc="-1" dirty="0">
                <a:solidFill>
                  <a:srgbClr val="000000"/>
                </a:solidFill>
                <a:latin typeface="Arial"/>
                <a:ea typeface="DejaVu Sans"/>
              </a:rPr>
              <a:t>  </a:t>
            </a:r>
            <a:endParaRPr lang="pt-BR" sz="2400" b="0" strike="noStrike" spc="-1" dirty="0">
              <a:latin typeface="Arial"/>
            </a:endParaRPr>
          </a:p>
        </p:txBody>
      </p:sp>
    </p:spTree>
    <p:extLst>
      <p:ext uri="{BB962C8B-B14F-4D97-AF65-F5344CB8AC3E}">
        <p14:creationId xmlns:p14="http://schemas.microsoft.com/office/powerpoint/2010/main" val="18969055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Arial" panose="020B0604020202020204" pitchFamily="34" charset="0"/>
                <a:ea typeface="Noto Sans CJK SC Regular"/>
                <a:cs typeface="Arial" panose="020B0604020202020204" pitchFamily="34" charset="0"/>
              </a:rPr>
              <a:t>4</a:t>
            </a:r>
            <a:r>
              <a:rPr lang="pt-BR" sz="3200" b="0" strike="noStrike" spc="-1" dirty="0">
                <a:solidFill>
                  <a:srgbClr val="000000"/>
                </a:solidFill>
                <a:latin typeface="Arial" panose="020B0604020202020204" pitchFamily="34" charset="0"/>
                <a:ea typeface="Noto Sans CJK SC Regular"/>
                <a:cs typeface="Arial" panose="020B0604020202020204" pitchFamily="34" charset="0"/>
              </a:rPr>
              <a:t>. Referência Bibliográfica </a:t>
            </a:r>
            <a:endParaRPr lang="pt-BR" sz="3200" b="0" strike="noStrike" spc="-1" dirty="0">
              <a:latin typeface="Arial" panose="020B0604020202020204" pitchFamily="34" charset="0"/>
              <a:cs typeface="Arial" panose="020B0604020202020204" pitchFamily="34"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28080" y="1259948"/>
            <a:ext cx="8716680" cy="829543"/>
          </a:xfrm>
          <a:prstGeom prst="rect">
            <a:avLst/>
          </a:prstGeom>
          <a:noFill/>
          <a:ln>
            <a:noFill/>
          </a:ln>
        </p:spPr>
        <p:txBody>
          <a:bodyPr lIns="90000" tIns="45000" rIns="90000" bIns="45000">
            <a:spAutoFit/>
          </a:bodyPr>
          <a:lstStyle/>
          <a:p>
            <a:pPr algn="just"/>
            <a:r>
              <a:rPr lang="en-US" sz="1600" b="0" strike="noStrike" spc="-1" dirty="0">
                <a:latin typeface="Arial"/>
              </a:rPr>
              <a:t>AL-FUQAHA, A. et al. Internet of Things : A Survey on Enabling Technologies, Protocols,</a:t>
            </a:r>
          </a:p>
          <a:p>
            <a:pPr algn="just"/>
            <a:r>
              <a:rPr lang="en-US" sz="1600" b="0" strike="noStrike" spc="-1" dirty="0">
                <a:latin typeface="Arial"/>
              </a:rPr>
              <a:t>and Applications. IEEE COMMUNICATION SURVEYS &amp; TUTORIALS, v. 17, n. 4, p. 2347–</a:t>
            </a:r>
          </a:p>
          <a:p>
            <a:pPr algn="just"/>
            <a:r>
              <a:rPr lang="en-US" sz="1600" b="0" strike="noStrike" spc="-1" dirty="0">
                <a:latin typeface="Arial"/>
              </a:rPr>
              <a:t>2376, 2015.</a:t>
            </a:r>
            <a:endParaRPr lang="pt-BR" sz="1600" b="0" strike="noStrike" spc="-1" dirty="0">
              <a:latin typeface="Arial"/>
            </a:endParaRPr>
          </a:p>
        </p:txBody>
      </p:sp>
      <p:sp>
        <p:nvSpPr>
          <p:cNvPr id="218" name="TextShape 6"/>
          <p:cNvSpPr txBox="1"/>
          <p:nvPr/>
        </p:nvSpPr>
        <p:spPr>
          <a:xfrm>
            <a:off x="-72000" y="6216201"/>
            <a:ext cx="8879760" cy="583321"/>
          </a:xfrm>
          <a:prstGeom prst="rect">
            <a:avLst/>
          </a:prstGeom>
          <a:noFill/>
          <a:ln>
            <a:noFill/>
          </a:ln>
        </p:spPr>
        <p:txBody>
          <a:bodyPr lIns="90000" tIns="45000" rIns="90000" bIns="45000">
            <a:spAutoFit/>
          </a:bodyPr>
          <a:lstStyle/>
          <a:p>
            <a:r>
              <a:rPr lang="en-US" sz="1600" b="0" strike="noStrike" spc="-1" dirty="0">
                <a:latin typeface="Arial"/>
              </a:rPr>
              <a:t>SHELBY, Z.; BORMANN, C. 6LoWPAN: the wireless embedded internet. [S.l.]: John Wiley</a:t>
            </a:r>
          </a:p>
          <a:p>
            <a:r>
              <a:rPr lang="en-US" sz="1600" b="0" strike="noStrike" spc="-1" dirty="0">
                <a:latin typeface="Arial"/>
              </a:rPr>
              <a:t>&amp; Sons Ltd, 2009.</a:t>
            </a:r>
            <a:endParaRPr lang="pt-BR" sz="1600" b="0" strike="noStrike" spc="-1" dirty="0">
              <a:latin typeface="Arial"/>
            </a:endParaRPr>
          </a:p>
        </p:txBody>
      </p:sp>
      <p:sp>
        <p:nvSpPr>
          <p:cNvPr id="219" name="TextShape 7"/>
          <p:cNvSpPr txBox="1"/>
          <p:nvPr/>
        </p:nvSpPr>
        <p:spPr>
          <a:xfrm>
            <a:off x="-26280" y="2842922"/>
            <a:ext cx="8788320" cy="583321"/>
          </a:xfrm>
          <a:prstGeom prst="rect">
            <a:avLst/>
          </a:prstGeom>
          <a:noFill/>
          <a:ln>
            <a:noFill/>
          </a:ln>
        </p:spPr>
        <p:txBody>
          <a:bodyPr lIns="90000" tIns="45000" rIns="90000" bIns="45000">
            <a:spAutoFit/>
          </a:bodyPr>
          <a:lstStyle/>
          <a:p>
            <a:pPr algn="just"/>
            <a:r>
              <a:rPr lang="pt-BR" sz="1600" b="0" i="0" dirty="0">
                <a:solidFill>
                  <a:srgbClr val="222222"/>
                </a:solidFill>
                <a:effectLst/>
                <a:latin typeface="Arial" panose="020B0604020202020204" pitchFamily="34" charset="0"/>
              </a:rPr>
              <a:t>MOTA, Levi da Costa. Uma análise comparativa dos protocolos SNMP, Zabbix e MQTT, no contexto de aplicações de internet das coisas. 2017.</a:t>
            </a:r>
            <a:endParaRPr lang="pt-BR" sz="1600" b="0" strike="noStrike" spc="-1" dirty="0">
              <a:latin typeface="Arial"/>
            </a:endParaRPr>
          </a:p>
        </p:txBody>
      </p:sp>
      <p:sp>
        <p:nvSpPr>
          <p:cNvPr id="220" name="TextShape 8"/>
          <p:cNvSpPr txBox="1"/>
          <p:nvPr/>
        </p:nvSpPr>
        <p:spPr>
          <a:xfrm>
            <a:off x="-51549" y="5303307"/>
            <a:ext cx="8928000" cy="614099"/>
          </a:xfrm>
          <a:prstGeom prst="rect">
            <a:avLst/>
          </a:prstGeom>
          <a:noFill/>
          <a:ln>
            <a:noFill/>
          </a:ln>
        </p:spPr>
        <p:txBody>
          <a:bodyPr lIns="90000" tIns="45000" rIns="90000" bIns="45000">
            <a:spAutoFit/>
          </a:bodyPr>
          <a:lstStyle/>
          <a:p>
            <a:r>
              <a:rPr lang="pt-BR" sz="1600" spc="-1" dirty="0">
                <a:latin typeface="Arial"/>
              </a:rPr>
              <a:t>Seixas, A</a:t>
            </a:r>
            <a:r>
              <a:rPr lang="pt-BR" sz="1600" b="0" strike="noStrike" spc="-1" dirty="0">
                <a:latin typeface="Arial"/>
              </a:rPr>
              <a:t>. et al. </a:t>
            </a:r>
            <a:r>
              <a:rPr lang="pt-BR" sz="1600" dirty="0">
                <a:hlinkClick r:id="rId3"/>
              </a:rPr>
              <a:t>https://www.gta.ufrj.br/grad/10_1/snmp/index.htm</a:t>
            </a:r>
            <a:r>
              <a:rPr lang="pt-BR" sz="1600" dirty="0"/>
              <a:t> </a:t>
            </a:r>
            <a:r>
              <a:rPr lang="pt-BR" sz="1600" b="0" strike="noStrike" spc="-1" dirty="0">
                <a:latin typeface="Arial"/>
              </a:rPr>
              <a:t>Online; acesso </a:t>
            </a:r>
            <a:r>
              <a:rPr lang="pt-BR" sz="1600" spc="-1" dirty="0">
                <a:latin typeface="Arial"/>
              </a:rPr>
              <a:t>24</a:t>
            </a:r>
            <a:r>
              <a:rPr lang="pt-BR" sz="1600" b="0" strike="noStrike" spc="-1" dirty="0">
                <a:latin typeface="Arial"/>
              </a:rPr>
              <a:t> Agosto 2020</a:t>
            </a:r>
            <a:r>
              <a:rPr lang="pt-BR" sz="1800" b="0" strike="noStrike" spc="-1" dirty="0">
                <a:latin typeface="Arial"/>
              </a:rPr>
              <a:t>.</a:t>
            </a:r>
          </a:p>
        </p:txBody>
      </p:sp>
      <p:sp>
        <p:nvSpPr>
          <p:cNvPr id="221" name="TextShape 9"/>
          <p:cNvSpPr txBox="1"/>
          <p:nvPr/>
        </p:nvSpPr>
        <p:spPr>
          <a:xfrm>
            <a:off x="-30960" y="2100770"/>
            <a:ext cx="9166320" cy="583321"/>
          </a:xfrm>
          <a:prstGeom prst="rect">
            <a:avLst/>
          </a:prstGeom>
          <a:noFill/>
          <a:ln>
            <a:noFill/>
          </a:ln>
        </p:spPr>
        <p:txBody>
          <a:bodyPr lIns="90000" tIns="45000" rIns="90000" bIns="45000">
            <a:spAutoFit/>
          </a:bodyPr>
          <a:lstStyle/>
          <a:p>
            <a:r>
              <a:rPr lang="pt-BR" sz="1600" b="0" strike="noStrike" spc="-1" dirty="0">
                <a:latin typeface="Arial"/>
              </a:rPr>
              <a:t>HORST, A. H. S.; PIRES, A. S.; DÉO, A. L. B. De A a Zabbix. 1. ed. São Paulo: Novatec</a:t>
            </a:r>
          </a:p>
          <a:p>
            <a:r>
              <a:rPr lang="pt-BR" sz="1600" b="0" strike="noStrike" spc="-1" dirty="0">
                <a:latin typeface="Arial"/>
              </a:rPr>
              <a:t>Editora Ltda., 2015.</a:t>
            </a:r>
          </a:p>
        </p:txBody>
      </p:sp>
      <p:sp>
        <p:nvSpPr>
          <p:cNvPr id="3" name="TextShape 8">
            <a:extLst>
              <a:ext uri="{FF2B5EF4-FFF2-40B4-BE49-F238E27FC236}">
                <a16:creationId xmlns:a16="http://schemas.microsoft.com/office/drawing/2014/main" xmlns="" id="{725C0865-C093-4150-88AD-AA155350B119}"/>
              </a:ext>
            </a:extLst>
          </p:cNvPr>
          <p:cNvSpPr txBox="1"/>
          <p:nvPr/>
        </p:nvSpPr>
        <p:spPr>
          <a:xfrm>
            <a:off x="-30960" y="3499854"/>
            <a:ext cx="8928000" cy="614099"/>
          </a:xfrm>
          <a:prstGeom prst="rect">
            <a:avLst/>
          </a:prstGeom>
          <a:noFill/>
          <a:ln>
            <a:noFill/>
          </a:ln>
        </p:spPr>
        <p:txBody>
          <a:bodyPr lIns="90000" tIns="45000" rIns="90000" bIns="45000">
            <a:spAutoFit/>
          </a:bodyPr>
          <a:lstStyle/>
          <a:p>
            <a:r>
              <a:rPr lang="pt-BR" sz="1600" spc="-1" dirty="0">
                <a:latin typeface="Arial"/>
              </a:rPr>
              <a:t>Roncero, Valeriana G. </a:t>
            </a:r>
            <a:r>
              <a:rPr lang="pt-BR" sz="1600" dirty="0">
                <a:hlinkClick r:id="rId4"/>
              </a:rPr>
              <a:t>https://www.gta.ufrj.br/seminarios/semin2002_1/valeriana/</a:t>
            </a:r>
            <a:r>
              <a:rPr lang="pt-BR" sz="1600" spc="-1" dirty="0">
                <a:latin typeface="Arial"/>
              </a:rPr>
              <a:t> </a:t>
            </a:r>
            <a:r>
              <a:rPr lang="pt-BR" sz="1600" b="0" strike="noStrike" spc="-1" dirty="0">
                <a:latin typeface="Arial"/>
              </a:rPr>
              <a:t>Online; acesso </a:t>
            </a:r>
            <a:r>
              <a:rPr lang="pt-BR" sz="1600" spc="-1" dirty="0">
                <a:latin typeface="Arial"/>
              </a:rPr>
              <a:t>25</a:t>
            </a:r>
            <a:r>
              <a:rPr lang="pt-BR" sz="1600" b="0" strike="noStrike" spc="-1" dirty="0">
                <a:latin typeface="Arial"/>
              </a:rPr>
              <a:t> Agosto 2020</a:t>
            </a:r>
            <a:r>
              <a:rPr lang="pt-BR" sz="1800" b="0" strike="noStrike" spc="-1" dirty="0">
                <a:latin typeface="Arial"/>
              </a:rPr>
              <a:t>.</a:t>
            </a:r>
          </a:p>
        </p:txBody>
      </p:sp>
      <p:sp>
        <p:nvSpPr>
          <p:cNvPr id="4" name="TextShape 8">
            <a:extLst>
              <a:ext uri="{FF2B5EF4-FFF2-40B4-BE49-F238E27FC236}">
                <a16:creationId xmlns:a16="http://schemas.microsoft.com/office/drawing/2014/main" xmlns="" id="{398882AF-99CB-4ECF-B6B1-1042479700AF}"/>
              </a:ext>
            </a:extLst>
          </p:cNvPr>
          <p:cNvSpPr txBox="1"/>
          <p:nvPr/>
        </p:nvSpPr>
        <p:spPr>
          <a:xfrm>
            <a:off x="-77580" y="5809291"/>
            <a:ext cx="8928000" cy="367878"/>
          </a:xfrm>
          <a:prstGeom prst="rect">
            <a:avLst/>
          </a:prstGeom>
          <a:noFill/>
          <a:ln>
            <a:noFill/>
          </a:ln>
        </p:spPr>
        <p:txBody>
          <a:bodyPr lIns="90000" tIns="45000" rIns="90000" bIns="45000">
            <a:spAutoFit/>
          </a:bodyPr>
          <a:lstStyle/>
          <a:p>
            <a:r>
              <a:rPr lang="pt-BR" sz="1600" spc="-1" dirty="0">
                <a:latin typeface="Arial"/>
              </a:rPr>
              <a:t>Semprebom, Tiago</a:t>
            </a:r>
            <a:r>
              <a:rPr lang="pt-BR" sz="1600" b="0" strike="noStrike" spc="-1" dirty="0">
                <a:latin typeface="Arial"/>
              </a:rPr>
              <a:t>. </a:t>
            </a:r>
            <a:r>
              <a:rPr lang="pt-BR" sz="1600" dirty="0">
                <a:hlinkClick r:id="rId5"/>
              </a:rPr>
              <a:t>https://slideplayer.com.br/slide/368053/</a:t>
            </a:r>
            <a:r>
              <a:rPr lang="pt-BR" sz="1600" dirty="0"/>
              <a:t> </a:t>
            </a:r>
            <a:r>
              <a:rPr lang="pt-BR" sz="1600" b="0" strike="noStrike" spc="-1" dirty="0">
                <a:latin typeface="Arial"/>
              </a:rPr>
              <a:t>Online; acesso </a:t>
            </a:r>
            <a:r>
              <a:rPr lang="pt-BR" sz="1600" spc="-1" dirty="0">
                <a:latin typeface="Arial"/>
              </a:rPr>
              <a:t>20</a:t>
            </a:r>
            <a:r>
              <a:rPr lang="pt-BR" sz="1600" b="0" strike="noStrike" spc="-1" dirty="0">
                <a:latin typeface="Arial"/>
              </a:rPr>
              <a:t> Agosto 2020</a:t>
            </a:r>
            <a:r>
              <a:rPr lang="pt-BR" sz="1800" b="0" strike="noStrike" spc="-1" dirty="0">
                <a:latin typeface="Arial"/>
              </a:rPr>
              <a:t>.</a:t>
            </a:r>
          </a:p>
        </p:txBody>
      </p:sp>
      <p:sp>
        <p:nvSpPr>
          <p:cNvPr id="5" name="TextShape 8">
            <a:extLst>
              <a:ext uri="{FF2B5EF4-FFF2-40B4-BE49-F238E27FC236}">
                <a16:creationId xmlns:a16="http://schemas.microsoft.com/office/drawing/2014/main" xmlns="" id="{74E0DF72-0367-4F96-A89F-6803703159DE}"/>
              </a:ext>
            </a:extLst>
          </p:cNvPr>
          <p:cNvSpPr txBox="1"/>
          <p:nvPr/>
        </p:nvSpPr>
        <p:spPr>
          <a:xfrm>
            <a:off x="-30960" y="4217661"/>
            <a:ext cx="8928000" cy="1075764"/>
          </a:xfrm>
          <a:prstGeom prst="rect">
            <a:avLst/>
          </a:prstGeom>
          <a:noFill/>
          <a:ln>
            <a:noFill/>
          </a:ln>
        </p:spPr>
        <p:txBody>
          <a:bodyPr lIns="90000" tIns="45000" rIns="90000" bIns="45000">
            <a:spAutoFit/>
          </a:bodyPr>
          <a:lstStyle/>
          <a:p>
            <a:r>
              <a:rPr lang="pt-BR" sz="1600" dirty="0"/>
              <a:t>SAYDAM, T.; MAGENDAZ, T "From networks and network Management into Service Management." Journal of Networks and Systems Management, vol.4, n. 4, dez 1996, p345-348. Disponível em: http://zabbixbrasil.org/files/Monitoramento_e_Gerenciament o_de_Redes_Utilizando_Zabbix.pdf p 22</a:t>
            </a:r>
            <a:endParaRPr lang="pt-BR"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Dúvidas</a:t>
            </a:r>
            <a:r>
              <a:rPr lang="pt-BR" sz="3200" b="0" strike="noStrike" spc="-1" dirty="0">
                <a:solidFill>
                  <a:srgbClr val="000000"/>
                </a:solidFill>
                <a:latin typeface="BankGothic Lt BT"/>
                <a:ea typeface="DejaVu Sans"/>
              </a:rPr>
              <a:t> </a:t>
            </a:r>
            <a:endParaRPr lang="pt-BR" sz="3200" b="0" strike="noStrike" spc="-1" dirty="0">
              <a:latin typeface="Arial"/>
            </a:endParaRPr>
          </a:p>
        </p:txBody>
      </p:sp>
      <p:pic>
        <p:nvPicPr>
          <p:cNvPr id="236" name="Picture 2"/>
          <p:cNvPicPr/>
          <p:nvPr/>
        </p:nvPicPr>
        <p:blipFill>
          <a:blip r:embed="rId2"/>
          <a:stretch/>
        </p:blipFill>
        <p:spPr>
          <a:xfrm>
            <a:off x="8102160" y="5746680"/>
            <a:ext cx="1020960" cy="1123560"/>
          </a:xfrm>
          <a:prstGeom prst="rect">
            <a:avLst/>
          </a:prstGeom>
          <a:ln>
            <a:noFill/>
          </a:ln>
        </p:spPr>
      </p:pic>
      <p:sp>
        <p:nvSpPr>
          <p:cNvPr id="237" name="CustomShape 2"/>
          <p:cNvSpPr/>
          <p:nvPr/>
        </p:nvSpPr>
        <p:spPr>
          <a:xfrm>
            <a:off x="1619640" y="2133000"/>
            <a:ext cx="9128160" cy="573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61"/>
              </a:spcBef>
            </a:pPr>
            <a:endParaRPr lang="pt-BR" sz="1800" b="0" strike="noStrike" spc="-1" dirty="0">
              <a:latin typeface="Arial"/>
            </a:endParaRPr>
          </a:p>
          <a:p>
            <a:pPr>
              <a:lnSpc>
                <a:spcPct val="100000"/>
              </a:lnSpc>
              <a:spcBef>
                <a:spcPts val="561"/>
              </a:spcBef>
            </a:pPr>
            <a:endParaRPr lang="pt-BR" sz="1800" b="0" strike="noStrike" spc="-1" dirty="0">
              <a:latin typeface="Arial"/>
            </a:endParaRPr>
          </a:p>
          <a:p>
            <a:pPr>
              <a:lnSpc>
                <a:spcPct val="100000"/>
              </a:lnSpc>
              <a:spcBef>
                <a:spcPts val="561"/>
              </a:spcBef>
            </a:pPr>
            <a:r>
              <a:rPr lang="pt-BR" sz="2800" b="0" strike="noStrike" spc="-1" dirty="0">
                <a:solidFill>
                  <a:srgbClr val="000000"/>
                </a:solidFill>
                <a:latin typeface="Arial"/>
                <a:ea typeface="DejaVu Sans"/>
              </a:rPr>
              <a:t>E-mail: tiago.maessi@gmail.com</a:t>
            </a:r>
            <a:endParaRPr lang="pt-BR"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O Cisco Internet Business </a:t>
            </a:r>
            <a:r>
              <a:rPr lang="pt-BR" sz="2200" b="0" strike="noStrike" spc="-1" dirty="0" err="1">
                <a:solidFill>
                  <a:srgbClr val="000000"/>
                </a:solidFill>
                <a:latin typeface="Arial"/>
                <a:ea typeface="DejaVu Sans"/>
              </a:rPr>
              <a:t>Solutions</a:t>
            </a:r>
            <a:r>
              <a:rPr lang="pt-BR" sz="2200" b="0" strike="noStrike" spc="-1" dirty="0">
                <a:solidFill>
                  <a:srgbClr val="000000"/>
                </a:solidFill>
                <a:latin typeface="Arial"/>
                <a:ea typeface="DejaVu Sans"/>
              </a:rPr>
              <a:t> </a:t>
            </a:r>
            <a:r>
              <a:rPr lang="pt-BR" sz="2200" b="0" strike="noStrike" spc="-1" dirty="0" err="1">
                <a:solidFill>
                  <a:srgbClr val="000000"/>
                </a:solidFill>
                <a:latin typeface="Arial"/>
                <a:ea typeface="DejaVu Sans"/>
              </a:rPr>
              <a:t>Group</a:t>
            </a:r>
            <a:r>
              <a:rPr lang="pt-BR" sz="2200" spc="-1" dirty="0">
                <a:solidFill>
                  <a:srgbClr val="000000"/>
                </a:solidFill>
                <a:latin typeface="Arial"/>
                <a:ea typeface="DejaVu Sans"/>
              </a:rPr>
              <a:t> </a:t>
            </a:r>
            <a:r>
              <a:rPr lang="pt-BR" sz="2200" b="0" strike="noStrike" spc="-1" dirty="0">
                <a:solidFill>
                  <a:srgbClr val="000000"/>
                </a:solidFill>
                <a:latin typeface="Arial"/>
                <a:ea typeface="DejaVu Sans"/>
              </a:rPr>
              <a:t>(IBSG), baseado em suas pesquisas; nas propriedades da lei de Moore e projeções </a:t>
            </a:r>
            <a:r>
              <a:rPr lang="pt-BR" sz="2200" b="0" strike="noStrike" spc="-1" dirty="0" smtClean="0">
                <a:solidFill>
                  <a:srgbClr val="000000"/>
                </a:solidFill>
                <a:latin typeface="Arial"/>
                <a:ea typeface="DejaVu Sans"/>
              </a:rPr>
              <a:t>do crescimento </a:t>
            </a:r>
            <a:r>
              <a:rPr lang="pt-BR" sz="2200" b="0" strike="noStrike" spc="-1" dirty="0">
                <a:solidFill>
                  <a:srgbClr val="000000"/>
                </a:solidFill>
                <a:latin typeface="Arial"/>
                <a:ea typeface="DejaVu Sans"/>
              </a:rPr>
              <a:t>da população mundial elaboradas pelo U.S. </a:t>
            </a:r>
            <a:r>
              <a:rPr lang="pt-BR" sz="2200" b="0" strike="noStrike" spc="-1" dirty="0" err="1">
                <a:solidFill>
                  <a:srgbClr val="000000"/>
                </a:solidFill>
                <a:latin typeface="Arial"/>
                <a:ea typeface="DejaVu Sans"/>
              </a:rPr>
              <a:t>Census</a:t>
            </a:r>
            <a:r>
              <a:rPr lang="pt-BR" sz="2200" b="0" strike="noStrike" spc="-1" dirty="0">
                <a:solidFill>
                  <a:srgbClr val="000000"/>
                </a:solidFill>
                <a:latin typeface="Arial"/>
                <a:ea typeface="DejaVu Sans"/>
              </a:rPr>
              <a:t> Bureau, criou uma métrica que permitiu inferir que ao final do ano de 2020 teremos cerca de 50 bilhões de dispositivos conectados à Internet.</a:t>
            </a: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As técnicas de comunicação colaborativa utilizadas no contexto de veículos inteligentes e redes veiculares, podem auxiliar em casos de colisão veicular, auxílio de equipes de resgate em caso de acidentes, gerenciamento de tráfego em locais de acidente, alerta sobre as sinalizações das vias, informações de diagnóstico e manutenção dos veículos, alerta de mudança de faixa ou condição da via.</a:t>
            </a:r>
            <a:endParaRPr lang="pt-BR" sz="2400" b="0" strike="noStrike" spc="-1" dirty="0">
              <a:latin typeface="Arial"/>
            </a:endParaRPr>
          </a:p>
        </p:txBody>
      </p:sp>
    </p:spTree>
    <p:extLst>
      <p:ext uri="{BB962C8B-B14F-4D97-AF65-F5344CB8AC3E}">
        <p14:creationId xmlns:p14="http://schemas.microsoft.com/office/powerpoint/2010/main" val="35886886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Alguns exemplos são a utilização de sistemas de frenagem, sensores capazes de detectar e comunicar o motorista da proximidade de veículos, limpadores de para-brisa inteligentes que utilizam sensores de chuva, alarmes de velocidade acima do limite permitido, entre outros</a:t>
            </a: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Sob o ponto de vista das Cidades Inteligentes, a quantidade de dados gerado pelo volume de veículos que circulam nos centros urbanos, poderiam ser coletadas e analisadas através de métodos inteligentes. Com isso poderiam ser geradas informações que facilitassem o manejo da circulação dos veículos, diminuindo o tráfego e tempo de transporte, ou a seleção inteligente de modais de transporte, etc.</a:t>
            </a:r>
            <a:endParaRPr lang="pt-BR" sz="2400" b="0" strike="noStrike" spc="-1" dirty="0">
              <a:latin typeface="Arial"/>
            </a:endParaRPr>
          </a:p>
        </p:txBody>
      </p:sp>
    </p:spTree>
    <p:extLst>
      <p:ext uri="{BB962C8B-B14F-4D97-AF65-F5344CB8AC3E}">
        <p14:creationId xmlns:p14="http://schemas.microsoft.com/office/powerpoint/2010/main" val="27551843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 Os sistemas de comunicação entre veículos formam as chamadas redes veiculares. Essas redes, por sua natureza, utilizam tecnologias sem fio, e são formadas entre veículos automotores ou entre os veículos e elementos de uma infraestrutura fixa localizada às margens de ruas ou de estradas. As redes veiculares se diferenciam de outras redes sem fio principalmente pelas características dos nós de comunicação, que são compostos por automóveis, caminhões, ônibus</a:t>
            </a:r>
          </a:p>
          <a:p>
            <a:pPr algn="just">
              <a:lnSpc>
                <a:spcPct val="100000"/>
              </a:lnSpc>
              <a:spcBef>
                <a:spcPts val="479"/>
              </a:spcBef>
            </a:pPr>
            <a:r>
              <a:rPr lang="pt-BR" sz="2200" b="0" strike="noStrike" spc="-1" dirty="0">
                <a:solidFill>
                  <a:srgbClr val="000000"/>
                </a:solidFill>
                <a:latin typeface="Arial"/>
                <a:ea typeface="DejaVu Sans"/>
              </a:rPr>
              <a:t>etc., e por equipamentos fixos no entorno das vias. Os nós destas redes apresentam alta mobilidade e trajetórias que acompanham os limites das vias públicas de acesso.</a:t>
            </a: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a:t>
            </a:r>
            <a:endParaRPr lang="pt-BR" sz="2400" b="0" strike="noStrike" spc="-1" dirty="0">
              <a:latin typeface="Arial"/>
            </a:endParaRPr>
          </a:p>
        </p:txBody>
      </p:sp>
    </p:spTree>
    <p:extLst>
      <p:ext uri="{BB962C8B-B14F-4D97-AF65-F5344CB8AC3E}">
        <p14:creationId xmlns:p14="http://schemas.microsoft.com/office/powerpoint/2010/main" val="16064531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gn="just">
              <a:lnSpc>
                <a:spcPct val="100000"/>
              </a:lnSpc>
              <a:spcBef>
                <a:spcPts val="479"/>
              </a:spcBef>
              <a:buFontTx/>
              <a:buChar char="-"/>
            </a:pPr>
            <a:r>
              <a:rPr lang="pt-BR" sz="2200" b="0" strike="noStrike" spc="-1" dirty="0">
                <a:solidFill>
                  <a:srgbClr val="000000"/>
                </a:solidFill>
                <a:latin typeface="Arial"/>
                <a:ea typeface="DejaVu Sans"/>
              </a:rPr>
              <a:t>Existem características específicas das redes veiculares que as diferem de outros tipos de redes móveis, como </a:t>
            </a:r>
            <a:r>
              <a:rPr lang="pt-BR" sz="2200" b="0" strike="noStrike" spc="-1" dirty="0" err="1">
                <a:solidFill>
                  <a:srgbClr val="000000"/>
                </a:solidFill>
                <a:latin typeface="Arial"/>
                <a:ea typeface="DejaVu Sans"/>
              </a:rPr>
              <a:t>MANETs</a:t>
            </a:r>
            <a:r>
              <a:rPr lang="pt-BR" sz="2200" b="0" strike="noStrike" spc="-1" dirty="0">
                <a:solidFill>
                  <a:srgbClr val="000000"/>
                </a:solidFill>
                <a:latin typeface="Arial"/>
                <a:ea typeface="DejaVu Sans"/>
              </a:rPr>
              <a:t>, tais como:</a:t>
            </a:r>
          </a:p>
          <a:p>
            <a:pPr algn="just">
              <a:lnSpc>
                <a:spcPct val="100000"/>
              </a:lnSpc>
              <a:spcBef>
                <a:spcPts val="479"/>
              </a:spcBef>
            </a:pPr>
            <a:endParaRPr lang="pt-BR" sz="2200" b="0" strike="noStrike" spc="-1" dirty="0">
              <a:solidFill>
                <a:srgbClr val="000000"/>
              </a:solidFill>
              <a:latin typeface="Arial"/>
              <a:ea typeface="DejaVu Sans"/>
            </a:endParaRP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Arial"/>
                <a:ea typeface="DejaVu Sans"/>
              </a:rPr>
              <a:t>A estrutura dos veículos permite o uso de tecnologias de redes móveis sem fio que exigem maior consumo de energia, comparado dispositivos </a:t>
            </a:r>
            <a:r>
              <a:rPr lang="pt-BR" sz="2200" b="0" strike="noStrike" spc="-1" dirty="0" err="1">
                <a:solidFill>
                  <a:srgbClr val="000000"/>
                </a:solidFill>
                <a:latin typeface="Arial"/>
                <a:ea typeface="DejaVu Sans"/>
              </a:rPr>
              <a:t>IoT</a:t>
            </a:r>
            <a:r>
              <a:rPr lang="pt-BR" sz="2200" b="0" strike="noStrike" spc="-1" dirty="0">
                <a:solidFill>
                  <a:srgbClr val="000000"/>
                </a:solidFill>
                <a:latin typeface="Arial"/>
                <a:ea typeface="DejaVu Sans"/>
              </a:rPr>
              <a:t>. Mesmo assim os sistemas de bateria requerem recargas constantes. Assim o consumo de energia deveria ser controlado;</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Arial"/>
                <a:ea typeface="DejaVu Sans"/>
              </a:rPr>
              <a:t> A mobilidade dos veículos e os cenários urbanos e rurais sugere o uso de redes ad hoc e também redes </a:t>
            </a:r>
            <a:r>
              <a:rPr lang="pt-BR" sz="2200" b="0" strike="noStrike" spc="-1" dirty="0" err="1">
                <a:solidFill>
                  <a:srgbClr val="000000"/>
                </a:solidFill>
                <a:latin typeface="Arial"/>
                <a:ea typeface="DejaVu Sans"/>
              </a:rPr>
              <a:t>infraestruturadas</a:t>
            </a:r>
            <a:r>
              <a:rPr lang="pt-BR" sz="2200" b="0" strike="noStrike" spc="-1" dirty="0">
                <a:solidFill>
                  <a:srgbClr val="000000"/>
                </a:solidFill>
                <a:latin typeface="Arial"/>
                <a:ea typeface="DejaVu Sans"/>
              </a:rPr>
              <a:t>;</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Arial"/>
                <a:ea typeface="DejaVu Sans"/>
              </a:rPr>
              <a:t> Alta velocidade com que os veículos se movem em suas trajetórias, de forma individual ou em grupos, acompanhando os limites previstos em vias públicas;</a:t>
            </a:r>
          </a:p>
          <a:p>
            <a:pPr algn="just">
              <a:lnSpc>
                <a:spcPct val="100000"/>
              </a:lnSpc>
              <a:spcBef>
                <a:spcPts val="479"/>
              </a:spcBef>
            </a:pPr>
            <a:endParaRPr lang="pt-BR" sz="2400" b="0" strike="noStrike" spc="-1" dirty="0">
              <a:latin typeface="Arial"/>
            </a:endParaRPr>
          </a:p>
        </p:txBody>
      </p:sp>
    </p:spTree>
    <p:extLst>
      <p:ext uri="{BB962C8B-B14F-4D97-AF65-F5344CB8AC3E}">
        <p14:creationId xmlns:p14="http://schemas.microsoft.com/office/powerpoint/2010/main" val="20685546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1.Introdução</a:t>
            </a:r>
            <a:endParaRPr lang="pt-BR" sz="3200" b="0" strike="noStrike" spc="-1" dirty="0">
              <a:latin typeface="Arial" panose="020B0604020202020204" pitchFamily="34" charset="0"/>
              <a:cs typeface="Arial" panose="020B0604020202020204" pitchFamily="34"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gn="just">
              <a:lnSpc>
                <a:spcPct val="100000"/>
              </a:lnSpc>
              <a:spcBef>
                <a:spcPts val="479"/>
              </a:spcBef>
              <a:buFont typeface="Arial" panose="020B0604020202020204" pitchFamily="34" charset="0"/>
              <a:buChar char="•"/>
            </a:pPr>
            <a:endParaRPr lang="pt-BR" sz="2400" b="0" strike="noStrike" spc="-1" dirty="0">
              <a:solidFill>
                <a:srgbClr val="000000"/>
              </a:solidFill>
              <a:latin typeface="Arial"/>
              <a:ea typeface="DejaVu Sans"/>
            </a:endParaRPr>
          </a:p>
          <a:p>
            <a:pPr marL="342900" indent="-342900" algn="just">
              <a:spcBef>
                <a:spcPts val="479"/>
              </a:spcBef>
              <a:buFont typeface="Arial" panose="020B0604020202020204" pitchFamily="34" charset="0"/>
              <a:buChar char="•"/>
            </a:pPr>
            <a:r>
              <a:rPr lang="pt-BR" sz="2400" b="0" strike="noStrike" spc="-1" dirty="0">
                <a:solidFill>
                  <a:srgbClr val="000000"/>
                </a:solidFill>
                <a:latin typeface="Arial"/>
                <a:ea typeface="DejaVu Sans"/>
              </a:rPr>
              <a:t> Exibição de padrão de mobilidade particular, tal que a mobilidade em uma rede formada dentro de um centro urbano é diferente da mobilidade formada em uma rodovia;</a:t>
            </a:r>
            <a:endParaRPr lang="pt-BR" sz="2400" spc="-1" dirty="0">
              <a:solidFill>
                <a:srgbClr val="000000"/>
              </a:solidFill>
              <a:latin typeface="Arial"/>
              <a:ea typeface="DejaVu Sans"/>
            </a:endParaRPr>
          </a:p>
          <a:p>
            <a:pPr marL="342900" indent="-342900" algn="just">
              <a:lnSpc>
                <a:spcPct val="100000"/>
              </a:lnSpc>
              <a:spcBef>
                <a:spcPts val="479"/>
              </a:spcBef>
              <a:buFont typeface="Arial" panose="020B0604020202020204" pitchFamily="34" charset="0"/>
              <a:buChar char="•"/>
            </a:pPr>
            <a:r>
              <a:rPr lang="pt-BR" sz="2400" b="0" strike="noStrike" spc="-1" dirty="0">
                <a:solidFill>
                  <a:srgbClr val="000000"/>
                </a:solidFill>
                <a:latin typeface="Arial"/>
                <a:ea typeface="DejaVu Sans"/>
              </a:rPr>
              <a:t>A escalabilidade, onde a rede pode crescer até milhares de nós móveis;</a:t>
            </a:r>
          </a:p>
          <a:p>
            <a:pPr marL="342900" indent="-342900" algn="just">
              <a:lnSpc>
                <a:spcPct val="100000"/>
              </a:lnSpc>
              <a:spcBef>
                <a:spcPts val="479"/>
              </a:spcBef>
              <a:buFont typeface="Arial" panose="020B0604020202020204" pitchFamily="34" charset="0"/>
              <a:buChar char="•"/>
            </a:pPr>
            <a:r>
              <a:rPr lang="pt-BR" sz="2400" b="0" strike="noStrike" spc="-1" dirty="0">
                <a:solidFill>
                  <a:srgbClr val="000000"/>
                </a:solidFill>
                <a:latin typeface="Arial"/>
                <a:ea typeface="DejaVu Sans"/>
              </a:rPr>
              <a:t>Localização geográfica que pode ser uma informação fundamental para o funcionamento das aplicações e até mesmo dos protocolos. </a:t>
            </a:r>
            <a:endParaRPr lang="pt-BR" sz="2800" b="0" strike="noStrike" spc="-1" dirty="0">
              <a:latin typeface="Arial"/>
            </a:endParaRPr>
          </a:p>
          <a:p>
            <a:pPr algn="just">
              <a:lnSpc>
                <a:spcPct val="100000"/>
              </a:lnSpc>
              <a:spcBef>
                <a:spcPts val="479"/>
              </a:spcBef>
            </a:pPr>
            <a:endParaRPr lang="pt-BR" sz="2400" b="0" strike="noStrike" spc="-1" dirty="0">
              <a:latin typeface="Arial"/>
            </a:endParaRPr>
          </a:p>
        </p:txBody>
      </p:sp>
    </p:spTree>
    <p:extLst>
      <p:ext uri="{BB962C8B-B14F-4D97-AF65-F5344CB8AC3E}">
        <p14:creationId xmlns:p14="http://schemas.microsoft.com/office/powerpoint/2010/main" val="42838666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8348</TotalTime>
  <Words>3624</Words>
  <Application>Microsoft Office PowerPoint</Application>
  <PresentationFormat>Apresentação na tela (4:3)</PresentationFormat>
  <Paragraphs>196</Paragraphs>
  <Slides>41</Slides>
  <Notes>0</Notes>
  <HiddenSlides>0</HiddenSlides>
  <MMClips>0</MMClips>
  <ScaleCrop>false</ScaleCrop>
  <HeadingPairs>
    <vt:vector size="6" baseType="variant">
      <vt:variant>
        <vt:lpstr>Fontes usadas</vt:lpstr>
      </vt:variant>
      <vt:variant>
        <vt:i4>7</vt:i4>
      </vt:variant>
      <vt:variant>
        <vt:lpstr>Tema</vt:lpstr>
      </vt:variant>
      <vt:variant>
        <vt:i4>3</vt:i4>
      </vt:variant>
      <vt:variant>
        <vt:lpstr>Títulos de slides</vt:lpstr>
      </vt:variant>
      <vt:variant>
        <vt:i4>41</vt:i4>
      </vt:variant>
    </vt:vector>
  </HeadingPairs>
  <TitlesOfParts>
    <vt:vector size="51" baseType="lpstr">
      <vt:lpstr>Arial</vt:lpstr>
      <vt:lpstr>BankGothic Lt BT</vt:lpstr>
      <vt:lpstr>Calibri</vt:lpstr>
      <vt:lpstr>DejaVu Sans</vt:lpstr>
      <vt:lpstr>Noto Sans CJK SC Regular</vt:lpstr>
      <vt:lpstr>Symbol</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Luiz Eduardo</dc:creator>
  <dc:description/>
  <cp:lastModifiedBy>Tiago Junior</cp:lastModifiedBy>
  <cp:revision>461</cp:revision>
  <dcterms:created xsi:type="dcterms:W3CDTF">2011-06-11T15:23:04Z</dcterms:created>
  <dcterms:modified xsi:type="dcterms:W3CDTF">2021-04-14T00:23:28Z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2</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MSIP_Label_3dc542d3-6316-42ad-9eaa-e82fa419e5f2_Enabled">
    <vt:lpwstr>true</vt:lpwstr>
  </property>
  <property fmtid="{D5CDD505-2E9C-101B-9397-08002B2CF9AE}" pid="13" name="MSIP_Label_3dc542d3-6316-42ad-9eaa-e82fa419e5f2_SetDate">
    <vt:lpwstr>2021-04-12T22:58:03Z</vt:lpwstr>
  </property>
  <property fmtid="{D5CDD505-2E9C-101B-9397-08002B2CF9AE}" pid="14" name="MSIP_Label_3dc542d3-6316-42ad-9eaa-e82fa419e5f2_Method">
    <vt:lpwstr>Standard</vt:lpwstr>
  </property>
  <property fmtid="{D5CDD505-2E9C-101B-9397-08002B2CF9AE}" pid="15" name="MSIP_Label_3dc542d3-6316-42ad-9eaa-e82fa419e5f2_Name">
    <vt:lpwstr>3dc542d3-6316-42ad-9eaa-e82fa419e5f2</vt:lpwstr>
  </property>
  <property fmtid="{D5CDD505-2E9C-101B-9397-08002B2CF9AE}" pid="16" name="MSIP_Label_3dc542d3-6316-42ad-9eaa-e82fa419e5f2_SiteId">
    <vt:lpwstr>a7cdc447-3b29-4b41-b73e-8a2cb54b06c6</vt:lpwstr>
  </property>
  <property fmtid="{D5CDD505-2E9C-101B-9397-08002B2CF9AE}" pid="17" name="MSIP_Label_3dc542d3-6316-42ad-9eaa-e82fa419e5f2_ActionId">
    <vt:lpwstr>d73c4bd0-c6f7-4983-9dec-161ebd5b4410</vt:lpwstr>
  </property>
  <property fmtid="{D5CDD505-2E9C-101B-9397-08002B2CF9AE}" pid="18" name="MSIP_Label_3dc542d3-6316-42ad-9eaa-e82fa419e5f2_ContentBits">
    <vt:lpwstr>0</vt:lpwstr>
  </property>
</Properties>
</file>