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0"/>
  </p:notesMasterIdLst>
  <p:sldIdLst>
    <p:sldId id="257" r:id="rId4"/>
    <p:sldId id="258" r:id="rId5"/>
    <p:sldId id="260" r:id="rId6"/>
    <p:sldId id="291" r:id="rId7"/>
    <p:sldId id="318" r:id="rId8"/>
    <p:sldId id="319" r:id="rId9"/>
    <p:sldId id="325" r:id="rId10"/>
    <p:sldId id="329" r:id="rId11"/>
    <p:sldId id="328" r:id="rId12"/>
    <p:sldId id="332" r:id="rId13"/>
    <p:sldId id="336" r:id="rId14"/>
    <p:sldId id="337" r:id="rId15"/>
    <p:sldId id="338" r:id="rId16"/>
    <p:sldId id="339" r:id="rId17"/>
    <p:sldId id="340" r:id="rId18"/>
    <p:sldId id="341" r:id="rId19"/>
    <p:sldId id="343" r:id="rId20"/>
    <p:sldId id="345" r:id="rId21"/>
    <p:sldId id="346" r:id="rId22"/>
    <p:sldId id="347" r:id="rId23"/>
    <p:sldId id="348" r:id="rId24"/>
    <p:sldId id="350" r:id="rId25"/>
    <p:sldId id="352" r:id="rId26"/>
    <p:sldId id="344" r:id="rId27"/>
    <p:sldId id="274" r:id="rId28"/>
    <p:sldId id="276" r:id="rId29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6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FCB84-2E17-4831-A153-50244F29FE42}" type="datetimeFigureOut">
              <a:rPr lang="pt-BR" smtClean="0"/>
              <a:t>12/04/2021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F1CC0-5B8F-4058-993A-EB311D8276D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722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/>
          <p:cNvPicPr/>
          <p:nvPr/>
        </p:nvPicPr>
        <p:blipFill>
          <a:blip r:embed="rId14"/>
          <a:srcRect l="1495" t="720" b="83317"/>
          <a:stretch/>
        </p:blipFill>
        <p:spPr>
          <a:xfrm>
            <a:off x="0" y="0"/>
            <a:ext cx="9142920" cy="1157760"/>
          </a:xfrm>
          <a:prstGeom prst="rect">
            <a:avLst/>
          </a:prstGeom>
          <a:ln w="9360">
            <a:noFill/>
          </a:ln>
        </p:spPr>
      </p:pic>
      <p:pic>
        <p:nvPicPr>
          <p:cNvPr id="7" name="Imagem 7"/>
          <p:cNvPicPr/>
          <p:nvPr/>
        </p:nvPicPr>
        <p:blipFill>
          <a:blip r:embed="rId14"/>
          <a:srcRect l="1495" t="16683" r="47164" b="2321"/>
          <a:stretch/>
        </p:blipFill>
        <p:spPr>
          <a:xfrm>
            <a:off x="136440" y="1158840"/>
            <a:ext cx="4693320" cy="5567760"/>
          </a:xfrm>
          <a:prstGeom prst="rect">
            <a:avLst/>
          </a:prstGeom>
          <a:ln w="9360">
            <a:noFill/>
          </a:ln>
        </p:spPr>
      </p:pic>
      <p:sp>
        <p:nvSpPr>
          <p:cNvPr id="2" name="CustomShape 1" hidden="1"/>
          <p:cNvSpPr/>
          <p:nvPr/>
        </p:nvSpPr>
        <p:spPr>
          <a:xfrm>
            <a:off x="395280" y="115920"/>
            <a:ext cx="842364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3200" b="0" strike="noStrike" spc="-1" dirty="0">
                <a:solidFill>
                  <a:srgbClr val="FFFFFF"/>
                </a:solidFill>
                <a:latin typeface="BankGothic Lt BT"/>
                <a:ea typeface="DejaVu Sans"/>
              </a:rPr>
              <a:t>Clique para editar o título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95280" y="115920"/>
            <a:ext cx="842364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3200" b="0" strike="noStrike" spc="-1" dirty="0">
                <a:solidFill>
                  <a:srgbClr val="FFFFFF"/>
                </a:solidFill>
                <a:latin typeface="BankGothic Lt BT"/>
                <a:ea typeface="DejaVu Sans"/>
              </a:rPr>
              <a:t>Clique para editar o título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6"/>
          <p:cNvPicPr/>
          <p:nvPr/>
        </p:nvPicPr>
        <p:blipFill>
          <a:blip r:embed="rId14"/>
          <a:srcRect t="11542" b="84072"/>
          <a:stretch/>
        </p:blipFill>
        <p:spPr>
          <a:xfrm>
            <a:off x="0" y="765000"/>
            <a:ext cx="9142920" cy="298800"/>
          </a:xfrm>
          <a:prstGeom prst="rect">
            <a:avLst/>
          </a:prstGeom>
          <a:ln w="9360"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8197920" y="6473160"/>
            <a:ext cx="1220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fld id="{B847C6EB-36BD-4ED3-8893-97284EBD0D00}" type="slidenum"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‹nº›</a:t>
            </a:fld>
            <a:endParaRPr lang="pt-BR" sz="1800" b="0" strike="noStrike" spc="-1" dirty="0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m 6"/>
          <p:cNvPicPr/>
          <p:nvPr/>
        </p:nvPicPr>
        <p:blipFill>
          <a:blip r:embed="rId14"/>
          <a:srcRect t="11542" b="84072"/>
          <a:stretch/>
        </p:blipFill>
        <p:spPr>
          <a:xfrm>
            <a:off x="0" y="765000"/>
            <a:ext cx="9142920" cy="298800"/>
          </a:xfrm>
          <a:prstGeom prst="rect">
            <a:avLst/>
          </a:prstGeom>
          <a:ln w="9360"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8197920" y="6473160"/>
            <a:ext cx="1220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fld id="{7250B7AC-2E97-4F27-82F5-81D7375BA6A0}" type="slidenum"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‹nº›</a:t>
            </a:fld>
            <a:endParaRPr lang="pt-BR" sz="1800" b="0" strike="noStrike" spc="-1" dirty="0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ta.ufrj.br/grad/10_1/snmp/index.ht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slideplayer.com.br/slide/368053/" TargetMode="External"/><Relationship Id="rId4" Type="http://schemas.openxmlformats.org/officeDocument/2006/relationships/hyperlink" Target="https://www.gta.ufrj.br/seminarios/semin2002_1/valeriana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6920"/>
          </a:xfrm>
          <a:prstGeom prst="rect">
            <a:avLst/>
          </a:prstGeom>
        </p:spPr>
      </p:pic>
      <p:pic>
        <p:nvPicPr>
          <p:cNvPr id="124" name="Picture 2"/>
          <p:cNvPicPr/>
          <p:nvPr/>
        </p:nvPicPr>
        <p:blipFill>
          <a:blip r:embed="rId3"/>
          <a:stretch/>
        </p:blipFill>
        <p:spPr>
          <a:xfrm>
            <a:off x="8114400" y="5733360"/>
            <a:ext cx="1020960" cy="112356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0" y="-65956"/>
            <a:ext cx="6856920" cy="12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pt-BR" sz="1600" b="0" strike="noStrike" spc="-1" dirty="0">
                <a:latin typeface="+mj-lt"/>
                <a:ea typeface="DejaVu Sans"/>
              </a:rPr>
              <a:t>Aluno: Tiago Maessi</a:t>
            </a:r>
            <a:endParaRPr lang="pt-BR" sz="1600" b="0" strike="noStrike" spc="-1" dirty="0">
              <a:latin typeface="+mj-lt"/>
            </a:endParaRPr>
          </a:p>
          <a:p>
            <a:pPr algn="just">
              <a:lnSpc>
                <a:spcPct val="100000"/>
              </a:lnSpc>
            </a:pPr>
            <a:r>
              <a:rPr lang="pt-BR" sz="1600" b="0" strike="noStrike" spc="-1" dirty="0">
                <a:latin typeface="+mj-lt"/>
                <a:ea typeface="DejaVu Sans"/>
              </a:rPr>
              <a:t>Disciplina: </a:t>
            </a:r>
            <a:r>
              <a:rPr lang="pt-BR" sz="1600" b="0" strike="noStrike" spc="-1" dirty="0" smtClean="0">
                <a:latin typeface="+mj-lt"/>
                <a:ea typeface="DejaVu Sans"/>
              </a:rPr>
              <a:t>Estudo Orientado</a:t>
            </a:r>
            <a:endParaRPr lang="pt-BR" sz="1600" b="0" strike="noStrike" spc="-1" dirty="0">
              <a:latin typeface="+mj-lt"/>
            </a:endParaRPr>
          </a:p>
          <a:p>
            <a:pPr algn="just">
              <a:lnSpc>
                <a:spcPct val="100000"/>
              </a:lnSpc>
            </a:pPr>
            <a:r>
              <a:rPr lang="pt-BR" sz="1600" b="0" strike="noStrike" spc="-1" dirty="0">
                <a:latin typeface="+mj-lt"/>
                <a:ea typeface="DejaVu Sans"/>
              </a:rPr>
              <a:t>Prof° </a:t>
            </a:r>
            <a:r>
              <a:rPr lang="pt-BR" sz="1600" spc="-1" dirty="0">
                <a:latin typeface="+mj-lt"/>
                <a:ea typeface="DejaVu Sans"/>
              </a:rPr>
              <a:t>Alexandre </a:t>
            </a:r>
            <a:r>
              <a:rPr lang="pt-BR" sz="1600" b="0" i="0" dirty="0">
                <a:effectLst/>
                <a:latin typeface="+mj-lt"/>
              </a:rPr>
              <a:t>Sztajnberg</a:t>
            </a:r>
            <a:endParaRPr lang="pt-BR" sz="1600" b="0" strike="noStrike" spc="-1" dirty="0">
              <a:latin typeface="+mj-lt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657817" y="2186939"/>
            <a:ext cx="5959274" cy="7233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000" spc="-1" dirty="0">
                <a:latin typeface="+mj-lt"/>
              </a:rPr>
              <a:t>Avaliação de Desempenho de Rede </a:t>
            </a:r>
            <a:endParaRPr lang="pt-BR" sz="2000" spc="-1" dirty="0" smtClean="0">
              <a:latin typeface="+mj-lt"/>
            </a:endParaRPr>
          </a:p>
          <a:p>
            <a:pPr algn="ctr">
              <a:lnSpc>
                <a:spcPct val="100000"/>
              </a:lnSpc>
            </a:pPr>
            <a:r>
              <a:rPr lang="pt-BR" sz="2000" spc="-1" dirty="0" err="1" smtClean="0">
                <a:latin typeface="+mj-lt"/>
              </a:rPr>
              <a:t>LoRaWAN</a:t>
            </a:r>
            <a:r>
              <a:rPr lang="pt-BR" sz="2000" spc="-1" dirty="0" smtClean="0">
                <a:latin typeface="+mj-lt"/>
              </a:rPr>
              <a:t> em Comunicações </a:t>
            </a:r>
            <a:r>
              <a:rPr lang="pt-BR" sz="2000" spc="-1" dirty="0">
                <a:latin typeface="+mj-lt"/>
              </a:rPr>
              <a:t>Veiculares</a:t>
            </a:r>
            <a:endParaRPr lang="pt-BR" sz="2000" b="0" strike="noStrike" spc="-1" dirty="0">
              <a:latin typeface="+mj-lt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2008603" y="6341106"/>
            <a:ext cx="583416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600" b="0" strike="noStrike" spc="-1" dirty="0">
                <a:latin typeface="Arial"/>
                <a:ea typeface="DejaVu Sans"/>
              </a:rPr>
              <a:t>Programa de Pós Graduação em Engenharia Eletrônica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600" b="0" strike="noStrike" spc="-1" dirty="0">
                <a:latin typeface="Arial"/>
                <a:ea typeface="DejaVu Sans"/>
              </a:rPr>
              <a:t>Departamento de Eletrônica e Telecomunicações</a:t>
            </a:r>
            <a:endParaRPr lang="pt-BR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2.Fundamentação Teórica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0" y="1080000"/>
            <a:ext cx="9135720" cy="5813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spc="-1" dirty="0" err="1" smtClean="0">
                <a:solidFill>
                  <a:srgbClr val="000000"/>
                </a:solidFill>
              </a:rPr>
              <a:t>Low</a:t>
            </a:r>
            <a:r>
              <a:rPr lang="pt-BR" sz="2200" spc="-1" dirty="0" smtClean="0">
                <a:solidFill>
                  <a:srgbClr val="000000"/>
                </a:solidFill>
              </a:rPr>
              <a:t> Power </a:t>
            </a:r>
            <a:r>
              <a:rPr lang="pt-BR" sz="2200" spc="-1" dirty="0" err="1" smtClean="0">
                <a:solidFill>
                  <a:srgbClr val="000000"/>
                </a:solidFill>
              </a:rPr>
              <a:t>Wide</a:t>
            </a:r>
            <a:r>
              <a:rPr lang="pt-BR" sz="2200" spc="-1" dirty="0" smtClean="0">
                <a:solidFill>
                  <a:srgbClr val="000000"/>
                </a:solidFill>
              </a:rPr>
              <a:t> </a:t>
            </a:r>
            <a:r>
              <a:rPr lang="pt-BR" sz="2200" spc="-1" dirty="0" err="1">
                <a:solidFill>
                  <a:srgbClr val="000000"/>
                </a:solidFill>
              </a:rPr>
              <a:t>Area</a:t>
            </a:r>
            <a:r>
              <a:rPr lang="pt-BR" sz="2200" spc="-1" dirty="0">
                <a:solidFill>
                  <a:srgbClr val="000000"/>
                </a:solidFill>
              </a:rPr>
              <a:t> Networks (LPWAN) e também a tecnologia </a:t>
            </a:r>
            <a:r>
              <a:rPr lang="pt-BR" sz="2200" spc="-1" dirty="0" err="1">
                <a:solidFill>
                  <a:srgbClr val="000000"/>
                </a:solidFill>
              </a:rPr>
              <a:t>Long</a:t>
            </a:r>
            <a:r>
              <a:rPr lang="pt-BR" sz="2200" spc="-1" dirty="0">
                <a:solidFill>
                  <a:srgbClr val="000000"/>
                </a:solidFill>
              </a:rPr>
              <a:t> Range (</a:t>
            </a:r>
            <a:r>
              <a:rPr lang="pt-BR" sz="2200" spc="-1" dirty="0" err="1">
                <a:solidFill>
                  <a:srgbClr val="000000"/>
                </a:solidFill>
              </a:rPr>
              <a:t>LoRa</a:t>
            </a:r>
            <a:r>
              <a:rPr lang="pt-BR" sz="2200" spc="-1" dirty="0">
                <a:solidFill>
                  <a:srgbClr val="000000"/>
                </a:solidFill>
              </a:rPr>
              <a:t>), tornam-se </a:t>
            </a:r>
            <a:r>
              <a:rPr lang="pt-BR" sz="2200" spc="-1" dirty="0" smtClean="0">
                <a:solidFill>
                  <a:srgbClr val="000000"/>
                </a:solidFill>
              </a:rPr>
              <a:t>papel importante </a:t>
            </a:r>
            <a:r>
              <a:rPr lang="pt-BR" sz="2200" spc="-1" dirty="0">
                <a:solidFill>
                  <a:srgbClr val="000000"/>
                </a:solidFill>
              </a:rPr>
              <a:t>na comunicação de dados de redes de sensores em ambientes com pontos </a:t>
            </a:r>
            <a:r>
              <a:rPr lang="pt-BR" sz="2200" spc="-1" dirty="0" smtClean="0">
                <a:solidFill>
                  <a:srgbClr val="000000"/>
                </a:solidFill>
              </a:rPr>
              <a:t>de detecção </a:t>
            </a:r>
            <a:r>
              <a:rPr lang="pt-BR" sz="2200" spc="-1" dirty="0">
                <a:solidFill>
                  <a:srgbClr val="000000"/>
                </a:solidFill>
              </a:rPr>
              <a:t>distantes e com baixo consumo de </a:t>
            </a:r>
            <a:r>
              <a:rPr lang="pt-BR" sz="2200" spc="-1" dirty="0" smtClean="0">
                <a:solidFill>
                  <a:srgbClr val="000000"/>
                </a:solidFill>
              </a:rPr>
              <a:t>energia.</a:t>
            </a: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 smtClean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spc="-1" dirty="0">
                <a:solidFill>
                  <a:srgbClr val="000000"/>
                </a:solidFill>
              </a:rPr>
              <a:t>Características LPWAN: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 smtClean="0">
                <a:solidFill>
                  <a:srgbClr val="000000"/>
                </a:solidFill>
              </a:rPr>
              <a:t>densidade </a:t>
            </a:r>
            <a:r>
              <a:rPr lang="pt-BR" sz="2200" spc="-1" dirty="0">
                <a:solidFill>
                  <a:srgbClr val="000000"/>
                </a:solidFill>
              </a:rPr>
              <a:t>menor </a:t>
            </a:r>
            <a:r>
              <a:rPr lang="pt-BR" sz="2200" i="1" spc="-1" dirty="0" smtClean="0">
                <a:solidFill>
                  <a:srgbClr val="000000"/>
                </a:solidFill>
              </a:rPr>
              <a:t>gateways</a:t>
            </a:r>
            <a:r>
              <a:rPr lang="pt-BR" sz="2200" spc="-1" dirty="0" smtClean="0">
                <a:solidFill>
                  <a:srgbClr val="000000"/>
                </a:solidFill>
              </a:rPr>
              <a:t> </a:t>
            </a:r>
            <a:r>
              <a:rPr lang="pt-BR" sz="2200" spc="-1" dirty="0">
                <a:solidFill>
                  <a:srgbClr val="000000"/>
                </a:solidFill>
              </a:rPr>
              <a:t>para cobrir vastas </a:t>
            </a:r>
            <a:r>
              <a:rPr lang="pt-BR" sz="2200" spc="-1" dirty="0" smtClean="0">
                <a:solidFill>
                  <a:srgbClr val="000000"/>
                </a:solidFill>
              </a:rPr>
              <a:t>áreas;</a:t>
            </a:r>
            <a:endParaRPr lang="pt-BR" sz="2200" spc="-1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 smtClean="0">
                <a:solidFill>
                  <a:srgbClr val="000000"/>
                </a:solidFill>
              </a:rPr>
              <a:t>nós </a:t>
            </a:r>
            <a:r>
              <a:rPr lang="pt-BR" sz="2200" spc="-1" dirty="0">
                <a:solidFill>
                  <a:srgbClr val="000000"/>
                </a:solidFill>
              </a:rPr>
              <a:t>não estão associados a um gateway </a:t>
            </a:r>
            <a:r>
              <a:rPr lang="pt-BR" sz="2200" spc="-1" dirty="0" smtClean="0">
                <a:solidFill>
                  <a:srgbClr val="000000"/>
                </a:solidFill>
              </a:rPr>
              <a:t>específico;</a:t>
            </a:r>
            <a:endParaRPr lang="pt-BR" sz="2200" spc="-1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>
                <a:solidFill>
                  <a:srgbClr val="000000"/>
                </a:solidFill>
              </a:rPr>
              <a:t>a</a:t>
            </a:r>
            <a:r>
              <a:rPr lang="pt-BR" sz="2200" spc="-1" dirty="0" smtClean="0">
                <a:solidFill>
                  <a:srgbClr val="000000"/>
                </a:solidFill>
              </a:rPr>
              <a:t> </a:t>
            </a:r>
            <a:r>
              <a:rPr lang="pt-BR" sz="2200" spc="-1" dirty="0">
                <a:solidFill>
                  <a:srgbClr val="000000"/>
                </a:solidFill>
              </a:rPr>
              <a:t>inteligência e a complexidade são enviadas ao servidor de rede, que gerencia a </a:t>
            </a:r>
            <a:r>
              <a:rPr lang="pt-BR" sz="2200" spc="-1" dirty="0" smtClean="0">
                <a:solidFill>
                  <a:srgbClr val="000000"/>
                </a:solidFill>
              </a:rPr>
              <a:t>rede;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 smtClean="0">
                <a:solidFill>
                  <a:srgbClr val="000000"/>
                </a:solidFill>
              </a:rPr>
              <a:t>Não necessita </a:t>
            </a:r>
            <a:r>
              <a:rPr lang="pt-BR" sz="2200" spc="-1" dirty="0" err="1" smtClean="0">
                <a:solidFill>
                  <a:srgbClr val="000000"/>
                </a:solidFill>
              </a:rPr>
              <a:t>handover</a:t>
            </a:r>
            <a:r>
              <a:rPr lang="pt-BR" sz="2200" spc="-1" dirty="0" smtClean="0">
                <a:solidFill>
                  <a:srgbClr val="000000"/>
                </a:solidFill>
              </a:rPr>
              <a:t> de gateway para nós em movimento;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>
                <a:solidFill>
                  <a:srgbClr val="000000"/>
                </a:solidFill>
              </a:rPr>
              <a:t>Os nós em uma rede </a:t>
            </a:r>
            <a:r>
              <a:rPr lang="pt-BR" sz="2200" spc="-1" dirty="0" err="1">
                <a:solidFill>
                  <a:srgbClr val="000000"/>
                </a:solidFill>
              </a:rPr>
              <a:t>LoRaWAN</a:t>
            </a:r>
            <a:r>
              <a:rPr lang="pt-BR" sz="2200" spc="-1" dirty="0">
                <a:solidFill>
                  <a:srgbClr val="000000"/>
                </a:solidFill>
              </a:rPr>
              <a:t> são assíncronos e se comunicam quando tem dados prontos para </a:t>
            </a:r>
            <a:r>
              <a:rPr lang="pt-BR" sz="2200" spc="-1" dirty="0" smtClean="0">
                <a:solidFill>
                  <a:srgbClr val="000000"/>
                </a:solidFill>
              </a:rPr>
              <a:t>enviar;</a:t>
            </a:r>
            <a:endParaRPr lang="pt-BR" sz="2200" spc="-1" dirty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b="0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996711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spc="-1" dirty="0" smtClean="0">
                <a:latin typeface="Arial" panose="020B0604020202020204" pitchFamily="34" charset="0"/>
                <a:cs typeface="Arial" panose="020B0604020202020204" pitchFamily="34" charset="0"/>
              </a:rPr>
              <a:t>2.Fundamentação Teórica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0" y="1080000"/>
            <a:ext cx="9135720" cy="5813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spc="-1" dirty="0" smtClean="0">
                <a:solidFill>
                  <a:srgbClr val="000000"/>
                </a:solidFill>
              </a:rPr>
              <a:t>Características LPWAN: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>
                <a:solidFill>
                  <a:srgbClr val="000000"/>
                </a:solidFill>
              </a:rPr>
              <a:t>a</a:t>
            </a:r>
            <a:r>
              <a:rPr lang="pt-BR" sz="2200" spc="-1" dirty="0" smtClean="0">
                <a:solidFill>
                  <a:srgbClr val="000000"/>
                </a:solidFill>
              </a:rPr>
              <a:t> segurança </a:t>
            </a:r>
            <a:r>
              <a:rPr lang="pt-BR" sz="2200" spc="-1" dirty="0">
                <a:solidFill>
                  <a:srgbClr val="000000"/>
                </a:solidFill>
              </a:rPr>
              <a:t>da rede garante autenticidade do nó na rede enquanto a camada de segurança </a:t>
            </a:r>
            <a:r>
              <a:rPr lang="pt-BR" sz="2200" spc="-1" dirty="0" smtClean="0">
                <a:solidFill>
                  <a:srgbClr val="000000"/>
                </a:solidFill>
              </a:rPr>
              <a:t>do aplicativo </a:t>
            </a:r>
            <a:r>
              <a:rPr lang="pt-BR" sz="2200" spc="-1" dirty="0">
                <a:solidFill>
                  <a:srgbClr val="000000"/>
                </a:solidFill>
              </a:rPr>
              <a:t>garante que o operador da rede não tenha acesso aos dados do aplicativo do </a:t>
            </a:r>
            <a:r>
              <a:rPr lang="pt-BR" sz="2200" spc="-1" dirty="0" smtClean="0">
                <a:solidFill>
                  <a:srgbClr val="000000"/>
                </a:solidFill>
              </a:rPr>
              <a:t>usuário final;</a:t>
            </a: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 smtClean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 smtClean="0">
                <a:solidFill>
                  <a:srgbClr val="000000"/>
                </a:solidFill>
              </a:rPr>
              <a:t>o </a:t>
            </a:r>
            <a:r>
              <a:rPr lang="pt-BR" sz="2200" spc="-1" dirty="0">
                <a:solidFill>
                  <a:srgbClr val="000000"/>
                </a:solidFill>
              </a:rPr>
              <a:t>protocolo </a:t>
            </a:r>
            <a:r>
              <a:rPr lang="pt-BR" sz="2200" spc="-1" dirty="0" err="1">
                <a:solidFill>
                  <a:srgbClr val="000000"/>
                </a:solidFill>
              </a:rPr>
              <a:t>LoRaWAN</a:t>
            </a:r>
            <a:r>
              <a:rPr lang="pt-BR" sz="2200" spc="-1" dirty="0">
                <a:solidFill>
                  <a:srgbClr val="000000"/>
                </a:solidFill>
              </a:rPr>
              <a:t> gerencia os tempos de retorno dos </a:t>
            </a:r>
            <a:r>
              <a:rPr lang="pt-BR" sz="2200" spc="-1" dirty="0" err="1">
                <a:solidFill>
                  <a:srgbClr val="000000"/>
                </a:solidFill>
              </a:rPr>
              <a:t>ACK`s</a:t>
            </a:r>
            <a:r>
              <a:rPr lang="pt-BR" sz="2200" spc="-1" dirty="0">
                <a:solidFill>
                  <a:srgbClr val="000000"/>
                </a:solidFill>
              </a:rPr>
              <a:t>, e faz os ajustes </a:t>
            </a:r>
            <a:r>
              <a:rPr lang="pt-BR" sz="2200" spc="-1" dirty="0" smtClean="0">
                <a:solidFill>
                  <a:srgbClr val="000000"/>
                </a:solidFill>
              </a:rPr>
              <a:t>para adaptar </a:t>
            </a:r>
            <a:r>
              <a:rPr lang="pt-BR" sz="2200" spc="-1" dirty="0">
                <a:solidFill>
                  <a:srgbClr val="000000"/>
                </a:solidFill>
              </a:rPr>
              <a:t>as taxas de transmissão de forma a gerenciar de forma mais eficiente os tempos </a:t>
            </a:r>
            <a:r>
              <a:rPr lang="pt-BR" sz="2200" spc="-1" dirty="0" smtClean="0">
                <a:solidFill>
                  <a:srgbClr val="000000"/>
                </a:solidFill>
              </a:rPr>
              <a:t>entre as </a:t>
            </a:r>
            <a:r>
              <a:rPr lang="pt-BR" sz="2200" spc="-1" dirty="0">
                <a:solidFill>
                  <a:srgbClr val="000000"/>
                </a:solidFill>
              </a:rPr>
              <a:t>comunicações otimizando o consumo de </a:t>
            </a:r>
            <a:r>
              <a:rPr lang="pt-BR" sz="2200" spc="-1" dirty="0" smtClean="0">
                <a:solidFill>
                  <a:srgbClr val="000000"/>
                </a:solidFill>
              </a:rPr>
              <a:t>energia;</a:t>
            </a: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 smtClean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>
                <a:solidFill>
                  <a:srgbClr val="000000"/>
                </a:solidFill>
              </a:rPr>
              <a:t>d</a:t>
            </a:r>
            <a:r>
              <a:rPr lang="pt-BR" sz="2200" spc="-1" dirty="0" smtClean="0">
                <a:solidFill>
                  <a:srgbClr val="000000"/>
                </a:solidFill>
              </a:rPr>
              <a:t>efine </a:t>
            </a:r>
            <a:r>
              <a:rPr lang="pt-BR" sz="2200" spc="-1" dirty="0">
                <a:solidFill>
                  <a:srgbClr val="000000"/>
                </a:solidFill>
              </a:rPr>
              <a:t>taxas de transmissão </a:t>
            </a:r>
            <a:r>
              <a:rPr lang="pt-BR" sz="2200" spc="-1" dirty="0" smtClean="0">
                <a:solidFill>
                  <a:srgbClr val="000000"/>
                </a:solidFill>
              </a:rPr>
              <a:t>de dados</a:t>
            </a:r>
            <a:r>
              <a:rPr lang="pt-BR" sz="2200" spc="-1" dirty="0">
                <a:solidFill>
                  <a:srgbClr val="000000"/>
                </a:solidFill>
              </a:rPr>
              <a:t>, o suporte à comunicação bidirecional e a oferta de serviços de mobilidade e </a:t>
            </a:r>
            <a:r>
              <a:rPr lang="pt-BR" sz="2200" spc="-1" dirty="0" smtClean="0">
                <a:solidFill>
                  <a:srgbClr val="000000"/>
                </a:solidFill>
              </a:rPr>
              <a:t>localização dos </a:t>
            </a:r>
            <a:r>
              <a:rPr lang="pt-BR" sz="2200" spc="-1" dirty="0">
                <a:solidFill>
                  <a:srgbClr val="000000"/>
                </a:solidFill>
              </a:rPr>
              <a:t>nós da </a:t>
            </a:r>
            <a:r>
              <a:rPr lang="pt-BR" sz="2200" spc="-1" dirty="0" smtClean="0">
                <a:solidFill>
                  <a:srgbClr val="000000"/>
                </a:solidFill>
              </a:rPr>
              <a:t>rede;</a:t>
            </a:r>
            <a:endParaRPr lang="pt-BR" sz="2200" spc="-1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endParaRPr lang="pt-BR" sz="2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4840451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2.Fundamentação Teórica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0" y="1080000"/>
            <a:ext cx="9135720" cy="5813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spc="-1" dirty="0" smtClean="0">
                <a:solidFill>
                  <a:srgbClr val="000000"/>
                </a:solidFill>
              </a:rPr>
              <a:t>Características LPWAN:</a:t>
            </a: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 smtClean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>
                <a:solidFill>
                  <a:srgbClr val="000000"/>
                </a:solidFill>
              </a:rPr>
              <a:t>A tecnologia </a:t>
            </a:r>
            <a:r>
              <a:rPr lang="pt-BR" sz="2200" spc="-1" dirty="0" err="1">
                <a:solidFill>
                  <a:srgbClr val="000000"/>
                </a:solidFill>
              </a:rPr>
              <a:t>LoRa</a:t>
            </a:r>
            <a:r>
              <a:rPr lang="pt-BR" sz="2200" spc="-1" dirty="0">
                <a:solidFill>
                  <a:srgbClr val="000000"/>
                </a:solidFill>
              </a:rPr>
              <a:t> consiste na camada física da rede, e de acesso ao </a:t>
            </a:r>
            <a:r>
              <a:rPr lang="pt-BR" sz="2200" spc="-1" dirty="0" smtClean="0">
                <a:solidFill>
                  <a:srgbClr val="000000"/>
                </a:solidFill>
              </a:rPr>
              <a:t>meio (</a:t>
            </a:r>
            <a:r>
              <a:rPr lang="pt-BR" sz="2200" spc="-1" dirty="0" err="1" smtClean="0">
                <a:solidFill>
                  <a:srgbClr val="000000"/>
                </a:solidFill>
              </a:rPr>
              <a:t>Medium</a:t>
            </a:r>
            <a:r>
              <a:rPr lang="pt-BR" sz="2200" spc="-1" dirty="0" smtClean="0">
                <a:solidFill>
                  <a:srgbClr val="000000"/>
                </a:solidFill>
              </a:rPr>
              <a:t> </a:t>
            </a:r>
            <a:r>
              <a:rPr lang="pt-BR" sz="2200" spc="-1" dirty="0">
                <a:solidFill>
                  <a:srgbClr val="000000"/>
                </a:solidFill>
              </a:rPr>
              <a:t>Access </a:t>
            </a:r>
            <a:r>
              <a:rPr lang="pt-BR" sz="2200" spc="-1" dirty="0" err="1">
                <a:solidFill>
                  <a:srgbClr val="000000"/>
                </a:solidFill>
              </a:rPr>
              <a:t>Control</a:t>
            </a:r>
            <a:r>
              <a:rPr lang="pt-BR" sz="2200" spc="-1" dirty="0">
                <a:solidFill>
                  <a:srgbClr val="000000"/>
                </a:solidFill>
              </a:rPr>
              <a:t> – MAC), em sua camada de rádio é baseada em uma </a:t>
            </a:r>
            <a:r>
              <a:rPr lang="pt-BR" sz="2200" spc="-1" dirty="0" smtClean="0">
                <a:solidFill>
                  <a:srgbClr val="000000"/>
                </a:solidFill>
              </a:rPr>
              <a:t>técnica conhecida </a:t>
            </a:r>
            <a:r>
              <a:rPr lang="pt-BR" sz="2200" spc="-1" dirty="0">
                <a:solidFill>
                  <a:srgbClr val="000000"/>
                </a:solidFill>
              </a:rPr>
              <a:t>por (CSS), </a:t>
            </a:r>
            <a:r>
              <a:rPr lang="pt-BR" sz="2200" spc="-1" dirty="0" err="1">
                <a:solidFill>
                  <a:srgbClr val="000000"/>
                </a:solidFill>
              </a:rPr>
              <a:t>Chirp</a:t>
            </a:r>
            <a:r>
              <a:rPr lang="pt-BR" sz="2200" spc="-1" dirty="0">
                <a:solidFill>
                  <a:srgbClr val="000000"/>
                </a:solidFill>
              </a:rPr>
              <a:t> Spread Spectrum </a:t>
            </a:r>
            <a:r>
              <a:rPr lang="pt-BR" sz="2200" spc="-1" dirty="0" err="1">
                <a:solidFill>
                  <a:srgbClr val="000000"/>
                </a:solidFill>
              </a:rPr>
              <a:t>Modulation</a:t>
            </a:r>
            <a:r>
              <a:rPr lang="pt-BR" sz="2200" spc="-1" dirty="0">
                <a:solidFill>
                  <a:srgbClr val="000000"/>
                </a:solidFill>
              </a:rPr>
              <a:t>, a qual resulta em </a:t>
            </a:r>
            <a:r>
              <a:rPr lang="pt-BR" sz="2200" spc="-1" dirty="0" smtClean="0">
                <a:solidFill>
                  <a:srgbClr val="000000"/>
                </a:solidFill>
              </a:rPr>
              <a:t>baixa sensibilidade</a:t>
            </a:r>
            <a:r>
              <a:rPr lang="pt-BR" sz="2200" spc="-1" dirty="0">
                <a:solidFill>
                  <a:srgbClr val="000000"/>
                </a:solidFill>
              </a:rPr>
              <a:t>, permitindo transmissões a longas distâncias otimizada para aplicações de </a:t>
            </a:r>
            <a:r>
              <a:rPr lang="pt-BR" sz="2200" spc="-1" dirty="0" smtClean="0">
                <a:solidFill>
                  <a:srgbClr val="000000"/>
                </a:solidFill>
              </a:rPr>
              <a:t>longo alcance</a:t>
            </a:r>
            <a:r>
              <a:rPr lang="pt-BR" sz="2200" spc="-1" dirty="0">
                <a:solidFill>
                  <a:srgbClr val="000000"/>
                </a:solidFill>
              </a:rPr>
              <a:t>, baixo consumo de energia e baixa taxa de transmissão</a:t>
            </a:r>
            <a:r>
              <a:rPr lang="pt-BR" sz="2200" spc="-1" dirty="0" smtClean="0">
                <a:solidFill>
                  <a:srgbClr val="000000"/>
                </a:solidFill>
              </a:rPr>
              <a:t>.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endParaRPr lang="pt-BR" sz="2200" spc="-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618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2.Fundamentação Teórica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0" y="1080000"/>
            <a:ext cx="9135720" cy="5813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spc="-1" dirty="0" smtClean="0">
                <a:solidFill>
                  <a:srgbClr val="000000"/>
                </a:solidFill>
              </a:rPr>
              <a:t>O </a:t>
            </a:r>
            <a:r>
              <a:rPr lang="pt-BR" sz="2200" spc="-1" dirty="0">
                <a:solidFill>
                  <a:srgbClr val="000000"/>
                </a:solidFill>
              </a:rPr>
              <a:t>consumo de energia, a faixa de transmissão e </a:t>
            </a:r>
            <a:r>
              <a:rPr lang="pt-BR" sz="2200" spc="-1" dirty="0" smtClean="0">
                <a:solidFill>
                  <a:srgbClr val="000000"/>
                </a:solidFill>
              </a:rPr>
              <a:t>a resistência </a:t>
            </a:r>
            <a:r>
              <a:rPr lang="pt-BR" sz="2200" spc="-1" dirty="0">
                <a:solidFill>
                  <a:srgbClr val="000000"/>
                </a:solidFill>
              </a:rPr>
              <a:t>à interferência do ruído podem ser determinados a partir de quatro parâmetros </a:t>
            </a:r>
            <a:r>
              <a:rPr lang="pt-BR" sz="2200" spc="-1" dirty="0" smtClean="0">
                <a:solidFill>
                  <a:srgbClr val="000000"/>
                </a:solidFill>
              </a:rPr>
              <a:t>de configuração </a:t>
            </a:r>
            <a:r>
              <a:rPr lang="pt-BR" sz="2200" spc="-1" dirty="0">
                <a:solidFill>
                  <a:srgbClr val="000000"/>
                </a:solidFill>
              </a:rPr>
              <a:t>da camada física do </a:t>
            </a:r>
            <a:r>
              <a:rPr lang="pt-BR" sz="2200" spc="-1" dirty="0" err="1">
                <a:solidFill>
                  <a:srgbClr val="000000"/>
                </a:solidFill>
              </a:rPr>
              <a:t>LoRa</a:t>
            </a:r>
            <a:r>
              <a:rPr lang="pt-BR" sz="2200" spc="-1" dirty="0">
                <a:solidFill>
                  <a:srgbClr val="000000"/>
                </a:solidFill>
              </a:rPr>
              <a:t>: </a:t>
            </a:r>
            <a:endParaRPr lang="pt-BR" sz="2200" spc="-1" dirty="0" smtClean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 smtClean="0">
                <a:solidFill>
                  <a:srgbClr val="000000"/>
                </a:solidFill>
              </a:rPr>
              <a:t>a </a:t>
            </a:r>
            <a:r>
              <a:rPr lang="pt-BR" sz="2200" spc="-1" dirty="0">
                <a:solidFill>
                  <a:srgbClr val="000000"/>
                </a:solidFill>
              </a:rPr>
              <a:t>frequência da portadora, que define a </a:t>
            </a:r>
            <a:r>
              <a:rPr lang="pt-BR" sz="2200" spc="-1" dirty="0" smtClean="0">
                <a:solidFill>
                  <a:srgbClr val="000000"/>
                </a:solidFill>
              </a:rPr>
              <a:t>frequência central </a:t>
            </a:r>
            <a:r>
              <a:rPr lang="pt-BR" sz="2200" spc="-1" dirty="0">
                <a:solidFill>
                  <a:srgbClr val="000000"/>
                </a:solidFill>
              </a:rPr>
              <a:t>para a banda de transmissão; </a:t>
            </a:r>
            <a:endParaRPr lang="pt-BR" sz="2200" spc="-1" dirty="0" smtClean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 smtClean="0">
                <a:solidFill>
                  <a:srgbClr val="000000"/>
                </a:solidFill>
              </a:rPr>
              <a:t>a </a:t>
            </a:r>
            <a:r>
              <a:rPr lang="pt-BR" sz="2200" spc="-1" dirty="0">
                <a:solidFill>
                  <a:srgbClr val="000000"/>
                </a:solidFill>
              </a:rPr>
              <a:t>largura de banda, que define o tamanho da faixa </a:t>
            </a:r>
            <a:r>
              <a:rPr lang="pt-BR" sz="2200" spc="-1" dirty="0" smtClean="0">
                <a:solidFill>
                  <a:srgbClr val="000000"/>
                </a:solidFill>
              </a:rPr>
              <a:t>de frequências </a:t>
            </a:r>
            <a:r>
              <a:rPr lang="pt-BR" sz="2200" spc="-1" dirty="0">
                <a:solidFill>
                  <a:srgbClr val="000000"/>
                </a:solidFill>
              </a:rPr>
              <a:t>utilizada</a:t>
            </a:r>
            <a:r>
              <a:rPr lang="pt-BR" sz="2200" spc="-1" dirty="0" smtClean="0">
                <a:solidFill>
                  <a:srgbClr val="000000"/>
                </a:solidFill>
              </a:rPr>
              <a:t>;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 smtClean="0">
                <a:solidFill>
                  <a:srgbClr val="000000"/>
                </a:solidFill>
              </a:rPr>
              <a:t>a </a:t>
            </a:r>
            <a:r>
              <a:rPr lang="pt-BR" sz="2200" spc="-1" dirty="0">
                <a:solidFill>
                  <a:srgbClr val="000000"/>
                </a:solidFill>
              </a:rPr>
              <a:t>taxa de código (</a:t>
            </a:r>
            <a:r>
              <a:rPr lang="pt-BR" sz="2200" spc="-1" dirty="0" err="1">
                <a:solidFill>
                  <a:srgbClr val="000000"/>
                </a:solidFill>
              </a:rPr>
              <a:t>Code</a:t>
            </a:r>
            <a:r>
              <a:rPr lang="pt-BR" sz="2200" spc="-1" dirty="0">
                <a:solidFill>
                  <a:srgbClr val="000000"/>
                </a:solidFill>
              </a:rPr>
              <a:t> Rate – CR), que define a taxa de FEC. A</a:t>
            </a:r>
            <a:r>
              <a:rPr lang="pt-BR" sz="2200" spc="-1" dirty="0" smtClean="0">
                <a:solidFill>
                  <a:srgbClr val="000000"/>
                </a:solidFill>
              </a:rPr>
              <a:t> CR define </a:t>
            </a:r>
            <a:r>
              <a:rPr lang="pt-BR" sz="2200" spc="-1" dirty="0">
                <a:solidFill>
                  <a:srgbClr val="000000"/>
                </a:solidFill>
              </a:rPr>
              <a:t>quantos bits são utilizados para dados de redundância na mensagem, com a </a:t>
            </a:r>
            <a:r>
              <a:rPr lang="pt-BR" sz="2200" spc="-1" dirty="0" smtClean="0">
                <a:solidFill>
                  <a:srgbClr val="000000"/>
                </a:solidFill>
              </a:rPr>
              <a:t>finalidade de </a:t>
            </a:r>
            <a:r>
              <a:rPr lang="pt-BR" sz="2200" spc="-1" dirty="0">
                <a:solidFill>
                  <a:srgbClr val="000000"/>
                </a:solidFill>
              </a:rPr>
              <a:t>recuperação de erros, assim, uma CR maior oferece maior proteção, mas incrementa </a:t>
            </a:r>
            <a:r>
              <a:rPr lang="pt-BR" sz="2200" spc="-1" dirty="0" smtClean="0">
                <a:solidFill>
                  <a:srgbClr val="000000"/>
                </a:solidFill>
              </a:rPr>
              <a:t>um tempo </a:t>
            </a:r>
            <a:r>
              <a:rPr lang="pt-BR" sz="2200" spc="-1" dirty="0">
                <a:solidFill>
                  <a:srgbClr val="000000"/>
                </a:solidFill>
              </a:rPr>
              <a:t>no ar (</a:t>
            </a:r>
            <a:r>
              <a:rPr lang="pt-BR" sz="2200" spc="-1" dirty="0" err="1">
                <a:solidFill>
                  <a:srgbClr val="000000"/>
                </a:solidFill>
              </a:rPr>
              <a:t>ToA</a:t>
            </a:r>
            <a:r>
              <a:rPr lang="pt-BR" sz="2200" spc="-1" dirty="0">
                <a:solidFill>
                  <a:srgbClr val="000000"/>
                </a:solidFill>
              </a:rPr>
              <a:t>); </a:t>
            </a:r>
            <a:endParaRPr lang="pt-BR" sz="2200" spc="-1" dirty="0" smtClean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 smtClean="0">
                <a:solidFill>
                  <a:srgbClr val="000000"/>
                </a:solidFill>
              </a:rPr>
              <a:t>o </a:t>
            </a:r>
            <a:r>
              <a:rPr lang="pt-BR" sz="2200" spc="-1" dirty="0">
                <a:solidFill>
                  <a:srgbClr val="000000"/>
                </a:solidFill>
              </a:rPr>
              <a:t>fator de espalhamento (</a:t>
            </a:r>
            <a:r>
              <a:rPr lang="pt-BR" sz="2200" spc="-1" dirty="0" err="1">
                <a:solidFill>
                  <a:srgbClr val="000000"/>
                </a:solidFill>
              </a:rPr>
              <a:t>Spreading</a:t>
            </a:r>
            <a:r>
              <a:rPr lang="pt-BR" sz="2200" spc="-1" dirty="0">
                <a:solidFill>
                  <a:srgbClr val="000000"/>
                </a:solidFill>
              </a:rPr>
              <a:t> </a:t>
            </a:r>
            <a:r>
              <a:rPr lang="pt-BR" sz="2200" spc="-1" dirty="0" err="1">
                <a:solidFill>
                  <a:srgbClr val="000000"/>
                </a:solidFill>
              </a:rPr>
              <a:t>Factor</a:t>
            </a:r>
            <a:r>
              <a:rPr lang="pt-BR" sz="2200" spc="-1" dirty="0">
                <a:solidFill>
                  <a:srgbClr val="000000"/>
                </a:solidFill>
              </a:rPr>
              <a:t> – SF), que define o </a:t>
            </a:r>
            <a:r>
              <a:rPr lang="pt-BR" sz="2200" spc="-1" dirty="0" smtClean="0">
                <a:solidFill>
                  <a:srgbClr val="000000"/>
                </a:solidFill>
              </a:rPr>
              <a:t>espalhamento espectral</a:t>
            </a:r>
            <a:r>
              <a:rPr lang="pt-BR" sz="2200" spc="-1" dirty="0">
                <a:solidFill>
                  <a:srgbClr val="000000"/>
                </a:solidFill>
              </a:rPr>
              <a:t>. Através da técnica de espalhamento utilizada pelo </a:t>
            </a:r>
            <a:r>
              <a:rPr lang="pt-BR" sz="2200" spc="-1" dirty="0" err="1">
                <a:solidFill>
                  <a:srgbClr val="000000"/>
                </a:solidFill>
              </a:rPr>
              <a:t>LoRa</a:t>
            </a:r>
            <a:r>
              <a:rPr lang="pt-BR" sz="2200" spc="-1" dirty="0">
                <a:solidFill>
                  <a:srgbClr val="000000"/>
                </a:solidFill>
              </a:rPr>
              <a:t>, sequências grandes de </a:t>
            </a:r>
            <a:r>
              <a:rPr lang="pt-BR" sz="2200" spc="-1" dirty="0" smtClean="0">
                <a:solidFill>
                  <a:srgbClr val="000000"/>
                </a:solidFill>
              </a:rPr>
              <a:t>bits são </a:t>
            </a:r>
            <a:r>
              <a:rPr lang="pt-BR" sz="2200" spc="-1" dirty="0">
                <a:solidFill>
                  <a:srgbClr val="000000"/>
                </a:solidFill>
              </a:rPr>
              <a:t>codificadas em único símbolo reduzindo assim a relação sinal ruído. </a:t>
            </a:r>
            <a:endParaRPr lang="pt-BR" sz="2200" spc="-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9233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2.Fundamentação Teórica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0" y="1326475"/>
            <a:ext cx="8028938" cy="5098402"/>
          </a:xfrm>
          <a:prstGeom prst="rect">
            <a:avLst/>
          </a:prstGeom>
        </p:spPr>
      </p:pic>
      <p:pic>
        <p:nvPicPr>
          <p:cNvPr id="135" name="Picture 2"/>
          <p:cNvPicPr/>
          <p:nvPr/>
        </p:nvPicPr>
        <p:blipFill>
          <a:blip r:embed="rId3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1531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2.Fundamentação Teórica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9598"/>
            <a:ext cx="8839200" cy="5400675"/>
          </a:xfrm>
          <a:prstGeom prst="rect">
            <a:avLst/>
          </a:prstGeom>
        </p:spPr>
      </p:pic>
      <p:pic>
        <p:nvPicPr>
          <p:cNvPr id="135" name="Picture 2"/>
          <p:cNvPicPr/>
          <p:nvPr/>
        </p:nvPicPr>
        <p:blipFill>
          <a:blip r:embed="rId3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87560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2.Fundamentação Teórica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6" y="1570008"/>
            <a:ext cx="89058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805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2.Fundamentação Teórica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" y="1323974"/>
            <a:ext cx="8924925" cy="466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343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spc="-1" dirty="0" smtClean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.Fundamentação Teórica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0" y="1080000"/>
            <a:ext cx="9135720" cy="5813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 smtClean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 smtClean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spc="-1" dirty="0" smtClean="0">
                <a:solidFill>
                  <a:srgbClr val="000000"/>
                </a:solidFill>
              </a:rPr>
              <a:t>Em </a:t>
            </a:r>
            <a:r>
              <a:rPr lang="pt-BR" sz="2200" spc="-1" dirty="0">
                <a:solidFill>
                  <a:srgbClr val="000000"/>
                </a:solidFill>
              </a:rPr>
              <a:t>[</a:t>
            </a:r>
            <a:r>
              <a:rPr lang="pt-BR" sz="2200" spc="-1" dirty="0" err="1">
                <a:solidFill>
                  <a:srgbClr val="000000"/>
                </a:solidFill>
              </a:rPr>
              <a:t>Magrin</a:t>
            </a:r>
            <a:r>
              <a:rPr lang="pt-BR" sz="2200" spc="-1" dirty="0">
                <a:solidFill>
                  <a:srgbClr val="000000"/>
                </a:solidFill>
              </a:rPr>
              <a:t> et al. 2017] foi implementado um simulador de nível de sistema em </a:t>
            </a:r>
            <a:r>
              <a:rPr lang="pt-BR" sz="2200" spc="-1" dirty="0" smtClean="0">
                <a:solidFill>
                  <a:srgbClr val="000000"/>
                </a:solidFill>
              </a:rPr>
              <a:t>NS-3 (Network </a:t>
            </a:r>
            <a:r>
              <a:rPr lang="pt-BR" sz="2200" spc="-1" dirty="0">
                <a:solidFill>
                  <a:srgbClr val="000000"/>
                </a:solidFill>
              </a:rPr>
              <a:t>Simulator 3.0) simulando uma rede </a:t>
            </a:r>
            <a:r>
              <a:rPr lang="pt-BR" sz="2200" spc="-1" dirty="0" err="1">
                <a:solidFill>
                  <a:srgbClr val="000000"/>
                </a:solidFill>
              </a:rPr>
              <a:t>LoRa</a:t>
            </a:r>
            <a:r>
              <a:rPr lang="pt-BR" sz="2200" spc="-1" dirty="0">
                <a:solidFill>
                  <a:srgbClr val="000000"/>
                </a:solidFill>
              </a:rPr>
              <a:t> e disponibilizada uma biblioteca de </a:t>
            </a:r>
            <a:r>
              <a:rPr lang="pt-BR" sz="2200" spc="-1" dirty="0" smtClean="0">
                <a:solidFill>
                  <a:srgbClr val="000000"/>
                </a:solidFill>
              </a:rPr>
              <a:t>rede </a:t>
            </a:r>
            <a:r>
              <a:rPr lang="pt-BR" sz="2200" spc="-1" dirty="0" err="1" smtClean="0">
                <a:solidFill>
                  <a:srgbClr val="000000"/>
                </a:solidFill>
              </a:rPr>
              <a:t>LoRaWAN</a:t>
            </a:r>
            <a:r>
              <a:rPr lang="pt-BR" sz="2200" spc="-1" dirty="0">
                <a:solidFill>
                  <a:srgbClr val="000000"/>
                </a:solidFill>
              </a:rPr>
              <a:t>. Essa biblioteca possibilita a realização de testes com </a:t>
            </a:r>
            <a:r>
              <a:rPr lang="pt-BR" sz="2200" spc="-1" dirty="0" err="1">
                <a:solidFill>
                  <a:srgbClr val="000000"/>
                </a:solidFill>
              </a:rPr>
              <a:t>LoRa</a:t>
            </a:r>
            <a:r>
              <a:rPr lang="pt-BR" sz="2200" spc="-1" dirty="0">
                <a:solidFill>
                  <a:srgbClr val="000000"/>
                </a:solidFill>
              </a:rPr>
              <a:t> em cenários </a:t>
            </a:r>
            <a:r>
              <a:rPr lang="pt-BR" sz="2200" spc="-1" dirty="0" smtClean="0">
                <a:solidFill>
                  <a:srgbClr val="000000"/>
                </a:solidFill>
              </a:rPr>
              <a:t>urbanos. Utilizando </a:t>
            </a:r>
            <a:r>
              <a:rPr lang="pt-BR" sz="2200" spc="-1" dirty="0">
                <a:solidFill>
                  <a:srgbClr val="000000"/>
                </a:solidFill>
              </a:rPr>
              <a:t>esta biblioteca, a pesquisa publicada em [Ortiz et al. 2020], realiza testes em </a:t>
            </a:r>
            <a:r>
              <a:rPr lang="pt-BR" sz="2200" spc="-1" dirty="0" smtClean="0">
                <a:solidFill>
                  <a:srgbClr val="000000"/>
                </a:solidFill>
              </a:rPr>
              <a:t>um cenário </a:t>
            </a:r>
            <a:r>
              <a:rPr lang="pt-BR" sz="2200" spc="-1" dirty="0">
                <a:solidFill>
                  <a:srgbClr val="000000"/>
                </a:solidFill>
              </a:rPr>
              <a:t>real e outro experimental utilizando simulador NS-3, avaliando a comunicação de </a:t>
            </a:r>
            <a:r>
              <a:rPr lang="pt-BR" sz="2200" spc="-1" dirty="0" smtClean="0">
                <a:solidFill>
                  <a:srgbClr val="000000"/>
                </a:solidFill>
              </a:rPr>
              <a:t>um nó </a:t>
            </a:r>
            <a:r>
              <a:rPr lang="pt-BR" sz="2200" spc="-1" dirty="0">
                <a:solidFill>
                  <a:srgbClr val="000000"/>
                </a:solidFill>
              </a:rPr>
              <a:t>em um ambiente urbano. Este último trabalho, deixa em aberto a proposta para a </a:t>
            </a:r>
            <a:r>
              <a:rPr lang="pt-BR" sz="2200" spc="-1" dirty="0" smtClean="0">
                <a:solidFill>
                  <a:srgbClr val="000000"/>
                </a:solidFill>
              </a:rPr>
              <a:t>realização de </a:t>
            </a:r>
            <a:r>
              <a:rPr lang="pt-BR" sz="2200" spc="-1" dirty="0">
                <a:solidFill>
                  <a:srgbClr val="000000"/>
                </a:solidFill>
              </a:rPr>
              <a:t>testes e avaliação do impacto de alta velocidade e densidade em uma rede </a:t>
            </a:r>
            <a:r>
              <a:rPr lang="pt-BR" sz="2200" spc="-1" dirty="0" err="1" smtClean="0">
                <a:solidFill>
                  <a:srgbClr val="000000"/>
                </a:solidFill>
              </a:rPr>
              <a:t>LoRaWAN</a:t>
            </a:r>
            <a:r>
              <a:rPr lang="pt-BR" sz="2200" spc="-1" dirty="0" smtClean="0">
                <a:solidFill>
                  <a:srgbClr val="000000"/>
                </a:solidFill>
              </a:rPr>
              <a:t>, através </a:t>
            </a:r>
            <a:r>
              <a:rPr lang="pt-BR" sz="2200" spc="-1" dirty="0">
                <a:solidFill>
                  <a:srgbClr val="000000"/>
                </a:solidFill>
              </a:rPr>
              <a:t>de um ambiente simulado em uma comunicação veicular.</a:t>
            </a:r>
            <a:endParaRPr lang="pt-BR" sz="2200" spc="-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8295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.Objetivo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8280" y="2719019"/>
            <a:ext cx="9135720" cy="5813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spc="-1" dirty="0">
                <a:solidFill>
                  <a:srgbClr val="000000"/>
                </a:solidFill>
              </a:rPr>
              <a:t>A presente proposta de projeto tem o foco em simulações de ambientes de </a:t>
            </a:r>
            <a:r>
              <a:rPr lang="pt-BR" sz="2200" spc="-1" dirty="0" smtClean="0">
                <a:solidFill>
                  <a:srgbClr val="000000"/>
                </a:solidFill>
              </a:rPr>
              <a:t>mobilidade urbana </a:t>
            </a:r>
            <a:r>
              <a:rPr lang="pt-BR" sz="2200" spc="-1" dirty="0">
                <a:solidFill>
                  <a:srgbClr val="000000"/>
                </a:solidFill>
              </a:rPr>
              <a:t>caracterizados pela alta densidade de nós (veículos), diferentes tamanhos de </a:t>
            </a:r>
            <a:r>
              <a:rPr lang="pt-BR" sz="2200" spc="-1" dirty="0" smtClean="0">
                <a:solidFill>
                  <a:srgbClr val="000000"/>
                </a:solidFill>
              </a:rPr>
              <a:t>áreas, variações </a:t>
            </a:r>
            <a:r>
              <a:rPr lang="pt-BR" sz="2200" spc="-1" dirty="0">
                <a:solidFill>
                  <a:srgbClr val="000000"/>
                </a:solidFill>
              </a:rPr>
              <a:t>de velocidade de deslocamento dos nós, buscando avaliar os comportamento </a:t>
            </a:r>
            <a:r>
              <a:rPr lang="pt-BR" sz="2200" spc="-1" dirty="0" smtClean="0">
                <a:solidFill>
                  <a:srgbClr val="000000"/>
                </a:solidFill>
              </a:rPr>
              <a:t>das redes </a:t>
            </a:r>
            <a:r>
              <a:rPr lang="pt-BR" sz="2200" spc="-1" dirty="0" err="1">
                <a:solidFill>
                  <a:srgbClr val="000000"/>
                </a:solidFill>
              </a:rPr>
              <a:t>LoRaWAN</a:t>
            </a:r>
            <a:r>
              <a:rPr lang="pt-BR" sz="2200" spc="-1" dirty="0">
                <a:solidFill>
                  <a:srgbClr val="000000"/>
                </a:solidFill>
              </a:rPr>
              <a:t> em cenários próximos da realidade.</a:t>
            </a:r>
            <a:endParaRPr lang="pt-BR" sz="2200" spc="-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6520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95640" y="116640"/>
            <a:ext cx="7343640" cy="574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Agenda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640" y="1237957"/>
            <a:ext cx="9135360" cy="488148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endParaRPr lang="pt-BR" sz="2400" b="0" strike="noStrike" spc="-1" dirty="0" smtClean="0">
              <a:solidFill>
                <a:srgbClr val="000000"/>
              </a:solidFill>
              <a:ea typeface="DejaVu Sans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pt-BR" sz="2400" b="0" strike="noStrike" spc="-1" dirty="0" smtClean="0">
                <a:solidFill>
                  <a:srgbClr val="000000"/>
                </a:solidFill>
                <a:ea typeface="DejaVu Sans"/>
              </a:rPr>
              <a:t>1</a:t>
            </a:r>
            <a:r>
              <a:rPr lang="pt-BR" sz="2400" b="0" strike="noStrike" spc="-1" dirty="0">
                <a:solidFill>
                  <a:srgbClr val="000000"/>
                </a:solidFill>
                <a:ea typeface="DejaVu Sans"/>
              </a:rPr>
              <a:t>. Introdução</a:t>
            </a:r>
            <a:endParaRPr lang="pt-BR" sz="2400" b="0" strike="noStrike" spc="-1" dirty="0"/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pt-BR" sz="2400" b="0" strike="noStrike" spc="-1" dirty="0">
              <a:solidFill>
                <a:srgbClr val="000000"/>
              </a:solidFill>
              <a:ea typeface="DejaVu Sans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pt-BR" sz="2400" b="0" strike="noStrike" spc="-1" dirty="0">
                <a:solidFill>
                  <a:srgbClr val="000000"/>
                </a:solidFill>
                <a:ea typeface="DejaVu Sans"/>
              </a:rPr>
              <a:t>2. Fundamentação Teórica</a:t>
            </a:r>
            <a:endParaRPr lang="pt-BR" sz="2400" b="0" strike="noStrike" spc="-1" dirty="0"/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pt-BR" sz="2400" b="0" strike="noStrike" spc="-1" dirty="0">
              <a:solidFill>
                <a:srgbClr val="000000"/>
              </a:solidFill>
              <a:ea typeface="DejaVu Sans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pt-BR" sz="2400" spc="-1" dirty="0">
                <a:solidFill>
                  <a:srgbClr val="000000"/>
                </a:solidFill>
                <a:ea typeface="DejaVu Sans"/>
              </a:rPr>
              <a:t>3</a:t>
            </a:r>
            <a:r>
              <a:rPr lang="pt-BR" sz="2400" b="0" strike="noStrike" spc="-1" dirty="0">
                <a:solidFill>
                  <a:srgbClr val="000000"/>
                </a:solidFill>
                <a:ea typeface="DejaVu Sans"/>
              </a:rPr>
              <a:t>. </a:t>
            </a:r>
            <a:r>
              <a:rPr lang="pt-BR" sz="2400" spc="-1" dirty="0" smtClean="0">
                <a:solidFill>
                  <a:srgbClr val="000000"/>
                </a:solidFill>
                <a:ea typeface="DejaVu Sans"/>
              </a:rPr>
              <a:t>Metodologia</a:t>
            </a:r>
            <a:endParaRPr lang="pt-BR" sz="2400" b="0" strike="noStrike" spc="-1" dirty="0"/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pt-BR" sz="2400" spc="-1" dirty="0">
                <a:solidFill>
                  <a:srgbClr val="000000"/>
                </a:solidFill>
              </a:rPr>
              <a:t>4. </a:t>
            </a:r>
            <a:r>
              <a:rPr lang="pt-BR" sz="2400" spc="-1" dirty="0" smtClean="0">
                <a:solidFill>
                  <a:srgbClr val="000000"/>
                </a:solidFill>
              </a:rPr>
              <a:t>Cronograma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pt-BR" sz="2400" b="0" strike="noStrike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pt-BR" sz="2400" spc="-1" dirty="0" smtClean="0">
                <a:solidFill>
                  <a:srgbClr val="000000"/>
                </a:solidFill>
              </a:rPr>
              <a:t>5. Referência</a:t>
            </a:r>
            <a:endParaRPr lang="pt-BR" sz="2400" b="0" strike="noStrike" spc="-1" dirty="0"/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pt-BR" sz="3200" b="0" strike="noStrike" spc="-1" dirty="0">
              <a:latin typeface="Arial"/>
            </a:endParaRPr>
          </a:p>
        </p:txBody>
      </p:sp>
      <p:pic>
        <p:nvPicPr>
          <p:cNvPr id="130" name="Picture 2"/>
          <p:cNvPicPr/>
          <p:nvPr/>
        </p:nvPicPr>
        <p:blipFill>
          <a:blip r:embed="rId2"/>
          <a:stretch/>
        </p:blipFill>
        <p:spPr>
          <a:xfrm>
            <a:off x="8243668" y="5923579"/>
            <a:ext cx="891692" cy="934421"/>
          </a:xfrm>
          <a:prstGeom prst="rect">
            <a:avLst/>
          </a:prstGeom>
          <a:ln>
            <a:noFill/>
          </a:ln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xmlns="" id="{0915CA1C-61B6-43DC-8ACC-27B5F47688B8}"/>
              </a:ext>
            </a:extLst>
          </p:cNvPr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Agenda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spc="-1" dirty="0" smtClean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.Objetivo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0" y="1080000"/>
            <a:ext cx="9135720" cy="5813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 smtClean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spc="-1" dirty="0" smtClean="0">
                <a:solidFill>
                  <a:srgbClr val="000000"/>
                </a:solidFill>
              </a:rPr>
              <a:t>Dadas </a:t>
            </a:r>
            <a:r>
              <a:rPr lang="pt-BR" sz="2200" spc="-1" dirty="0">
                <a:solidFill>
                  <a:srgbClr val="000000"/>
                </a:solidFill>
              </a:rPr>
              <a:t>as lacunas identificadas nos trabalhos relacionados pesquisados, o projeto </a:t>
            </a:r>
            <a:r>
              <a:rPr lang="pt-BR" sz="2200" spc="-1" dirty="0" smtClean="0">
                <a:solidFill>
                  <a:srgbClr val="000000"/>
                </a:solidFill>
              </a:rPr>
              <a:t>de pesquisa </a:t>
            </a:r>
            <a:r>
              <a:rPr lang="pt-BR" sz="2200" spc="-1" dirty="0">
                <a:solidFill>
                  <a:srgbClr val="000000"/>
                </a:solidFill>
              </a:rPr>
              <a:t>hora proposto tem por objetivo caracterizar e avaliar por simulação diferentes </a:t>
            </a:r>
            <a:r>
              <a:rPr lang="pt-BR" sz="2200" spc="-1" dirty="0" smtClean="0">
                <a:solidFill>
                  <a:srgbClr val="000000"/>
                </a:solidFill>
              </a:rPr>
              <a:t>cenários de </a:t>
            </a:r>
            <a:r>
              <a:rPr lang="pt-BR" sz="2200" spc="-1" dirty="0">
                <a:solidFill>
                  <a:srgbClr val="000000"/>
                </a:solidFill>
              </a:rPr>
              <a:t>mobilidade veicular utilizando a tecnologia LP-WAN. Em cada cenário serão </a:t>
            </a:r>
            <a:r>
              <a:rPr lang="pt-BR" sz="2200" spc="-1" dirty="0" smtClean="0">
                <a:solidFill>
                  <a:srgbClr val="000000"/>
                </a:solidFill>
              </a:rPr>
              <a:t>variados parâmetros </a:t>
            </a:r>
            <a:r>
              <a:rPr lang="pt-BR" sz="2200" spc="-1" dirty="0">
                <a:solidFill>
                  <a:srgbClr val="000000"/>
                </a:solidFill>
              </a:rPr>
              <a:t>como a densidade de nós (veículos), velocidade de deslocamento, área e fator </a:t>
            </a:r>
            <a:r>
              <a:rPr lang="pt-BR" sz="2200" spc="-1" dirty="0" smtClean="0">
                <a:solidFill>
                  <a:srgbClr val="000000"/>
                </a:solidFill>
              </a:rPr>
              <a:t>de espalhamento </a:t>
            </a:r>
            <a:r>
              <a:rPr lang="pt-BR" sz="2200" spc="-1" dirty="0">
                <a:solidFill>
                  <a:srgbClr val="000000"/>
                </a:solidFill>
              </a:rPr>
              <a:t>para analisar os dados de transferência de veículos em movimento e </a:t>
            </a:r>
            <a:r>
              <a:rPr lang="pt-BR" sz="2200" spc="-1" dirty="0" smtClean="0">
                <a:solidFill>
                  <a:srgbClr val="000000"/>
                </a:solidFill>
              </a:rPr>
              <a:t>uma infraestrutura </a:t>
            </a:r>
            <a:r>
              <a:rPr lang="pt-BR" sz="2200" spc="-1" dirty="0">
                <a:solidFill>
                  <a:srgbClr val="000000"/>
                </a:solidFill>
              </a:rPr>
              <a:t>fixa (V2I) usando a tecnologia </a:t>
            </a:r>
            <a:r>
              <a:rPr lang="pt-BR" sz="2200" spc="-1" dirty="0" err="1">
                <a:solidFill>
                  <a:srgbClr val="000000"/>
                </a:solidFill>
              </a:rPr>
              <a:t>LoRa</a:t>
            </a:r>
            <a:r>
              <a:rPr lang="pt-BR" sz="2200" spc="-1" dirty="0">
                <a:solidFill>
                  <a:srgbClr val="000000"/>
                </a:solidFill>
              </a:rPr>
              <a:t>. Objetivo é investigar o desempenho </a:t>
            </a:r>
            <a:r>
              <a:rPr lang="pt-BR" sz="2200" spc="-1" dirty="0" smtClean="0">
                <a:solidFill>
                  <a:srgbClr val="000000"/>
                </a:solidFill>
              </a:rPr>
              <a:t>de </a:t>
            </a:r>
            <a:r>
              <a:rPr lang="pt-BR" sz="2200" spc="-1" dirty="0" err="1" smtClean="0">
                <a:solidFill>
                  <a:srgbClr val="000000"/>
                </a:solidFill>
              </a:rPr>
              <a:t>LoRa</a:t>
            </a:r>
            <a:r>
              <a:rPr lang="pt-BR" sz="2200" spc="-1" dirty="0" smtClean="0">
                <a:solidFill>
                  <a:srgbClr val="000000"/>
                </a:solidFill>
              </a:rPr>
              <a:t> </a:t>
            </a:r>
            <a:r>
              <a:rPr lang="pt-BR" sz="2200" spc="-1" dirty="0">
                <a:solidFill>
                  <a:srgbClr val="000000"/>
                </a:solidFill>
              </a:rPr>
              <a:t>no ambiente veicular, onde as tecnologias LPWAN podem servir como redes de </a:t>
            </a:r>
            <a:r>
              <a:rPr lang="pt-BR" sz="2200" spc="-1" dirty="0" smtClean="0">
                <a:solidFill>
                  <a:srgbClr val="000000"/>
                </a:solidFill>
              </a:rPr>
              <a:t>detecção e </a:t>
            </a:r>
            <a:r>
              <a:rPr lang="pt-BR" sz="2200" spc="-1" dirty="0">
                <a:solidFill>
                  <a:srgbClr val="000000"/>
                </a:solidFill>
              </a:rPr>
              <a:t>controle e complementam a operação da VANET. Para alcançar esse objetivo, </a:t>
            </a:r>
            <a:r>
              <a:rPr lang="pt-BR" sz="2200" spc="-1" dirty="0" smtClean="0">
                <a:solidFill>
                  <a:srgbClr val="000000"/>
                </a:solidFill>
              </a:rPr>
              <a:t>são pesquisadas </a:t>
            </a:r>
            <a:r>
              <a:rPr lang="pt-BR" sz="2200" spc="-1" dirty="0">
                <a:solidFill>
                  <a:srgbClr val="000000"/>
                </a:solidFill>
              </a:rPr>
              <a:t>as métricas relevantes para desempenho em </a:t>
            </a:r>
            <a:r>
              <a:rPr lang="pt-BR" sz="2200" spc="-1" dirty="0" err="1">
                <a:solidFill>
                  <a:srgbClr val="000000"/>
                </a:solidFill>
              </a:rPr>
              <a:t>VANETs</a:t>
            </a:r>
            <a:r>
              <a:rPr lang="pt-BR" sz="2200" spc="-1" dirty="0">
                <a:solidFill>
                  <a:srgbClr val="000000"/>
                </a:solidFill>
              </a:rPr>
              <a:t>.</a:t>
            </a:r>
            <a:endParaRPr lang="pt-BR" sz="2200" spc="-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1548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spc="-1" dirty="0" smtClean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.Objetivo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0" y="1080000"/>
            <a:ext cx="9135720" cy="5813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spc="-1" dirty="0">
                <a:solidFill>
                  <a:srgbClr val="000000"/>
                </a:solidFill>
              </a:rPr>
              <a:t>Alguns parâmetros para configurar o </a:t>
            </a:r>
            <a:r>
              <a:rPr lang="pt-BR" sz="2200" spc="-1" dirty="0" err="1">
                <a:solidFill>
                  <a:srgbClr val="000000"/>
                </a:solidFill>
              </a:rPr>
              <a:t>LoRa</a:t>
            </a:r>
            <a:r>
              <a:rPr lang="pt-BR" sz="2200" spc="-1" dirty="0">
                <a:solidFill>
                  <a:srgbClr val="000000"/>
                </a:solidFill>
              </a:rPr>
              <a:t> são os seguintes</a:t>
            </a:r>
            <a:r>
              <a:rPr lang="pt-BR" sz="2200" spc="-1" dirty="0" smtClean="0">
                <a:solidFill>
                  <a:srgbClr val="000000"/>
                </a:solidFill>
              </a:rPr>
              <a:t>:</a:t>
            </a: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 smtClean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>
                <a:solidFill>
                  <a:srgbClr val="000000"/>
                </a:solidFill>
              </a:rPr>
              <a:t>Frequência da </a:t>
            </a:r>
            <a:r>
              <a:rPr lang="pt-BR" sz="2200" spc="-1" dirty="0" smtClean="0">
                <a:solidFill>
                  <a:srgbClr val="000000"/>
                </a:solidFill>
              </a:rPr>
              <a:t>portadora</a:t>
            </a: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 smtClean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>
                <a:solidFill>
                  <a:srgbClr val="000000"/>
                </a:solidFill>
              </a:rPr>
              <a:t>Potência de </a:t>
            </a:r>
            <a:r>
              <a:rPr lang="pt-BR" sz="2200" spc="-1" dirty="0" smtClean="0">
                <a:solidFill>
                  <a:srgbClr val="000000"/>
                </a:solidFill>
              </a:rPr>
              <a:t>transmissão</a:t>
            </a: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 smtClean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 smtClean="0">
                <a:solidFill>
                  <a:srgbClr val="000000"/>
                </a:solidFill>
              </a:rPr>
              <a:t>Fator de espalhamento</a:t>
            </a: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 smtClean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 smtClean="0">
                <a:solidFill>
                  <a:srgbClr val="000000"/>
                </a:solidFill>
              </a:rPr>
              <a:t>Largura de banda</a:t>
            </a: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 smtClean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 smtClean="0">
                <a:solidFill>
                  <a:srgbClr val="000000"/>
                </a:solidFill>
              </a:rPr>
              <a:t>Taxa de código CR</a:t>
            </a:r>
            <a:endParaRPr lang="pt-BR" sz="2200" spc="-1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endParaRPr lang="pt-BR" sz="2200" spc="-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9156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3.Objetivo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0" y="1080000"/>
            <a:ext cx="9135720" cy="5813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 smtClean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 smtClean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 smtClean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spc="-1" dirty="0" smtClean="0">
                <a:solidFill>
                  <a:srgbClr val="000000"/>
                </a:solidFill>
              </a:rPr>
              <a:t>Com </a:t>
            </a:r>
            <a:r>
              <a:rPr lang="pt-BR" sz="2200" spc="-1" dirty="0">
                <a:solidFill>
                  <a:srgbClr val="000000"/>
                </a:solidFill>
              </a:rPr>
              <a:t>os resultados das simulações será possível avaliar o impacto dos </a:t>
            </a:r>
            <a:r>
              <a:rPr lang="pt-BR" sz="2200" spc="-1" dirty="0" smtClean="0">
                <a:solidFill>
                  <a:srgbClr val="000000"/>
                </a:solidFill>
              </a:rPr>
              <a:t>parâmetros simulados</a:t>
            </a:r>
            <a:r>
              <a:rPr lang="pt-BR" sz="2200" spc="-1" dirty="0">
                <a:solidFill>
                  <a:srgbClr val="000000"/>
                </a:solidFill>
              </a:rPr>
              <a:t>, como a variação da velocidade, densidade de veículos e variação de área em </a:t>
            </a:r>
            <a:r>
              <a:rPr lang="pt-BR" sz="2200" spc="-1" dirty="0" smtClean="0">
                <a:solidFill>
                  <a:srgbClr val="000000"/>
                </a:solidFill>
              </a:rPr>
              <a:t>redes veiculares </a:t>
            </a:r>
            <a:r>
              <a:rPr lang="pt-BR" sz="2200" spc="-1" dirty="0">
                <a:solidFill>
                  <a:srgbClr val="000000"/>
                </a:solidFill>
              </a:rPr>
              <a:t>utilizando a tecnologia </a:t>
            </a:r>
            <a:r>
              <a:rPr lang="pt-BR" sz="2200" spc="-1" dirty="0" err="1">
                <a:solidFill>
                  <a:srgbClr val="000000"/>
                </a:solidFill>
              </a:rPr>
              <a:t>LoRaWAN</a:t>
            </a:r>
            <a:r>
              <a:rPr lang="pt-BR" sz="2200" spc="-1" dirty="0">
                <a:solidFill>
                  <a:srgbClr val="000000"/>
                </a:solidFill>
              </a:rPr>
              <a:t> e entender se a mesma seria adequada </a:t>
            </a:r>
            <a:r>
              <a:rPr lang="pt-BR" sz="2200" spc="-1" dirty="0" smtClean="0">
                <a:solidFill>
                  <a:srgbClr val="000000"/>
                </a:solidFill>
              </a:rPr>
              <a:t>nos cenários </a:t>
            </a:r>
            <a:r>
              <a:rPr lang="pt-BR" sz="2200" spc="-1" dirty="0">
                <a:solidFill>
                  <a:srgbClr val="000000"/>
                </a:solidFill>
              </a:rPr>
              <a:t>simulados e quais seriam os limites nos quais poderia ser usada com segurança.</a:t>
            </a:r>
            <a:endParaRPr lang="pt-BR" sz="2200" spc="-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8531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spc="-1" dirty="0" smtClean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.Objetivo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0" y="1080000"/>
            <a:ext cx="9135720" cy="5813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spc="-1" dirty="0">
                <a:solidFill>
                  <a:srgbClr val="000000"/>
                </a:solidFill>
              </a:rPr>
              <a:t>A metodologia a ser utilizada, compreende uma sequência de atividades realizadas </a:t>
            </a:r>
            <a:r>
              <a:rPr lang="pt-BR" sz="2200" spc="-1" dirty="0" smtClean="0">
                <a:solidFill>
                  <a:srgbClr val="000000"/>
                </a:solidFill>
              </a:rPr>
              <a:t>para se </a:t>
            </a:r>
            <a:r>
              <a:rPr lang="pt-BR" sz="2200" spc="-1" dirty="0">
                <a:solidFill>
                  <a:srgbClr val="000000"/>
                </a:solidFill>
              </a:rPr>
              <a:t>atingir os objetivos, a saber</a:t>
            </a:r>
            <a:r>
              <a:rPr lang="pt-BR" sz="2200" spc="-1" dirty="0" smtClean="0">
                <a:solidFill>
                  <a:srgbClr val="000000"/>
                </a:solidFill>
              </a:rPr>
              <a:t>: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>
                <a:solidFill>
                  <a:srgbClr val="000000"/>
                </a:solidFill>
              </a:rPr>
              <a:t>Montar e programar as simulações utilizando os parâmetros e </a:t>
            </a:r>
            <a:r>
              <a:rPr lang="pt-BR" sz="2200" spc="-1" dirty="0" smtClean="0">
                <a:solidFill>
                  <a:srgbClr val="000000"/>
                </a:solidFill>
              </a:rPr>
              <a:t>cenários definidos;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>
                <a:solidFill>
                  <a:srgbClr val="000000"/>
                </a:solidFill>
              </a:rPr>
              <a:t>Realizar as simulações, avaliar os resultados e comparar com </a:t>
            </a:r>
            <a:r>
              <a:rPr lang="pt-BR" sz="2200" spc="-1" dirty="0" smtClean="0">
                <a:solidFill>
                  <a:srgbClr val="000000"/>
                </a:solidFill>
              </a:rPr>
              <a:t>trabalhos correlatos</a:t>
            </a:r>
            <a:r>
              <a:rPr lang="pt-BR" sz="2200" spc="-1" dirty="0">
                <a:solidFill>
                  <a:srgbClr val="000000"/>
                </a:solidFill>
              </a:rPr>
              <a:t>, valores teóricos, especificações</a:t>
            </a:r>
            <a:r>
              <a:rPr lang="pt-BR" sz="2200" spc="-1" dirty="0" smtClean="0">
                <a:solidFill>
                  <a:srgbClr val="000000"/>
                </a:solidFill>
              </a:rPr>
              <a:t>;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>
                <a:solidFill>
                  <a:srgbClr val="000000"/>
                </a:solidFill>
              </a:rPr>
              <a:t>Escrever, elaborar gráficos e revisar a dissertação</a:t>
            </a:r>
            <a:r>
              <a:rPr lang="pt-BR" sz="2200" spc="-1" dirty="0" smtClean="0">
                <a:solidFill>
                  <a:srgbClr val="000000"/>
                </a:solidFill>
              </a:rPr>
              <a:t>;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>
                <a:solidFill>
                  <a:srgbClr val="000000"/>
                </a:solidFill>
              </a:rPr>
              <a:t>Entrega e defesa da dissertação perante à banca examinadora</a:t>
            </a:r>
            <a:r>
              <a:rPr lang="pt-BR" sz="2200" spc="-1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 smtClean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spc="-1" dirty="0" smtClean="0">
                <a:solidFill>
                  <a:srgbClr val="000000"/>
                </a:solidFill>
              </a:rPr>
              <a:t>Em </a:t>
            </a:r>
            <a:r>
              <a:rPr lang="pt-BR" sz="2200" spc="-1" dirty="0">
                <a:solidFill>
                  <a:srgbClr val="000000"/>
                </a:solidFill>
              </a:rPr>
              <a:t>uma etapa preliminar, algumas das atividades previstas já foram iniciadas e, </a:t>
            </a:r>
            <a:r>
              <a:rPr lang="pt-BR" sz="2200" spc="-1" dirty="0" smtClean="0">
                <a:solidFill>
                  <a:srgbClr val="000000"/>
                </a:solidFill>
              </a:rPr>
              <a:t>assim segue </a:t>
            </a:r>
            <a:r>
              <a:rPr lang="pt-BR" sz="2200" spc="-1" dirty="0">
                <a:solidFill>
                  <a:srgbClr val="000000"/>
                </a:solidFill>
              </a:rPr>
              <a:t>uma discussão sobre os pontos da metodologia, incluindo detalhes do </a:t>
            </a:r>
            <a:r>
              <a:rPr lang="pt-BR" sz="2200" spc="-1" dirty="0" smtClean="0">
                <a:solidFill>
                  <a:srgbClr val="000000"/>
                </a:solidFill>
              </a:rPr>
              <a:t>ferramental, cenários </a:t>
            </a:r>
            <a:r>
              <a:rPr lang="pt-BR" sz="2200" spc="-1" dirty="0">
                <a:solidFill>
                  <a:srgbClr val="000000"/>
                </a:solidFill>
              </a:rPr>
              <a:t>e parâmetros que se pretende simular.</a:t>
            </a:r>
            <a:endParaRPr lang="pt-BR" sz="2200" spc="-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7158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spc="-1" dirty="0" smtClean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4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.Cronograma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14" y="1868818"/>
            <a:ext cx="8272732" cy="412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764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395280" y="115920"/>
            <a:ext cx="788472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spc="-1" dirty="0">
                <a:solidFill>
                  <a:srgbClr val="000000"/>
                </a:solidFill>
                <a:latin typeface="Arial" panose="020B0604020202020204" pitchFamily="34" charset="0"/>
                <a:ea typeface="Noto Sans CJK SC Regular"/>
                <a:cs typeface="Arial" panose="020B0604020202020204" pitchFamily="34" charset="0"/>
              </a:rPr>
              <a:t>5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ea typeface="Noto Sans CJK SC Regular"/>
                <a:cs typeface="Arial" panose="020B0604020202020204" pitchFamily="34" charset="0"/>
              </a:rPr>
              <a:t>. Referências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3" name="Picture 2"/>
          <p:cNvPicPr/>
          <p:nvPr/>
        </p:nvPicPr>
        <p:blipFill>
          <a:blip r:embed="rId2"/>
          <a:stretch/>
        </p:blipFill>
        <p:spPr>
          <a:xfrm>
            <a:off x="8114400" y="5733360"/>
            <a:ext cx="1020960" cy="1123560"/>
          </a:xfrm>
          <a:prstGeom prst="rect">
            <a:avLst/>
          </a:prstGeom>
          <a:ln>
            <a:noFill/>
          </a:ln>
        </p:spPr>
      </p:pic>
      <p:sp>
        <p:nvSpPr>
          <p:cNvPr id="214" name="CustomShape 2"/>
          <p:cNvSpPr/>
          <p:nvPr/>
        </p:nvSpPr>
        <p:spPr>
          <a:xfrm>
            <a:off x="1872000" y="5634000"/>
            <a:ext cx="6119280" cy="134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pt-BR" sz="16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Figure 1. Cenário de uma rede veicular [Alves et al. 2009] </a:t>
            </a:r>
            <a:r>
              <a:rPr lang="pt-BR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 dirty="0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-72000" y="792000"/>
            <a:ext cx="9503280" cy="4391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lang="pt-BR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000" b="0" strike="noStrike" spc="-1" dirty="0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216720" y="1944720"/>
            <a:ext cx="8783280" cy="4391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pt-BR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lang="pt-BR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000" b="0" strike="noStrike" spc="-1" dirty="0">
              <a:latin typeface="Arial"/>
            </a:endParaRPr>
          </a:p>
        </p:txBody>
      </p:sp>
      <p:sp>
        <p:nvSpPr>
          <p:cNvPr id="217" name="TextShape 5"/>
          <p:cNvSpPr txBox="1"/>
          <p:nvPr/>
        </p:nvSpPr>
        <p:spPr>
          <a:xfrm>
            <a:off x="28080" y="1259948"/>
            <a:ext cx="8716680" cy="8295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en-US" sz="1600" b="0" strike="noStrike" spc="-1" dirty="0">
                <a:latin typeface="Arial"/>
              </a:rPr>
              <a:t>AL-FUQAHA, A. et al. Internet of Things : A Survey on Enabling Technologies, Protocols,</a:t>
            </a:r>
          </a:p>
          <a:p>
            <a:pPr algn="just"/>
            <a:r>
              <a:rPr lang="en-US" sz="1600" b="0" strike="noStrike" spc="-1" dirty="0">
                <a:latin typeface="Arial"/>
              </a:rPr>
              <a:t>and Applications. IEEE COMMUNICATION SURVEYS &amp; TUTORIALS, v. 17, n. 4, p. 2347–</a:t>
            </a:r>
          </a:p>
          <a:p>
            <a:pPr algn="just"/>
            <a:r>
              <a:rPr lang="en-US" sz="1600" b="0" strike="noStrike" spc="-1" dirty="0">
                <a:latin typeface="Arial"/>
              </a:rPr>
              <a:t>2376, 2015.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218" name="TextShape 6"/>
          <p:cNvSpPr txBox="1"/>
          <p:nvPr/>
        </p:nvSpPr>
        <p:spPr>
          <a:xfrm>
            <a:off x="-72000" y="6216201"/>
            <a:ext cx="8879760" cy="58332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600" b="0" strike="noStrike" spc="-1" dirty="0">
                <a:latin typeface="Arial"/>
              </a:rPr>
              <a:t>SHELBY, Z.; BORMANN, C. 6LoWPAN: the wireless embedded internet. [S.l.]: John Wiley</a:t>
            </a:r>
          </a:p>
          <a:p>
            <a:r>
              <a:rPr lang="en-US" sz="1600" b="0" strike="noStrike" spc="-1" dirty="0">
                <a:latin typeface="Arial"/>
              </a:rPr>
              <a:t>&amp; Sons Ltd, 2009.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219" name="TextShape 7"/>
          <p:cNvSpPr txBox="1"/>
          <p:nvPr/>
        </p:nvSpPr>
        <p:spPr>
          <a:xfrm>
            <a:off x="-26280" y="2842922"/>
            <a:ext cx="8788320" cy="58332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pt-B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MOTA, Levi da Costa. Uma análise comparativa dos protocolos SNMP, Zabbix e MQTT, no contexto de aplicações de internet das coisas. 2017.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220" name="TextShape 8"/>
          <p:cNvSpPr txBox="1"/>
          <p:nvPr/>
        </p:nvSpPr>
        <p:spPr>
          <a:xfrm>
            <a:off x="-51549" y="5303307"/>
            <a:ext cx="8928000" cy="6140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pt-BR" sz="1600" spc="-1" dirty="0">
                <a:latin typeface="Arial"/>
              </a:rPr>
              <a:t>Seixas, A</a:t>
            </a:r>
            <a:r>
              <a:rPr lang="pt-BR" sz="1600" b="0" strike="noStrike" spc="-1" dirty="0">
                <a:latin typeface="Arial"/>
              </a:rPr>
              <a:t>. et al. </a:t>
            </a:r>
            <a:r>
              <a:rPr lang="pt-BR" sz="1600" dirty="0">
                <a:hlinkClick r:id="rId3"/>
              </a:rPr>
              <a:t>https://www.gta.ufrj.br/grad/10_1/snmp/index.htm</a:t>
            </a:r>
            <a:r>
              <a:rPr lang="pt-BR" sz="1600" dirty="0"/>
              <a:t> </a:t>
            </a:r>
            <a:r>
              <a:rPr lang="pt-BR" sz="1600" b="0" strike="noStrike" spc="-1" dirty="0">
                <a:latin typeface="Arial"/>
              </a:rPr>
              <a:t>Online; acesso </a:t>
            </a:r>
            <a:r>
              <a:rPr lang="pt-BR" sz="1600" spc="-1" dirty="0">
                <a:latin typeface="Arial"/>
              </a:rPr>
              <a:t>24</a:t>
            </a:r>
            <a:r>
              <a:rPr lang="pt-BR" sz="1600" b="0" strike="noStrike" spc="-1" dirty="0">
                <a:latin typeface="Arial"/>
              </a:rPr>
              <a:t> Agosto 2020</a:t>
            </a:r>
            <a:r>
              <a:rPr lang="pt-BR" sz="1800" b="0" strike="noStrike" spc="-1" dirty="0">
                <a:latin typeface="Arial"/>
              </a:rPr>
              <a:t>.</a:t>
            </a:r>
          </a:p>
        </p:txBody>
      </p:sp>
      <p:sp>
        <p:nvSpPr>
          <p:cNvPr id="221" name="TextShape 9"/>
          <p:cNvSpPr txBox="1"/>
          <p:nvPr/>
        </p:nvSpPr>
        <p:spPr>
          <a:xfrm>
            <a:off x="-30960" y="2100770"/>
            <a:ext cx="9166320" cy="58332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pt-BR" sz="1600" b="0" strike="noStrike" spc="-1" dirty="0">
                <a:latin typeface="Arial"/>
              </a:rPr>
              <a:t>HORST, A. H. S.; PIRES, A. S.; DÉO, A. L. B. De A a Zabbix. 1. ed. São Paulo: Novatec</a:t>
            </a:r>
          </a:p>
          <a:p>
            <a:r>
              <a:rPr lang="pt-BR" sz="1600" b="0" strike="noStrike" spc="-1" dirty="0">
                <a:latin typeface="Arial"/>
              </a:rPr>
              <a:t>Editora Ltda., 2015.</a:t>
            </a:r>
          </a:p>
        </p:txBody>
      </p:sp>
      <p:sp>
        <p:nvSpPr>
          <p:cNvPr id="3" name="TextShape 8">
            <a:extLst>
              <a:ext uri="{FF2B5EF4-FFF2-40B4-BE49-F238E27FC236}">
                <a16:creationId xmlns:a16="http://schemas.microsoft.com/office/drawing/2014/main" xmlns="" id="{725C0865-C093-4150-88AD-AA155350B119}"/>
              </a:ext>
            </a:extLst>
          </p:cNvPr>
          <p:cNvSpPr txBox="1"/>
          <p:nvPr/>
        </p:nvSpPr>
        <p:spPr>
          <a:xfrm>
            <a:off x="-30960" y="3499854"/>
            <a:ext cx="8928000" cy="6140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pt-BR" sz="1600" spc="-1" dirty="0">
                <a:latin typeface="Arial"/>
              </a:rPr>
              <a:t>Roncero, Valeriana G. </a:t>
            </a:r>
            <a:r>
              <a:rPr lang="pt-BR" sz="1600" dirty="0">
                <a:hlinkClick r:id="rId4"/>
              </a:rPr>
              <a:t>https://www.gta.ufrj.br/seminarios/semin2002_1/valeriana/</a:t>
            </a:r>
            <a:r>
              <a:rPr lang="pt-BR" sz="1600" spc="-1" dirty="0">
                <a:latin typeface="Arial"/>
              </a:rPr>
              <a:t> </a:t>
            </a:r>
            <a:r>
              <a:rPr lang="pt-BR" sz="1600" b="0" strike="noStrike" spc="-1" dirty="0">
                <a:latin typeface="Arial"/>
              </a:rPr>
              <a:t>Online; acesso </a:t>
            </a:r>
            <a:r>
              <a:rPr lang="pt-BR" sz="1600" spc="-1" dirty="0">
                <a:latin typeface="Arial"/>
              </a:rPr>
              <a:t>25</a:t>
            </a:r>
            <a:r>
              <a:rPr lang="pt-BR" sz="1600" b="0" strike="noStrike" spc="-1" dirty="0">
                <a:latin typeface="Arial"/>
              </a:rPr>
              <a:t> Agosto 2020</a:t>
            </a:r>
            <a:r>
              <a:rPr lang="pt-BR" sz="1800" b="0" strike="noStrike" spc="-1" dirty="0">
                <a:latin typeface="Arial"/>
              </a:rPr>
              <a:t>.</a:t>
            </a:r>
          </a:p>
        </p:txBody>
      </p:sp>
      <p:sp>
        <p:nvSpPr>
          <p:cNvPr id="4" name="TextShape 8">
            <a:extLst>
              <a:ext uri="{FF2B5EF4-FFF2-40B4-BE49-F238E27FC236}">
                <a16:creationId xmlns:a16="http://schemas.microsoft.com/office/drawing/2014/main" xmlns="" id="{398882AF-99CB-4ECF-B6B1-1042479700AF}"/>
              </a:ext>
            </a:extLst>
          </p:cNvPr>
          <p:cNvSpPr txBox="1"/>
          <p:nvPr/>
        </p:nvSpPr>
        <p:spPr>
          <a:xfrm>
            <a:off x="-77580" y="5809291"/>
            <a:ext cx="892800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pt-BR" sz="1600" spc="-1" dirty="0">
                <a:latin typeface="Arial"/>
              </a:rPr>
              <a:t>Semprebom, Tiago</a:t>
            </a:r>
            <a:r>
              <a:rPr lang="pt-BR" sz="1600" b="0" strike="noStrike" spc="-1" dirty="0">
                <a:latin typeface="Arial"/>
              </a:rPr>
              <a:t>. </a:t>
            </a:r>
            <a:r>
              <a:rPr lang="pt-BR" sz="1600" dirty="0">
                <a:hlinkClick r:id="rId5"/>
              </a:rPr>
              <a:t>https://slideplayer.com.br/slide/368053/</a:t>
            </a:r>
            <a:r>
              <a:rPr lang="pt-BR" sz="1600" dirty="0"/>
              <a:t> </a:t>
            </a:r>
            <a:r>
              <a:rPr lang="pt-BR" sz="1600" b="0" strike="noStrike" spc="-1" dirty="0">
                <a:latin typeface="Arial"/>
              </a:rPr>
              <a:t>Online; acesso </a:t>
            </a:r>
            <a:r>
              <a:rPr lang="pt-BR" sz="1600" spc="-1" dirty="0">
                <a:latin typeface="Arial"/>
              </a:rPr>
              <a:t>20</a:t>
            </a:r>
            <a:r>
              <a:rPr lang="pt-BR" sz="1600" b="0" strike="noStrike" spc="-1" dirty="0">
                <a:latin typeface="Arial"/>
              </a:rPr>
              <a:t> Agosto 2020</a:t>
            </a:r>
            <a:r>
              <a:rPr lang="pt-BR" sz="1800" b="0" strike="noStrike" spc="-1" dirty="0">
                <a:latin typeface="Arial"/>
              </a:rPr>
              <a:t>.</a:t>
            </a:r>
          </a:p>
        </p:txBody>
      </p:sp>
      <p:sp>
        <p:nvSpPr>
          <p:cNvPr id="5" name="TextShape 8">
            <a:extLst>
              <a:ext uri="{FF2B5EF4-FFF2-40B4-BE49-F238E27FC236}">
                <a16:creationId xmlns:a16="http://schemas.microsoft.com/office/drawing/2014/main" xmlns="" id="{74E0DF72-0367-4F96-A89F-6803703159DE}"/>
              </a:ext>
            </a:extLst>
          </p:cNvPr>
          <p:cNvSpPr txBox="1"/>
          <p:nvPr/>
        </p:nvSpPr>
        <p:spPr>
          <a:xfrm>
            <a:off x="-30960" y="4217661"/>
            <a:ext cx="8928000" cy="107576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pt-BR" sz="1600" dirty="0"/>
              <a:t>SAYDAM, T.; MAGENDAZ, T "From networks and network Management into Service Management." Journal of Networks and Systems Management, vol.4, n. 4, dez 1996, p345-348. Disponível em: http://zabbixbrasil.org/files/Monitoramento_e_Gerenciament o_de_Redes_Utilizando_Zabbix.pdf p 22</a:t>
            </a:r>
            <a:endParaRPr lang="pt-BR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Dúvidas</a:t>
            </a:r>
            <a:r>
              <a:rPr lang="pt-BR" sz="3200" b="0" strike="noStrike" spc="-1" dirty="0">
                <a:solidFill>
                  <a:srgbClr val="000000"/>
                </a:solidFill>
                <a:latin typeface="BankGothic Lt BT"/>
                <a:ea typeface="DejaVu Sans"/>
              </a:rPr>
              <a:t> </a:t>
            </a:r>
            <a:endParaRPr lang="pt-BR" sz="3200" b="0" strike="noStrike" spc="-1" dirty="0">
              <a:latin typeface="Arial"/>
            </a:endParaRPr>
          </a:p>
        </p:txBody>
      </p:sp>
      <p:pic>
        <p:nvPicPr>
          <p:cNvPr id="236" name="Picture 2"/>
          <p:cNvPicPr/>
          <p:nvPr/>
        </p:nvPicPr>
        <p:blipFill>
          <a:blip r:embed="rId2"/>
          <a:stretch/>
        </p:blipFill>
        <p:spPr>
          <a:xfrm>
            <a:off x="8102160" y="5746680"/>
            <a:ext cx="1020960" cy="1123560"/>
          </a:xfrm>
          <a:prstGeom prst="rect">
            <a:avLst/>
          </a:prstGeom>
          <a:ln>
            <a:noFill/>
          </a:ln>
        </p:spPr>
      </p:pic>
      <p:sp>
        <p:nvSpPr>
          <p:cNvPr id="237" name="CustomShape 2"/>
          <p:cNvSpPr/>
          <p:nvPr/>
        </p:nvSpPr>
        <p:spPr>
          <a:xfrm>
            <a:off x="1619640" y="2133000"/>
            <a:ext cx="9128160" cy="573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pt-B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E-mail: tiago.maessi@gmail.com</a:t>
            </a:r>
            <a:endParaRPr lang="pt-BR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E9349B35-1EE9-48E2-B356-20DAAB31D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15" y="1564129"/>
            <a:ext cx="8180331" cy="4428707"/>
          </a:xfrm>
          <a:prstGeom prst="rect">
            <a:avLst/>
          </a:prstGeom>
        </p:spPr>
      </p:pic>
      <p:sp>
        <p:nvSpPr>
          <p:cNvPr id="5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1.Introdução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1.Introdução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0" y="1080000"/>
            <a:ext cx="9135720" cy="5813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2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- A Internet das Coisas (Internet </a:t>
            </a:r>
            <a:r>
              <a:rPr lang="pt-BR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Things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pt-BR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IoT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 é definida como um paradigma no qual dispositivos, sensores ou atuadores podem se comunicar entre si, ou com outros sistemas, através de redes, como a Internet, coletando e trocando dados, o que permite </a:t>
            </a:r>
            <a:r>
              <a:rPr lang="pt-BR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implantação de</a:t>
            </a: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aplicações distribuídas e complexas.</a:t>
            </a: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spc="-1" dirty="0">
                <a:solidFill>
                  <a:srgbClr val="000000"/>
                </a:solidFill>
                <a:latin typeface="Arial"/>
                <a:ea typeface="DejaVu Sans"/>
              </a:rPr>
              <a:t>  - Os dispositivos que integram as aplicações na Internet das Coisas, incluindo-se as Cidades Inteligentes, têm a capacidade de integrar diversos sensores e atuadores, e também incluem interfaces de comunicação que permitem a comunicação destes dispositivos através da Internet.</a:t>
            </a: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lang="pt-B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69055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2.Fundamentação Teórica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0" y="1080000"/>
            <a:ext cx="9135720" cy="5813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- O Cisco Internet Business </a:t>
            </a:r>
            <a:r>
              <a:rPr lang="pt-BR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Solutions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Group</a:t>
            </a:r>
            <a:r>
              <a:rPr lang="pt-BR" sz="22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pt-BR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IBSG), previu que ao final de 2020 tínhamos cerca 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 50 bilhões de dispositivos conectados à Internet.</a:t>
            </a: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 As técnicas de comunicação colaborativa utilizadas no contexto de veículos inteligentes e redes </a:t>
            </a:r>
            <a:r>
              <a:rPr lang="pt-BR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veiculares 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podem auxiliar em casos </a:t>
            </a:r>
            <a:r>
              <a:rPr lang="pt-BR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de: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colisão </a:t>
            </a:r>
            <a:r>
              <a:rPr lang="pt-BR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veicular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auxílio de equipes de resgate em caso de </a:t>
            </a:r>
            <a:r>
              <a:rPr lang="pt-BR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acidentes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gerenciamento de tráfego em locais de </a:t>
            </a:r>
            <a:r>
              <a:rPr lang="pt-BR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acidente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alerta sobre as sinalizações das </a:t>
            </a:r>
            <a:r>
              <a:rPr lang="pt-BR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vias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informações de diagnóstico e manutenção dos </a:t>
            </a:r>
            <a:r>
              <a:rPr lang="pt-BR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veículos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alerta de mudança de faixa ou condição da </a:t>
            </a:r>
            <a:r>
              <a:rPr lang="pt-BR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via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2200" spc="-1" dirty="0" smtClean="0">
                <a:solidFill>
                  <a:srgbClr val="000000"/>
                </a:solidFill>
                <a:latin typeface="Arial"/>
              </a:rPr>
              <a:t>reserva de vagas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2200" spc="-1" dirty="0" smtClean="0">
                <a:solidFill>
                  <a:srgbClr val="000000"/>
                </a:solidFill>
                <a:latin typeface="Arial"/>
              </a:rPr>
              <a:t>alerta de velocidade</a:t>
            </a:r>
            <a:endParaRPr lang="pt-B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86886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2.Fundamentação Teórica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0" y="1080000"/>
            <a:ext cx="9135720" cy="5813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200" spc="-1" dirty="0" smtClean="0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lang="pt-BR" sz="2200" spc="-1" dirty="0" smtClean="0">
                <a:solidFill>
                  <a:srgbClr val="000000"/>
                </a:solidFill>
                <a:ea typeface="DejaVu Sans"/>
              </a:rPr>
              <a:t>Análise de dados coletados para viabilizar Cidades Inteligentes apoiando na melhoria do tráfego, redução da poluição, diminuição do tempo de transporte, etc.</a:t>
            </a: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>
              <a:solidFill>
                <a:srgbClr val="000000"/>
              </a:solidFill>
              <a:ea typeface="DejaVu Sans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spc="-1" dirty="0" smtClean="0">
                <a:solidFill>
                  <a:srgbClr val="000000"/>
                </a:solidFill>
                <a:ea typeface="DejaVu Sans"/>
              </a:rPr>
              <a:t> -  Características Redes veiculares: </a:t>
            </a: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 smtClean="0">
              <a:solidFill>
                <a:srgbClr val="000000"/>
              </a:solidFill>
              <a:ea typeface="DejaVu Sans"/>
            </a:endParaRP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>
                <a:solidFill>
                  <a:srgbClr val="000000"/>
                </a:solidFill>
                <a:ea typeface="DejaVu Sans"/>
              </a:rPr>
              <a:t>u</a:t>
            </a:r>
            <a:r>
              <a:rPr lang="pt-BR" sz="2200" spc="-1" dirty="0" smtClean="0">
                <a:solidFill>
                  <a:srgbClr val="000000"/>
                </a:solidFill>
                <a:ea typeface="DejaVu Sans"/>
              </a:rPr>
              <a:t>tilizam redes </a:t>
            </a:r>
            <a:r>
              <a:rPr lang="pt-BR" sz="2200" spc="-1" dirty="0" err="1" smtClean="0">
                <a:solidFill>
                  <a:srgbClr val="000000"/>
                </a:solidFill>
                <a:ea typeface="DejaVu Sans"/>
              </a:rPr>
              <a:t>sem-fio</a:t>
            </a:r>
            <a:r>
              <a:rPr lang="pt-BR" sz="2200" spc="-1" dirty="0" smtClean="0">
                <a:solidFill>
                  <a:srgbClr val="000000"/>
                </a:solidFill>
                <a:ea typeface="DejaVu Sans"/>
              </a:rPr>
              <a:t> (</a:t>
            </a:r>
            <a:r>
              <a:rPr lang="pt-BR" sz="2200" spc="-1" dirty="0" err="1" smtClean="0">
                <a:solidFill>
                  <a:srgbClr val="000000"/>
                </a:solidFill>
                <a:ea typeface="DejaVu Sans"/>
              </a:rPr>
              <a:t>Wi-fi</a:t>
            </a:r>
            <a:r>
              <a:rPr lang="pt-BR" sz="2200" spc="-1" dirty="0" smtClean="0">
                <a:solidFill>
                  <a:srgbClr val="000000"/>
                </a:solidFill>
                <a:ea typeface="DejaVu Sans"/>
              </a:rPr>
              <a:t>, satélite, 4G, 5G)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>
                <a:solidFill>
                  <a:srgbClr val="000000"/>
                </a:solidFill>
              </a:rPr>
              <a:t>m</a:t>
            </a:r>
            <a:r>
              <a:rPr lang="pt-BR" sz="2200" spc="-1" dirty="0" smtClean="0">
                <a:solidFill>
                  <a:srgbClr val="000000"/>
                </a:solidFill>
              </a:rPr>
              <a:t>aior consumo de bateria</a:t>
            </a:r>
            <a:endParaRPr lang="pt-BR" sz="2200" spc="-1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 smtClean="0">
                <a:solidFill>
                  <a:srgbClr val="000000"/>
                </a:solidFill>
              </a:rPr>
              <a:t>a mobilidade </a:t>
            </a:r>
            <a:r>
              <a:rPr lang="pt-BR" sz="2200" spc="-1" dirty="0">
                <a:solidFill>
                  <a:srgbClr val="000000"/>
                </a:solidFill>
              </a:rPr>
              <a:t>dos veículos e os cenários urbanos e rurais sugere o uso de redes ad hoc e também redes </a:t>
            </a:r>
            <a:r>
              <a:rPr lang="pt-BR" sz="2200" spc="-1" dirty="0" err="1" smtClean="0">
                <a:solidFill>
                  <a:srgbClr val="000000"/>
                </a:solidFill>
              </a:rPr>
              <a:t>infraestruturadas</a:t>
            </a:r>
            <a:r>
              <a:rPr lang="pt-BR" sz="2200" spc="-1" dirty="0" smtClean="0">
                <a:solidFill>
                  <a:srgbClr val="000000"/>
                </a:solidFill>
              </a:rPr>
              <a:t>;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 smtClean="0">
                <a:solidFill>
                  <a:srgbClr val="000000"/>
                </a:solidFill>
              </a:rPr>
              <a:t>alta </a:t>
            </a:r>
            <a:r>
              <a:rPr lang="pt-BR" sz="2200" spc="-1" dirty="0">
                <a:solidFill>
                  <a:srgbClr val="000000"/>
                </a:solidFill>
              </a:rPr>
              <a:t>velocidade com que os veículos se movem em suas </a:t>
            </a:r>
            <a:r>
              <a:rPr lang="pt-BR" sz="2200" spc="-1" dirty="0" smtClean="0">
                <a:solidFill>
                  <a:srgbClr val="000000"/>
                </a:solidFill>
              </a:rPr>
              <a:t>trajetórias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>
                <a:solidFill>
                  <a:srgbClr val="000000"/>
                </a:solidFill>
              </a:rPr>
              <a:t>p</a:t>
            </a:r>
            <a:r>
              <a:rPr lang="pt-BR" sz="2200" spc="-1" dirty="0" smtClean="0">
                <a:solidFill>
                  <a:srgbClr val="000000"/>
                </a:solidFill>
              </a:rPr>
              <a:t>adrões de mobilidade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>
                <a:solidFill>
                  <a:srgbClr val="000000"/>
                </a:solidFill>
              </a:rPr>
              <a:t>e</a:t>
            </a:r>
            <a:r>
              <a:rPr lang="pt-BR" sz="2200" spc="-1" dirty="0" smtClean="0">
                <a:solidFill>
                  <a:srgbClr val="000000"/>
                </a:solidFill>
              </a:rPr>
              <a:t>scalabilidade</a:t>
            </a: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spc="-1" dirty="0" smtClean="0">
                <a:solidFill>
                  <a:srgbClr val="000000"/>
                </a:solidFill>
              </a:rPr>
              <a:t>localização </a:t>
            </a:r>
            <a:r>
              <a:rPr lang="pt-BR" sz="2200" spc="-1" dirty="0">
                <a:solidFill>
                  <a:srgbClr val="000000"/>
                </a:solidFill>
              </a:rPr>
              <a:t>geográfica</a:t>
            </a: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endParaRPr lang="pt-BR" sz="2200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51843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2.Fundamentação Teórica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0" y="1080000"/>
            <a:ext cx="9135720" cy="5813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- Estudos na área de redes veiculares e mobilidade urbana se concentram principalmente em redes </a:t>
            </a:r>
            <a:r>
              <a:rPr lang="pt-BR" sz="2200" b="0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VANETs</a:t>
            </a:r>
            <a:r>
              <a:rPr lang="pt-BR" sz="2200" spc="-1" dirty="0" smtClean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Em 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[dos Santos 2018], foram realizados testes de desempenho envolvendo três protocolos de roteamento: Ad hoc </a:t>
            </a:r>
            <a:r>
              <a:rPr lang="pt-BR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On-Demand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Distance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Vector (AODV), </a:t>
            </a:r>
            <a:r>
              <a:rPr lang="pt-BR" sz="2200" b="0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Destination-Sequenced</a:t>
            </a:r>
            <a:r>
              <a:rPr lang="pt-BR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Distance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-Vector (DSDV) e </a:t>
            </a:r>
            <a:r>
              <a:rPr lang="pt-BR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Greedy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Perimeter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Stateless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Routing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(GPSR), considerando o padrão para redes veiculares IEEE 802.11p e cenários de mobilidade. </a:t>
            </a:r>
            <a:endParaRPr lang="pt-BR" sz="2200" b="0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 algn="just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pt-BR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Em [Alves 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et al. 2009], foram apresentados os princípios e os desafios presentes no desenvolvimento de redes veiculares em um minicurso. As arquiteturas, os padrões de redes, as  principais aplicações, projetos, o roteamento, o acesso ao meio e a camada física também foram discutidos neste minicurso. Além disto, foram apresentados os desafios e experimentos de campo. </a:t>
            </a:r>
            <a:endParaRPr lang="pt-B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51338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2.Fundamentação Teórica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61" y="1483743"/>
            <a:ext cx="8320629" cy="441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905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5280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2.Fundamentação Teórica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8257734" y="5992836"/>
            <a:ext cx="877625" cy="864083"/>
          </a:xfrm>
          <a:prstGeom prst="rect">
            <a:avLst/>
          </a:prstGeom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B3EA606D-4AD4-4E87-92B5-3EE72BE9E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" y="1083212"/>
            <a:ext cx="9126717" cy="490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901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12569</TotalTime>
  <Words>1717</Words>
  <Application>Microsoft Office PowerPoint</Application>
  <PresentationFormat>Apresentação na tela (4:3)</PresentationFormat>
  <Paragraphs>160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26</vt:i4>
      </vt:variant>
    </vt:vector>
  </HeadingPairs>
  <TitlesOfParts>
    <vt:vector size="36" baseType="lpstr">
      <vt:lpstr>Arial</vt:lpstr>
      <vt:lpstr>BankGothic Lt BT</vt:lpstr>
      <vt:lpstr>Calibri</vt:lpstr>
      <vt:lpstr>DejaVu Sans</vt:lpstr>
      <vt:lpstr>Noto Sans CJK SC Regular</vt:lpstr>
      <vt:lpstr>Symbol</vt:lpstr>
      <vt:lpstr>Wingdings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Luiz Eduardo</dc:creator>
  <dc:description/>
  <cp:lastModifiedBy>Tiago Junior</cp:lastModifiedBy>
  <cp:revision>499</cp:revision>
  <dcterms:created xsi:type="dcterms:W3CDTF">2011-06-11T15:23:04Z</dcterms:created>
  <dcterms:modified xsi:type="dcterms:W3CDTF">2021-04-16T22:44:36Z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1</vt:i4>
  </property>
  <property fmtid="{D5CDD505-2E9C-101B-9397-08002B2CF9AE}" pid="7" name="Notes">
    <vt:i4>2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  <property fmtid="{D5CDD505-2E9C-101B-9397-08002B2CF9AE}" pid="12" name="MSIP_Label_3dc542d3-6316-42ad-9eaa-e82fa419e5f2_Enabled">
    <vt:lpwstr>true</vt:lpwstr>
  </property>
  <property fmtid="{D5CDD505-2E9C-101B-9397-08002B2CF9AE}" pid="13" name="MSIP_Label_3dc542d3-6316-42ad-9eaa-e82fa419e5f2_SetDate">
    <vt:lpwstr>2021-04-12T22:58:03Z</vt:lpwstr>
  </property>
  <property fmtid="{D5CDD505-2E9C-101B-9397-08002B2CF9AE}" pid="14" name="MSIP_Label_3dc542d3-6316-42ad-9eaa-e82fa419e5f2_Method">
    <vt:lpwstr>Standard</vt:lpwstr>
  </property>
  <property fmtid="{D5CDD505-2E9C-101B-9397-08002B2CF9AE}" pid="15" name="MSIP_Label_3dc542d3-6316-42ad-9eaa-e82fa419e5f2_Name">
    <vt:lpwstr>3dc542d3-6316-42ad-9eaa-e82fa419e5f2</vt:lpwstr>
  </property>
  <property fmtid="{D5CDD505-2E9C-101B-9397-08002B2CF9AE}" pid="16" name="MSIP_Label_3dc542d3-6316-42ad-9eaa-e82fa419e5f2_SiteId">
    <vt:lpwstr>a7cdc447-3b29-4b41-b73e-8a2cb54b06c6</vt:lpwstr>
  </property>
  <property fmtid="{D5CDD505-2E9C-101B-9397-08002B2CF9AE}" pid="17" name="MSIP_Label_3dc542d3-6316-42ad-9eaa-e82fa419e5f2_ActionId">
    <vt:lpwstr>d73c4bd0-c6f7-4983-9dec-161ebd5b4410</vt:lpwstr>
  </property>
  <property fmtid="{D5CDD505-2E9C-101B-9397-08002B2CF9AE}" pid="18" name="MSIP_Label_3dc542d3-6316-42ad-9eaa-e82fa419e5f2_ContentBits">
    <vt:lpwstr>0</vt:lpwstr>
  </property>
</Properties>
</file>