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7"/>
  </p:notesMasterIdLst>
  <p:sldIdLst>
    <p:sldId id="257" r:id="rId4"/>
    <p:sldId id="258" r:id="rId5"/>
    <p:sldId id="260" r:id="rId6"/>
    <p:sldId id="291" r:id="rId7"/>
    <p:sldId id="318" r:id="rId8"/>
    <p:sldId id="319" r:id="rId9"/>
    <p:sldId id="325" r:id="rId10"/>
    <p:sldId id="329" r:id="rId11"/>
    <p:sldId id="328" r:id="rId12"/>
    <p:sldId id="332" r:id="rId13"/>
    <p:sldId id="365" r:id="rId14"/>
    <p:sldId id="364" r:id="rId15"/>
    <p:sldId id="336" r:id="rId16"/>
    <p:sldId id="337" r:id="rId17"/>
    <p:sldId id="338" r:id="rId18"/>
    <p:sldId id="340" r:id="rId19"/>
    <p:sldId id="341" r:id="rId20"/>
    <p:sldId id="343" r:id="rId21"/>
    <p:sldId id="345" r:id="rId22"/>
    <p:sldId id="347" r:id="rId23"/>
    <p:sldId id="350" r:id="rId24"/>
    <p:sldId id="352" r:id="rId25"/>
    <p:sldId id="344" r:id="rId26"/>
    <p:sldId id="274" r:id="rId27"/>
    <p:sldId id="353" r:id="rId28"/>
    <p:sldId id="355" r:id="rId29"/>
    <p:sldId id="356" r:id="rId30"/>
    <p:sldId id="358" r:id="rId31"/>
    <p:sldId id="359" r:id="rId32"/>
    <p:sldId id="361" r:id="rId33"/>
    <p:sldId id="363" r:id="rId34"/>
    <p:sldId id="360" r:id="rId35"/>
    <p:sldId id="276" r:id="rId36"/>
  </p:sldIdLst>
  <p:sldSz cx="9144000" cy="6858000" type="screen4x3"/>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ED2B9-FB5D-4D6A-BA9F-3C8B6A5329D2}" v="304" dt="2022-08-05T02:13:53.48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Junior" userId="8fe74fc6-5018-4f4e-a823-6a49983400f5" providerId="ADAL" clId="{8D54661D-F635-421C-AB33-C4F8C60DEDA8}"/>
    <pc:docChg chg="custSel delSld modSld">
      <pc:chgData name="Tiago Junior" userId="8fe74fc6-5018-4f4e-a823-6a49983400f5" providerId="ADAL" clId="{8D54661D-F635-421C-AB33-C4F8C60DEDA8}" dt="2021-08-26T18:48:04.909" v="31" actId="20577"/>
      <pc:docMkLst>
        <pc:docMk/>
      </pc:docMkLst>
      <pc:sldChg chg="modSp">
        <pc:chgData name="Tiago Junior" userId="8fe74fc6-5018-4f4e-a823-6a49983400f5" providerId="ADAL" clId="{8D54661D-F635-421C-AB33-C4F8C60DEDA8}" dt="2021-08-26T18:48:04.909" v="31" actId="20577"/>
        <pc:sldMkLst>
          <pc:docMk/>
          <pc:sldMk cId="3484045162" sldId="336"/>
        </pc:sldMkLst>
        <pc:spChg chg="mod">
          <ac:chgData name="Tiago Junior" userId="8fe74fc6-5018-4f4e-a823-6a49983400f5" providerId="ADAL" clId="{8D54661D-F635-421C-AB33-C4F8C60DEDA8}" dt="2021-08-26T18:48:04.909" v="31" actId="20577"/>
          <ac:spMkLst>
            <pc:docMk/>
            <pc:sldMk cId="3484045162" sldId="336"/>
            <ac:spMk id="136" creationId="{00000000-0000-0000-0000-000000000000}"/>
          </ac:spMkLst>
        </pc:spChg>
      </pc:sldChg>
      <pc:sldChg chg="addSp delSp modSp mod delAnim">
        <pc:chgData name="Tiago Junior" userId="8fe74fc6-5018-4f4e-a823-6a49983400f5" providerId="ADAL" clId="{8D54661D-F635-421C-AB33-C4F8C60DEDA8}" dt="2021-08-21T15:30:47.498" v="14" actId="14100"/>
        <pc:sldMkLst>
          <pc:docMk/>
          <pc:sldMk cId="1654076476" sldId="344"/>
        </pc:sldMkLst>
        <pc:graphicFrameChg chg="add del mod">
          <ac:chgData name="Tiago Junior" userId="8fe74fc6-5018-4f4e-a823-6a49983400f5" providerId="ADAL" clId="{8D54661D-F635-421C-AB33-C4F8C60DEDA8}" dt="2021-08-21T15:28:25.032" v="2"/>
          <ac:graphicFrameMkLst>
            <pc:docMk/>
            <pc:sldMk cId="1654076476" sldId="344"/>
            <ac:graphicFrameMk id="3" creationId="{DACFA1FD-68F0-42A7-8354-AFF569734345}"/>
          </ac:graphicFrameMkLst>
        </pc:graphicFrameChg>
        <pc:picChg chg="del">
          <ac:chgData name="Tiago Junior" userId="8fe74fc6-5018-4f4e-a823-6a49983400f5" providerId="ADAL" clId="{8D54661D-F635-421C-AB33-C4F8C60DEDA8}" dt="2021-08-21T15:28:20.479" v="0" actId="478"/>
          <ac:picMkLst>
            <pc:docMk/>
            <pc:sldMk cId="1654076476" sldId="344"/>
            <ac:picMk id="2" creationId="{00000000-0000-0000-0000-000000000000}"/>
          </ac:picMkLst>
        </pc:picChg>
        <pc:picChg chg="add del mod">
          <ac:chgData name="Tiago Junior" userId="8fe74fc6-5018-4f4e-a823-6a49983400f5" providerId="ADAL" clId="{8D54661D-F635-421C-AB33-C4F8C60DEDA8}" dt="2021-08-21T15:29:43.145" v="9" actId="478"/>
          <ac:picMkLst>
            <pc:docMk/>
            <pc:sldMk cId="1654076476" sldId="344"/>
            <ac:picMk id="4" creationId="{47910E65-AFBF-4B82-973D-23CF91D02514}"/>
          </ac:picMkLst>
        </pc:picChg>
        <pc:picChg chg="add mod">
          <ac:chgData name="Tiago Junior" userId="8fe74fc6-5018-4f4e-a823-6a49983400f5" providerId="ADAL" clId="{8D54661D-F635-421C-AB33-C4F8C60DEDA8}" dt="2021-08-21T15:30:47.498" v="14" actId="14100"/>
          <ac:picMkLst>
            <pc:docMk/>
            <pc:sldMk cId="1654076476" sldId="344"/>
            <ac:picMk id="5" creationId="{EC261C05-FF91-4C27-9F89-93E3CE450AA0}"/>
          </ac:picMkLst>
        </pc:picChg>
      </pc:sldChg>
      <pc:sldChg chg="del">
        <pc:chgData name="Tiago Junior" userId="8fe74fc6-5018-4f4e-a823-6a49983400f5" providerId="ADAL" clId="{8D54661D-F635-421C-AB33-C4F8C60DEDA8}" dt="2021-08-26T11:52:18.293" v="15" actId="2696"/>
        <pc:sldMkLst>
          <pc:docMk/>
          <pc:sldMk cId="4278915648" sldId="348"/>
        </pc:sldMkLst>
      </pc:sldChg>
    </pc:docChg>
  </pc:docChgLst>
  <pc:docChgLst>
    <pc:chgData name="Tiago Junior" userId="8fe74fc6-5018-4f4e-a823-6a49983400f5" providerId="ADAL" clId="{761ED2B9-FB5D-4D6A-BA9F-3C8B6A5329D2}"/>
    <pc:docChg chg="addSld delSld modSld">
      <pc:chgData name="Tiago Junior" userId="8fe74fc6-5018-4f4e-a823-6a49983400f5" providerId="ADAL" clId="{761ED2B9-FB5D-4D6A-BA9F-3C8B6A5329D2}" dt="2022-08-05T02:38:11.287" v="308" actId="47"/>
      <pc:docMkLst>
        <pc:docMk/>
      </pc:docMkLst>
      <pc:sldChg chg="addSp delSp modSp modAnim">
        <pc:chgData name="Tiago Junior" userId="8fe74fc6-5018-4f4e-a823-6a49983400f5" providerId="ADAL" clId="{761ED2B9-FB5D-4D6A-BA9F-3C8B6A5329D2}" dt="2022-08-05T01:59:37.529" v="300" actId="2711"/>
        <pc:sldMkLst>
          <pc:docMk/>
          <pc:sldMk cId="199671125" sldId="332"/>
        </pc:sldMkLst>
        <pc:spChg chg="add del">
          <ac:chgData name="Tiago Junior" userId="8fe74fc6-5018-4f4e-a823-6a49983400f5" providerId="ADAL" clId="{761ED2B9-FB5D-4D6A-BA9F-3C8B6A5329D2}" dt="2022-08-05T01:46:39.978" v="14"/>
          <ac:spMkLst>
            <pc:docMk/>
            <pc:sldMk cId="199671125" sldId="332"/>
            <ac:spMk id="2" creationId="{47E38604-FA9A-4619-91CA-E43EB26A8C20}"/>
          </ac:spMkLst>
        </pc:spChg>
        <pc:spChg chg="mod">
          <ac:chgData name="Tiago Junior" userId="8fe74fc6-5018-4f4e-a823-6a49983400f5" providerId="ADAL" clId="{761ED2B9-FB5D-4D6A-BA9F-3C8B6A5329D2}" dt="2022-08-05T01:59:37.529" v="300" actId="2711"/>
          <ac:spMkLst>
            <pc:docMk/>
            <pc:sldMk cId="199671125" sldId="332"/>
            <ac:spMk id="136" creationId="{00000000-0000-0000-0000-000000000000}"/>
          </ac:spMkLst>
        </pc:spChg>
      </pc:sldChg>
      <pc:sldChg chg="modSp add mod modAnim">
        <pc:chgData name="Tiago Junior" userId="8fe74fc6-5018-4f4e-a823-6a49983400f5" providerId="ADAL" clId="{761ED2B9-FB5D-4D6A-BA9F-3C8B6A5329D2}" dt="2022-08-05T01:54:37.024" v="275" actId="20577"/>
        <pc:sldMkLst>
          <pc:docMk/>
          <pc:sldMk cId="1666859470" sldId="364"/>
        </pc:sldMkLst>
        <pc:spChg chg="mod">
          <ac:chgData name="Tiago Junior" userId="8fe74fc6-5018-4f4e-a823-6a49983400f5" providerId="ADAL" clId="{761ED2B9-FB5D-4D6A-BA9F-3C8B6A5329D2}" dt="2022-08-05T01:54:37.024" v="275" actId="20577"/>
          <ac:spMkLst>
            <pc:docMk/>
            <pc:sldMk cId="1666859470" sldId="364"/>
            <ac:spMk id="136" creationId="{00000000-0000-0000-0000-000000000000}"/>
          </ac:spMkLst>
        </pc:spChg>
      </pc:sldChg>
      <pc:sldChg chg="modSp add modAnim">
        <pc:chgData name="Tiago Junior" userId="8fe74fc6-5018-4f4e-a823-6a49983400f5" providerId="ADAL" clId="{761ED2B9-FB5D-4D6A-BA9F-3C8B6A5329D2}" dt="2022-08-05T02:13:53.480" v="306" actId="20577"/>
        <pc:sldMkLst>
          <pc:docMk/>
          <pc:sldMk cId="943895567" sldId="365"/>
        </pc:sldMkLst>
        <pc:spChg chg="mod">
          <ac:chgData name="Tiago Junior" userId="8fe74fc6-5018-4f4e-a823-6a49983400f5" providerId="ADAL" clId="{761ED2B9-FB5D-4D6A-BA9F-3C8B6A5329D2}" dt="2022-08-05T02:13:53.480" v="306" actId="20577"/>
          <ac:spMkLst>
            <pc:docMk/>
            <pc:sldMk cId="943895567" sldId="365"/>
            <ac:spMk id="136" creationId="{00000000-0000-0000-0000-000000000000}"/>
          </ac:spMkLst>
        </pc:spChg>
      </pc:sldChg>
      <pc:sldChg chg="new del">
        <pc:chgData name="Tiago Junior" userId="8fe74fc6-5018-4f4e-a823-6a49983400f5" providerId="ADAL" clId="{761ED2B9-FB5D-4D6A-BA9F-3C8B6A5329D2}" dt="2022-08-05T02:38:11.287" v="308" actId="47"/>
        <pc:sldMkLst>
          <pc:docMk/>
          <pc:sldMk cId="4199378717" sldId="3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98FCB84-2E17-4831-A153-50244F29FE42}" type="datetimeFigureOut">
              <a:rPr lang="pt-BR" smtClean="0"/>
              <a:t>04/08/2022</a:t>
            </a:fld>
            <a:endParaRPr lang="pt-BR" dirty="0"/>
          </a:p>
        </p:txBody>
      </p:sp>
      <p:sp>
        <p:nvSpPr>
          <p:cNvPr id="4" name="Espaço Reservado para Imagem de Slide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28F1CC0-5B8F-4058-993A-EB311D8276D5}" type="slidenum">
              <a:rPr lang="pt-BR" smtClean="0"/>
              <a:t>‹nº›</a:t>
            </a:fld>
            <a:endParaRPr lang="pt-BR" dirty="0"/>
          </a:p>
        </p:txBody>
      </p:sp>
    </p:spTree>
    <p:extLst>
      <p:ext uri="{BB962C8B-B14F-4D97-AF65-F5344CB8AC3E}">
        <p14:creationId xmlns:p14="http://schemas.microsoft.com/office/powerpoint/2010/main" val="3027226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28F1CC0-5B8F-4058-993A-EB311D8276D5}" type="slidenum">
              <a:rPr lang="pt-BR" smtClean="0"/>
              <a:t>7</a:t>
            </a:fld>
            <a:endParaRPr lang="pt-BR" dirty="0"/>
          </a:p>
        </p:txBody>
      </p:sp>
    </p:spTree>
    <p:extLst>
      <p:ext uri="{BB962C8B-B14F-4D97-AF65-F5344CB8AC3E}">
        <p14:creationId xmlns:p14="http://schemas.microsoft.com/office/powerpoint/2010/main" val="103291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8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8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9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9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0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0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pt-BR" sz="3200" b="0" strike="noStrike" spc="-1">
              <a:latin typeface="Arial"/>
            </a:endParaRPr>
          </a:p>
        </p:txBody>
      </p:sp>
      <p:sp>
        <p:nvSpPr>
          <p:cNvPr id="10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1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11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
        <p:nvSpPr>
          <p:cNvPr id="11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pt-BR" sz="3200" b="0" strike="noStrike" spc="-1">
              <a:latin typeface="Arial"/>
            </a:endParaRPr>
          </a:p>
        </p:txBody>
      </p:sp>
      <p:sp>
        <p:nvSpPr>
          <p:cNvPr id="11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pt-BR" sz="3200" b="0" strike="noStrike" spc="-1">
              <a:latin typeface="Arial"/>
            </a:endParaRPr>
          </a:p>
        </p:txBody>
      </p:sp>
      <p:sp>
        <p:nvSpPr>
          <p:cNvPr id="12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pt-BR" sz="3200" b="0" strike="noStrike" spc="-1">
              <a:latin typeface="Arial"/>
            </a:endParaRPr>
          </a:p>
        </p:txBody>
      </p:sp>
      <p:sp>
        <p:nvSpPr>
          <p:cNvPr id="12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pt-BR"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pt-BR"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Imagem 6"/>
          <p:cNvPicPr/>
          <p:nvPr/>
        </p:nvPicPr>
        <p:blipFill>
          <a:blip r:embed="rId14"/>
          <a:srcRect l="1495" t="720" b="83317"/>
          <a:stretch/>
        </p:blipFill>
        <p:spPr>
          <a:xfrm>
            <a:off x="0" y="0"/>
            <a:ext cx="9142920" cy="1157760"/>
          </a:xfrm>
          <a:prstGeom prst="rect">
            <a:avLst/>
          </a:prstGeom>
          <a:ln w="9360">
            <a:noFill/>
          </a:ln>
        </p:spPr>
      </p:pic>
      <p:pic>
        <p:nvPicPr>
          <p:cNvPr id="7" name="Imagem 7"/>
          <p:cNvPicPr/>
          <p:nvPr/>
        </p:nvPicPr>
        <p:blipFill>
          <a:blip r:embed="rId14"/>
          <a:srcRect l="1495" t="16683" r="47164" b="2321"/>
          <a:stretch/>
        </p:blipFill>
        <p:spPr>
          <a:xfrm>
            <a:off x="136440" y="1158840"/>
            <a:ext cx="4693320" cy="5567760"/>
          </a:xfrm>
          <a:prstGeom prst="rect">
            <a:avLst/>
          </a:prstGeom>
          <a:ln w="9360">
            <a:noFill/>
          </a:ln>
        </p:spPr>
      </p:pic>
      <p:sp>
        <p:nvSpPr>
          <p:cNvPr id="2" name="CustomShape 1" hidden="1"/>
          <p:cNvSpPr/>
          <p:nvPr/>
        </p:nvSpPr>
        <p:spPr>
          <a:xfrm>
            <a:off x="395280" y="115920"/>
            <a:ext cx="8423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3200" b="0" strike="noStrike" spc="-1" dirty="0">
                <a:solidFill>
                  <a:srgbClr val="FFFFFF"/>
                </a:solidFill>
                <a:latin typeface="BankGothic Lt BT"/>
                <a:ea typeface="DejaVu Sans"/>
              </a:rPr>
              <a:t>Clique para editar o título</a:t>
            </a:r>
            <a:endParaRPr lang="pt-BR" sz="3200" b="0" strike="noStrike" spc="-1" dirty="0">
              <a:latin typeface="Arial"/>
            </a:endParaRPr>
          </a:p>
        </p:txBody>
      </p:sp>
      <p:sp>
        <p:nvSpPr>
          <p:cNvPr id="3" name="CustomShape 2"/>
          <p:cNvSpPr/>
          <p:nvPr/>
        </p:nvSpPr>
        <p:spPr>
          <a:xfrm>
            <a:off x="395280" y="115920"/>
            <a:ext cx="842364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3200" b="0" strike="noStrike" spc="-1" dirty="0">
                <a:solidFill>
                  <a:srgbClr val="FFFFFF"/>
                </a:solidFill>
                <a:latin typeface="BankGothic Lt BT"/>
                <a:ea typeface="DejaVu Sans"/>
              </a:rPr>
              <a:t>Clique para editar o título</a:t>
            </a:r>
            <a:endParaRPr lang="pt-BR" sz="3200" b="0" strike="noStrike" spc="-1" dirty="0">
              <a:latin typeface="Arial"/>
            </a:endParaRPr>
          </a:p>
        </p:txBody>
      </p:sp>
      <p:sp>
        <p:nvSpPr>
          <p:cNvPr id="4" name="PlaceHolder 3"/>
          <p:cNvSpPr>
            <a:spLocks noGrp="1"/>
          </p:cNvSpPr>
          <p:nvPr>
            <p:ph type="title"/>
          </p:nvPr>
        </p:nvSpPr>
        <p:spPr>
          <a:xfrm>
            <a:off x="457200" y="273240"/>
            <a:ext cx="8228880" cy="1145160"/>
          </a:xfrm>
          <a:prstGeom prst="rect">
            <a:avLst/>
          </a:prstGeom>
        </p:spPr>
        <p:txBody>
          <a:bodyPr lIns="0" tIns="0" rIns="0" bIns="0" anchor="ctr">
            <a:spAutoFit/>
          </a:bodyPr>
          <a:lstStyle/>
          <a:p>
            <a:r>
              <a:rPr lang="pt-BR" sz="1800" b="0" strike="noStrike" spc="-1">
                <a:latin typeface="Arial"/>
              </a:rPr>
              <a:t>Clique para editar o formato do texto do título</a:t>
            </a:r>
          </a:p>
        </p:txBody>
      </p:sp>
      <p:sp>
        <p:nvSpPr>
          <p:cNvPr id="5" name="PlaceHolder 4"/>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18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1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18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18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18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18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18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Imagem 6"/>
          <p:cNvPicPr/>
          <p:nvPr/>
        </p:nvPicPr>
        <p:blipFill>
          <a:blip r:embed="rId14"/>
          <a:srcRect t="11542" b="84072"/>
          <a:stretch/>
        </p:blipFill>
        <p:spPr>
          <a:xfrm>
            <a:off x="0" y="765000"/>
            <a:ext cx="9142920" cy="298800"/>
          </a:xfrm>
          <a:prstGeom prst="rect">
            <a:avLst/>
          </a:prstGeom>
          <a:ln w="9360">
            <a:noFill/>
          </a:ln>
        </p:spPr>
      </p:pic>
      <p:sp>
        <p:nvSpPr>
          <p:cNvPr id="43" name="CustomShape 1"/>
          <p:cNvSpPr/>
          <p:nvPr/>
        </p:nvSpPr>
        <p:spPr>
          <a:xfrm>
            <a:off x="8197920" y="6473160"/>
            <a:ext cx="12204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fld id="{B847C6EB-36BD-4ED3-8893-97284EBD0D00}" type="slidenum">
              <a:rPr lang="pt-BR" sz="1800" b="0" strike="noStrike" spc="-1">
                <a:solidFill>
                  <a:srgbClr val="000000"/>
                </a:solidFill>
                <a:latin typeface="Arial"/>
                <a:ea typeface="DejaVu Sans"/>
              </a:rPr>
              <a:t>‹nº›</a:t>
            </a:fld>
            <a:endParaRPr lang="pt-BR" sz="1800" b="0" strike="noStrike" spc="-1" dirty="0">
              <a:latin typeface="Arial"/>
            </a:endParaRPr>
          </a:p>
        </p:txBody>
      </p:sp>
      <p:sp>
        <p:nvSpPr>
          <p:cNvPr id="4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2" name="Imagem 6"/>
          <p:cNvPicPr/>
          <p:nvPr/>
        </p:nvPicPr>
        <p:blipFill>
          <a:blip r:embed="rId14"/>
          <a:srcRect t="11542" b="84072"/>
          <a:stretch/>
        </p:blipFill>
        <p:spPr>
          <a:xfrm>
            <a:off x="0" y="765000"/>
            <a:ext cx="9142920" cy="298800"/>
          </a:xfrm>
          <a:prstGeom prst="rect">
            <a:avLst/>
          </a:prstGeom>
          <a:ln w="9360">
            <a:noFill/>
          </a:ln>
        </p:spPr>
      </p:pic>
      <p:sp>
        <p:nvSpPr>
          <p:cNvPr id="83" name="CustomShape 1"/>
          <p:cNvSpPr/>
          <p:nvPr/>
        </p:nvSpPr>
        <p:spPr>
          <a:xfrm>
            <a:off x="8197920" y="6473160"/>
            <a:ext cx="12204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fld id="{7250B7AC-2E97-4F27-82F5-81D7375BA6A0}" type="slidenum">
              <a:rPr lang="pt-BR" sz="1800" b="0" strike="noStrike" spc="-1">
                <a:solidFill>
                  <a:srgbClr val="000000"/>
                </a:solidFill>
                <a:latin typeface="Arial"/>
                <a:ea typeface="DejaVu Sans"/>
              </a:rPr>
              <a:t>‹nº›</a:t>
            </a:fld>
            <a:endParaRPr lang="pt-BR" sz="1800" b="0" strike="noStrike" spc="-1" dirty="0">
              <a:latin typeface="Arial"/>
            </a:endParaRPr>
          </a:p>
        </p:txBody>
      </p:sp>
      <p:sp>
        <p:nvSpPr>
          <p:cNvPr id="8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8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0" y="0"/>
            <a:ext cx="9143999" cy="6856920"/>
          </a:xfrm>
          <a:prstGeom prst="rect">
            <a:avLst/>
          </a:prstGeom>
        </p:spPr>
      </p:pic>
      <p:pic>
        <p:nvPicPr>
          <p:cNvPr id="124" name="Picture 2"/>
          <p:cNvPicPr/>
          <p:nvPr/>
        </p:nvPicPr>
        <p:blipFill>
          <a:blip r:embed="rId3"/>
          <a:stretch/>
        </p:blipFill>
        <p:spPr>
          <a:xfrm>
            <a:off x="8114400" y="5733360"/>
            <a:ext cx="1020960" cy="1123560"/>
          </a:xfrm>
          <a:prstGeom prst="rect">
            <a:avLst/>
          </a:prstGeom>
          <a:ln>
            <a:noFill/>
          </a:ln>
        </p:spPr>
      </p:pic>
      <p:sp>
        <p:nvSpPr>
          <p:cNvPr id="125" name="CustomShape 1"/>
          <p:cNvSpPr/>
          <p:nvPr/>
        </p:nvSpPr>
        <p:spPr>
          <a:xfrm>
            <a:off x="0" y="-65956"/>
            <a:ext cx="6856920" cy="12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pt-BR" sz="1600" b="0" strike="noStrike" spc="-1" dirty="0">
                <a:latin typeface="Times New Roman" panose="02020603050405020304" pitchFamily="18" charset="0"/>
                <a:ea typeface="DejaVu Sans"/>
                <a:cs typeface="Times New Roman" panose="02020603050405020304" pitchFamily="18" charset="0"/>
              </a:rPr>
              <a:t>Aluno: Tiago Maessi</a:t>
            </a:r>
            <a:endParaRPr lang="pt-BR" sz="1600" b="0" strike="noStrike" spc="-1" dirty="0">
              <a:latin typeface="Times New Roman" panose="02020603050405020304" pitchFamily="18" charset="0"/>
              <a:cs typeface="Times New Roman" panose="02020603050405020304" pitchFamily="18" charset="0"/>
            </a:endParaRPr>
          </a:p>
          <a:p>
            <a:pPr algn="just">
              <a:lnSpc>
                <a:spcPct val="100000"/>
              </a:lnSpc>
            </a:pPr>
            <a:r>
              <a:rPr lang="pt-BR" sz="1600" b="0" strike="noStrike" spc="-1" dirty="0">
                <a:latin typeface="Times New Roman" panose="02020603050405020304" pitchFamily="18" charset="0"/>
                <a:ea typeface="DejaVu Sans"/>
                <a:cs typeface="Times New Roman" panose="02020603050405020304" pitchFamily="18" charset="0"/>
              </a:rPr>
              <a:t>Disciplina: Estudo Orientado</a:t>
            </a:r>
            <a:endParaRPr lang="pt-BR" sz="1600" b="0" strike="noStrike" spc="-1" dirty="0">
              <a:latin typeface="Times New Roman" panose="02020603050405020304" pitchFamily="18" charset="0"/>
              <a:cs typeface="Times New Roman" panose="02020603050405020304" pitchFamily="18" charset="0"/>
            </a:endParaRPr>
          </a:p>
          <a:p>
            <a:pPr algn="just">
              <a:lnSpc>
                <a:spcPct val="100000"/>
              </a:lnSpc>
            </a:pPr>
            <a:r>
              <a:rPr lang="pt-BR" sz="1600" b="0" strike="noStrike" spc="-1" dirty="0">
                <a:latin typeface="Times New Roman" panose="02020603050405020304" pitchFamily="18" charset="0"/>
                <a:ea typeface="DejaVu Sans"/>
                <a:cs typeface="Times New Roman" panose="02020603050405020304" pitchFamily="18" charset="0"/>
              </a:rPr>
              <a:t>Prof° </a:t>
            </a:r>
            <a:r>
              <a:rPr lang="pt-BR" sz="1600" spc="-1" dirty="0">
                <a:latin typeface="Times New Roman" panose="02020603050405020304" pitchFamily="18" charset="0"/>
                <a:ea typeface="DejaVu Sans"/>
                <a:cs typeface="Times New Roman" panose="02020603050405020304" pitchFamily="18" charset="0"/>
              </a:rPr>
              <a:t>Alexandre </a:t>
            </a:r>
            <a:r>
              <a:rPr lang="pt-BR" sz="1600" b="0" i="0" dirty="0">
                <a:effectLst/>
                <a:latin typeface="Times New Roman" panose="02020603050405020304" pitchFamily="18" charset="0"/>
                <a:cs typeface="Times New Roman" panose="02020603050405020304" pitchFamily="18" charset="0"/>
              </a:rPr>
              <a:t>Sztajnberg</a:t>
            </a:r>
            <a:endParaRPr lang="pt-BR" sz="1600" b="0" strike="noStrike" spc="-1" dirty="0">
              <a:latin typeface="Times New Roman" panose="02020603050405020304" pitchFamily="18" charset="0"/>
              <a:cs typeface="Times New Roman" panose="02020603050405020304" pitchFamily="18" charset="0"/>
            </a:endParaRPr>
          </a:p>
        </p:txBody>
      </p:sp>
      <p:sp>
        <p:nvSpPr>
          <p:cNvPr id="126" name="CustomShape 2"/>
          <p:cNvSpPr/>
          <p:nvPr/>
        </p:nvSpPr>
        <p:spPr>
          <a:xfrm>
            <a:off x="657817" y="2186939"/>
            <a:ext cx="5959274" cy="7233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pt-BR" sz="2000" spc="-1" dirty="0">
                <a:latin typeface="Times New Roman" panose="02020603050405020304" pitchFamily="18" charset="0"/>
                <a:cs typeface="Times New Roman" panose="02020603050405020304" pitchFamily="18" charset="0"/>
              </a:rPr>
              <a:t>Avaliação de Desempenho de Rede </a:t>
            </a:r>
          </a:p>
          <a:p>
            <a:pPr algn="ctr">
              <a:lnSpc>
                <a:spcPct val="100000"/>
              </a:lnSpc>
            </a:pPr>
            <a:r>
              <a:rPr lang="pt-BR" sz="2000" spc="-1" dirty="0">
                <a:latin typeface="Times New Roman" panose="02020603050405020304" pitchFamily="18" charset="0"/>
                <a:cs typeface="Times New Roman" panose="02020603050405020304" pitchFamily="18" charset="0"/>
              </a:rPr>
              <a:t>LoRaWAN em Comunicações Veiculares</a:t>
            </a:r>
            <a:endParaRPr lang="pt-BR" sz="2000" b="0" strike="noStrike" spc="-1" dirty="0">
              <a:latin typeface="Times New Roman" panose="02020603050405020304" pitchFamily="18" charset="0"/>
              <a:cs typeface="Times New Roman" panose="02020603050405020304" pitchFamily="18" charset="0"/>
            </a:endParaRPr>
          </a:p>
        </p:txBody>
      </p:sp>
      <p:sp>
        <p:nvSpPr>
          <p:cNvPr id="127" name="CustomShape 3"/>
          <p:cNvSpPr/>
          <p:nvPr/>
        </p:nvSpPr>
        <p:spPr>
          <a:xfrm>
            <a:off x="2008603" y="6341106"/>
            <a:ext cx="5834160" cy="5833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pt-BR" sz="1600" b="0" strike="noStrike" spc="-1" dirty="0">
                <a:latin typeface="Times New Roman" panose="02020603050405020304" pitchFamily="18" charset="0"/>
                <a:ea typeface="DejaVu Sans"/>
                <a:cs typeface="Times New Roman" panose="02020603050405020304" pitchFamily="18" charset="0"/>
              </a:rPr>
              <a:t>Programa de Pós Graduação em Engenharia Eletrônica</a:t>
            </a:r>
            <a:endParaRPr lang="pt-BR" sz="1600" b="0" strike="noStrike" spc="-1" dirty="0">
              <a:latin typeface="Times New Roman" panose="02020603050405020304" pitchFamily="18" charset="0"/>
              <a:cs typeface="Times New Roman" panose="02020603050405020304" pitchFamily="18" charset="0"/>
            </a:endParaRPr>
          </a:p>
          <a:p>
            <a:pPr algn="ctr">
              <a:lnSpc>
                <a:spcPct val="100000"/>
              </a:lnSpc>
            </a:pPr>
            <a:r>
              <a:rPr lang="pt-BR" sz="1600" b="0" strike="noStrike" spc="-1" dirty="0">
                <a:latin typeface="Times New Roman" panose="02020603050405020304" pitchFamily="18" charset="0"/>
                <a:ea typeface="DejaVu Sans"/>
                <a:cs typeface="Times New Roman" panose="02020603050405020304" pitchFamily="18" charset="0"/>
              </a:rPr>
              <a:t>Departamento de Eletrônica e Telecomunicações</a:t>
            </a:r>
            <a:endParaRPr lang="pt-BR" sz="16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i="1" spc="-1" dirty="0">
                <a:solidFill>
                  <a:srgbClr val="000000"/>
                </a:solidFill>
                <a:latin typeface="Times New Roman" panose="02020603050405020304" pitchFamily="18" charset="0"/>
                <a:cs typeface="Times New Roman" panose="02020603050405020304" pitchFamily="18" charset="0"/>
              </a:rPr>
              <a:t>Low Power Wide Area Networks (LPWAN) </a:t>
            </a:r>
            <a:r>
              <a:rPr lang="pt-BR" sz="2200" spc="-1" dirty="0">
                <a:solidFill>
                  <a:srgbClr val="000000"/>
                </a:solidFill>
                <a:latin typeface="Times New Roman" panose="02020603050405020304" pitchFamily="18" charset="0"/>
                <a:cs typeface="Times New Roman" panose="02020603050405020304" pitchFamily="18" charset="0"/>
              </a:rPr>
              <a:t>e também a tecnologia </a:t>
            </a:r>
            <a:r>
              <a:rPr lang="pt-BR" sz="2200" i="1" spc="-1" dirty="0">
                <a:solidFill>
                  <a:srgbClr val="000000"/>
                </a:solidFill>
                <a:latin typeface="Times New Roman" panose="02020603050405020304" pitchFamily="18" charset="0"/>
                <a:cs typeface="Times New Roman" panose="02020603050405020304" pitchFamily="18" charset="0"/>
              </a:rPr>
              <a:t>Long Range (LoRa), </a:t>
            </a:r>
            <a:r>
              <a:rPr lang="pt-BR" sz="2200" spc="-1" dirty="0">
                <a:solidFill>
                  <a:srgbClr val="000000"/>
                </a:solidFill>
                <a:latin typeface="Times New Roman" panose="02020603050405020304" pitchFamily="18" charset="0"/>
                <a:cs typeface="Times New Roman" panose="02020603050405020304" pitchFamily="18" charset="0"/>
              </a:rPr>
              <a:t>tornam-se papel importante na comunicação de dados de redes de sensores em ambientes com pontos de detecção distantes e com baixo consumo de energia.</a:t>
            </a:r>
          </a:p>
          <a:p>
            <a:pPr algn="just">
              <a:lnSpc>
                <a:spcPct val="100000"/>
              </a:lnSpc>
              <a:spcBef>
                <a:spcPts val="479"/>
              </a:spcBef>
            </a:pPr>
            <a:endParaRPr lang="pt-BR" sz="2200" i="1"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r>
              <a:rPr lang="pt-BR" sz="2200" i="1" spc="-1" dirty="0" err="1">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e </a:t>
            </a:r>
            <a:r>
              <a:rPr lang="pt-BR" sz="2200" i="1" spc="-1" dirty="0" err="1">
                <a:solidFill>
                  <a:srgbClr val="000000"/>
                </a:solidFill>
                <a:latin typeface="Times New Roman" panose="02020603050405020304" pitchFamily="18" charset="0"/>
                <a:cs typeface="Times New Roman" panose="02020603050405020304" pitchFamily="18" charset="0"/>
              </a:rPr>
              <a:t>LoRaWAN</a:t>
            </a:r>
            <a:r>
              <a:rPr lang="pt-BR" sz="2200" spc="-1" dirty="0">
                <a:solidFill>
                  <a:srgbClr val="000000"/>
                </a:solidFill>
                <a:latin typeface="Times New Roman" panose="02020603050405020304" pitchFamily="18" charset="0"/>
                <a:cs typeface="Times New Roman" panose="02020603050405020304" pitchFamily="18" charset="0"/>
              </a:rPr>
              <a:t> são, respectivamente, uma modulação proprietária desenvolvida e de propriedade pela </a:t>
            </a:r>
            <a:r>
              <a:rPr lang="pt-BR" sz="2200" spc="-1" dirty="0" err="1">
                <a:solidFill>
                  <a:srgbClr val="000000"/>
                </a:solidFill>
                <a:latin typeface="Times New Roman" panose="02020603050405020304" pitchFamily="18" charset="0"/>
                <a:cs typeface="Times New Roman" panose="02020603050405020304" pitchFamily="18" charset="0"/>
              </a:rPr>
              <a:t>Semtech</a:t>
            </a:r>
            <a:r>
              <a:rPr lang="pt-BR" sz="2200" spc="-1" dirty="0">
                <a:solidFill>
                  <a:srgbClr val="000000"/>
                </a:solidFill>
                <a:latin typeface="Times New Roman" panose="02020603050405020304" pitchFamily="18" charset="0"/>
                <a:cs typeface="Times New Roman" panose="02020603050405020304" pitchFamily="18" charset="0"/>
              </a:rPr>
              <a:t> Corporation e um padrão de rede, focado em alavancar propriedades da modulação </a:t>
            </a:r>
            <a:r>
              <a:rPr lang="pt-BR" sz="2200" spc="-1" dirty="0" err="1">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proposta pela </a:t>
            </a:r>
            <a:r>
              <a:rPr lang="pt-BR" sz="2200" spc="-1" dirty="0" err="1">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Alliance.</a:t>
            </a:r>
          </a:p>
          <a:p>
            <a:pPr algn="just">
              <a:lnSpc>
                <a:spcPct val="100000"/>
              </a:lnSpc>
              <a:spcBef>
                <a:spcPts val="479"/>
              </a:spcBef>
            </a:pPr>
            <a:endParaRPr lang="pt-BR" sz="2200" b="0" strike="noStrike" spc="-1" dirty="0">
              <a:solidFill>
                <a:srgbClr val="000000"/>
              </a:solidFill>
              <a:latin typeface="Arial"/>
              <a:ea typeface="DejaVu Sans"/>
            </a:endParaRPr>
          </a:p>
          <a:p>
            <a:pPr algn="just">
              <a:lnSpc>
                <a:spcPct val="100000"/>
              </a:lnSpc>
              <a:spcBef>
                <a:spcPts val="479"/>
              </a:spcBef>
            </a:pPr>
            <a:r>
              <a:rPr lang="pt-BR" sz="2200" i="1" spc="-1" dirty="0" err="1">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é uma tecnologia proprietária de camada PHY, baseada no </a:t>
            </a:r>
            <a:r>
              <a:rPr lang="pt-BR" sz="2200" i="1" spc="-1" dirty="0" err="1">
                <a:solidFill>
                  <a:srgbClr val="000000"/>
                </a:solidFill>
                <a:latin typeface="Times New Roman" panose="02020603050405020304" pitchFamily="18" charset="0"/>
                <a:cs typeface="Times New Roman" panose="02020603050405020304" pitchFamily="18" charset="0"/>
              </a:rPr>
              <a:t>Chirp</a:t>
            </a:r>
            <a:r>
              <a:rPr lang="pt-BR" sz="2200" i="1" spc="-1" dirty="0">
                <a:solidFill>
                  <a:srgbClr val="000000"/>
                </a:solidFill>
                <a:latin typeface="Times New Roman" panose="02020603050405020304" pitchFamily="18" charset="0"/>
                <a:cs typeface="Times New Roman" panose="02020603050405020304" pitchFamily="18" charset="0"/>
              </a:rPr>
              <a:t> Spread Spectrum (CSS)</a:t>
            </a:r>
            <a:r>
              <a:rPr lang="pt-BR" sz="2200" spc="-1" dirty="0">
                <a:solidFill>
                  <a:srgbClr val="000000"/>
                </a:solidFill>
                <a:latin typeface="Times New Roman" panose="02020603050405020304" pitchFamily="18" charset="0"/>
                <a:cs typeface="Times New Roman" panose="02020603050405020304" pitchFamily="18" charset="0"/>
              </a:rPr>
              <a:t> técnica de modulação. Devido ao fato de que esta tecnologia é patenteada, e nenhuma descrição clara da modulação está disponível. Algumas informações pode ser encontrado em documentos </a:t>
            </a:r>
            <a:r>
              <a:rPr lang="pt-BR" sz="2200" spc="-1" dirty="0" err="1">
                <a:solidFill>
                  <a:srgbClr val="000000"/>
                </a:solidFill>
                <a:latin typeface="Times New Roman" panose="02020603050405020304" pitchFamily="18" charset="0"/>
                <a:cs typeface="Times New Roman" panose="02020603050405020304" pitchFamily="18" charset="0"/>
              </a:rPr>
              <a:t>semi-oficiais</a:t>
            </a:r>
            <a:r>
              <a:rPr lang="pt-BR" sz="2200" spc="-1" dirty="0">
                <a:solidFill>
                  <a:srgbClr val="000000"/>
                </a:solidFill>
                <a:latin typeface="Times New Roman" panose="02020603050405020304" pitchFamily="18" charset="0"/>
                <a:cs typeface="Times New Roman" panose="02020603050405020304" pitchFamily="18" charset="0"/>
              </a:rPr>
              <a:t> da </a:t>
            </a:r>
            <a:r>
              <a:rPr lang="pt-BR" sz="2200" i="1" spc="-1" dirty="0" err="1">
                <a:solidFill>
                  <a:srgbClr val="000000"/>
                </a:solidFill>
                <a:latin typeface="Times New Roman" panose="02020603050405020304" pitchFamily="18" charset="0"/>
                <a:cs typeface="Times New Roman" panose="02020603050405020304" pitchFamily="18" charset="0"/>
              </a:rPr>
              <a:t>Semtech</a:t>
            </a:r>
            <a:r>
              <a:rPr lang="pt-BR" sz="2200" spc="-1" dirty="0">
                <a:solidFill>
                  <a:srgbClr val="000000"/>
                </a:solidFill>
                <a:latin typeface="Times New Roman" panose="02020603050405020304" pitchFamily="18" charset="0"/>
                <a:cs typeface="Times New Roman" panose="02020603050405020304" pitchFamily="18" charset="0"/>
              </a:rPr>
              <a:t> e da </a:t>
            </a:r>
            <a:r>
              <a:rPr lang="pt-BR" sz="2200" i="1" spc="-1" dirty="0" err="1">
                <a:solidFill>
                  <a:srgbClr val="000000"/>
                </a:solidFill>
                <a:latin typeface="Times New Roman" panose="02020603050405020304" pitchFamily="18" charset="0"/>
                <a:cs typeface="Times New Roman" panose="02020603050405020304" pitchFamily="18" charset="0"/>
              </a:rPr>
              <a:t>LoRa</a:t>
            </a:r>
            <a:r>
              <a:rPr lang="pt-BR" sz="2200" i="1" spc="-1" dirty="0">
                <a:solidFill>
                  <a:srgbClr val="000000"/>
                </a:solidFill>
                <a:latin typeface="Times New Roman" panose="02020603050405020304" pitchFamily="18" charset="0"/>
                <a:cs typeface="Times New Roman" panose="02020603050405020304" pitchFamily="18" charset="0"/>
              </a:rPr>
              <a:t> Alliance</a:t>
            </a:r>
            <a:r>
              <a:rPr lang="pt-BR" sz="2200" spc="-1" dirty="0">
                <a:solidFill>
                  <a:srgbClr val="000000"/>
                </a:solidFill>
                <a:latin typeface="Times New Roman" panose="02020603050405020304" pitchFamily="18" charset="0"/>
                <a:cs typeface="Times New Roman" panose="02020603050405020304" pitchFamily="18" charset="0"/>
              </a:rPr>
              <a:t>.</a:t>
            </a:r>
            <a:endParaRPr lang="pt-BR" sz="2200" b="0" strike="noStrike" spc="-1" dirty="0">
              <a:solidFill>
                <a:srgbClr val="000000"/>
              </a:solidFill>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19967112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r>
              <a:rPr lang="pt-BR" sz="2200" i="1" spc="-1" dirty="0" err="1">
                <a:solidFill>
                  <a:srgbClr val="000000"/>
                </a:solidFill>
                <a:latin typeface="Times New Roman" panose="02020603050405020304" pitchFamily="18" charset="0"/>
                <a:cs typeface="Times New Roman" panose="02020603050405020304" pitchFamily="18" charset="0"/>
              </a:rPr>
              <a:t>LoRa</a:t>
            </a:r>
            <a:r>
              <a:rPr lang="pt-BR" sz="2200" i="1" spc="-1" dirty="0">
                <a:solidFill>
                  <a:srgbClr val="000000"/>
                </a:solidFill>
                <a:latin typeface="Times New Roman" panose="02020603050405020304" pitchFamily="18" charset="0"/>
                <a:cs typeface="Times New Roman" panose="02020603050405020304" pitchFamily="18" charset="0"/>
              </a:rPr>
              <a:t> </a:t>
            </a:r>
            <a:r>
              <a:rPr lang="pt-BR" sz="2200" i="1" spc="-1" dirty="0" err="1">
                <a:solidFill>
                  <a:srgbClr val="000000"/>
                </a:solidFill>
                <a:latin typeface="Times New Roman" panose="02020603050405020304" pitchFamily="18" charset="0"/>
                <a:cs typeface="Times New Roman" panose="02020603050405020304" pitchFamily="18" charset="0"/>
              </a:rPr>
              <a:t>Chirp</a:t>
            </a:r>
            <a:r>
              <a:rPr lang="pt-BR" sz="2200" i="1" spc="-1" dirty="0">
                <a:solidFill>
                  <a:srgbClr val="000000"/>
                </a:solidFill>
                <a:latin typeface="Times New Roman" panose="02020603050405020304" pitchFamily="18" charset="0"/>
                <a:cs typeface="Times New Roman" panose="02020603050405020304" pitchFamily="18" charset="0"/>
              </a:rPr>
              <a:t> Spread Spectrum</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A ideia por trás do CSS é que um sinal senoidal de frequência linearmente variável e duração fixa, chamada </a:t>
            </a:r>
            <a:r>
              <a:rPr lang="pt-BR" sz="2200" spc="-1" dirty="0" err="1">
                <a:solidFill>
                  <a:srgbClr val="000000"/>
                </a:solidFill>
                <a:latin typeface="Times New Roman" panose="02020603050405020304" pitchFamily="18" charset="0"/>
                <a:cs typeface="Times New Roman" panose="02020603050405020304" pitchFamily="18" charset="0"/>
              </a:rPr>
              <a:t>chirp</a:t>
            </a:r>
            <a:r>
              <a:rPr lang="pt-BR" sz="2200" spc="-1" dirty="0">
                <a:solidFill>
                  <a:srgbClr val="000000"/>
                </a:solidFill>
                <a:latin typeface="Times New Roman" panose="02020603050405020304" pitchFamily="18" charset="0"/>
                <a:cs typeface="Times New Roman" panose="02020603050405020304" pitchFamily="18" charset="0"/>
              </a:rPr>
              <a:t>, pode ser empregada para “espalhar” informações por um espectro do que normalmente precisaria ocupar. Essa distribuição uniforme de um símbolo em uma largura de banda maior fornece resistência ao ruído seletivo de frequência e interferentes, ao preço de uma eficiência espectral menor. Usando alguns adicionais precauções, o CSS também pode ser mais resiliente à interferência de vários caminhos e a Efeito Doppler do que outras modulações mais convencionais.</a:t>
            </a:r>
          </a:p>
          <a:p>
            <a:pPr algn="just">
              <a:lnSpc>
                <a:spcPct val="100000"/>
              </a:lnSpc>
              <a:spcBef>
                <a:spcPts val="479"/>
              </a:spcBef>
            </a:pPr>
            <a:endParaRPr lang="pt-BR" sz="22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O número de bits que </a:t>
            </a:r>
            <a:r>
              <a:rPr lang="pt-BR" sz="2200" spc="-1" dirty="0" err="1">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codifica em um símbolo é um parâmetro ajustável, chamado SF (Spread Factor).</a:t>
            </a:r>
            <a:endParaRPr lang="pt-BR" sz="22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spcBef>
                <a:spcPts val="479"/>
              </a:spcBef>
            </a:pP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94389556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8641" y="104472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Características </a:t>
            </a:r>
            <a:r>
              <a:rPr lang="pt-BR" sz="2200" i="1" spc="-1" dirty="0">
                <a:solidFill>
                  <a:srgbClr val="000000"/>
                </a:solidFill>
                <a:latin typeface="Times New Roman" panose="02020603050405020304" pitchFamily="18" charset="0"/>
                <a:cs typeface="Times New Roman" panose="02020603050405020304" pitchFamily="18" charset="0"/>
              </a:rPr>
              <a:t>LPWAN</a:t>
            </a:r>
            <a:r>
              <a:rPr lang="pt-BR" sz="2200" spc="-1" dirty="0">
                <a:solidFill>
                  <a:srgbClr val="000000"/>
                </a:solidFill>
                <a:latin typeface="Times New Roman" panose="02020603050405020304" pitchFamily="18" charset="0"/>
                <a:cs typeface="Times New Roman" panose="02020603050405020304" pitchFamily="18" charset="0"/>
              </a:rPr>
              <a:t>:</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densidade menor </a:t>
            </a:r>
            <a:r>
              <a:rPr lang="pt-BR" sz="2200" i="1" spc="-1" dirty="0">
                <a:solidFill>
                  <a:srgbClr val="000000"/>
                </a:solidFill>
                <a:latin typeface="Times New Roman" panose="02020603050405020304" pitchFamily="18" charset="0"/>
                <a:cs typeface="Times New Roman" panose="02020603050405020304" pitchFamily="18" charset="0"/>
              </a:rPr>
              <a:t>gateways</a:t>
            </a:r>
            <a:r>
              <a:rPr lang="pt-BR" sz="2200" spc="-1" dirty="0">
                <a:solidFill>
                  <a:srgbClr val="000000"/>
                </a:solidFill>
                <a:latin typeface="Times New Roman" panose="02020603050405020304" pitchFamily="18" charset="0"/>
                <a:cs typeface="Times New Roman" panose="02020603050405020304" pitchFamily="18" charset="0"/>
              </a:rPr>
              <a:t> para cobrir vastas áreas;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nós não estão associados a um gateway específico;</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inteligência e a complexidade são enviadas ao servidor de rede, que gerencia a rede;</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Não necessita </a:t>
            </a:r>
            <a:r>
              <a:rPr lang="pt-BR" sz="2200" i="1" spc="-1" dirty="0">
                <a:solidFill>
                  <a:srgbClr val="000000"/>
                </a:solidFill>
                <a:latin typeface="Times New Roman" panose="02020603050405020304" pitchFamily="18" charset="0"/>
                <a:cs typeface="Times New Roman" panose="02020603050405020304" pitchFamily="18" charset="0"/>
              </a:rPr>
              <a:t>handover</a:t>
            </a:r>
            <a:r>
              <a:rPr lang="pt-BR" sz="2200" spc="-1" dirty="0">
                <a:solidFill>
                  <a:srgbClr val="000000"/>
                </a:solidFill>
                <a:latin typeface="Times New Roman" panose="02020603050405020304" pitchFamily="18" charset="0"/>
                <a:cs typeface="Times New Roman" panose="02020603050405020304" pitchFamily="18" charset="0"/>
              </a:rPr>
              <a:t> de </a:t>
            </a:r>
            <a:r>
              <a:rPr lang="pt-BR" sz="2200" i="1" spc="-1" dirty="0">
                <a:solidFill>
                  <a:srgbClr val="000000"/>
                </a:solidFill>
                <a:latin typeface="Times New Roman" panose="02020603050405020304" pitchFamily="18" charset="0"/>
                <a:cs typeface="Times New Roman" panose="02020603050405020304" pitchFamily="18" charset="0"/>
              </a:rPr>
              <a:t>gateway</a:t>
            </a:r>
            <a:r>
              <a:rPr lang="pt-BR" sz="2200" spc="-1" dirty="0">
                <a:solidFill>
                  <a:srgbClr val="000000"/>
                </a:solidFill>
                <a:latin typeface="Times New Roman" panose="02020603050405020304" pitchFamily="18" charset="0"/>
                <a:cs typeface="Times New Roman" panose="02020603050405020304" pitchFamily="18" charset="0"/>
              </a:rPr>
              <a:t> para nós em movimento;</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Os nós em uma rede </a:t>
            </a:r>
            <a:r>
              <a:rPr lang="pt-BR" sz="2200" i="1" spc="-1" dirty="0">
                <a:solidFill>
                  <a:srgbClr val="000000"/>
                </a:solidFill>
                <a:latin typeface="Times New Roman" panose="02020603050405020304" pitchFamily="18" charset="0"/>
                <a:cs typeface="Times New Roman" panose="02020603050405020304" pitchFamily="18" charset="0"/>
              </a:rPr>
              <a:t>LoRaWAN</a:t>
            </a:r>
            <a:r>
              <a:rPr lang="pt-BR" sz="2200" spc="-1" dirty="0">
                <a:solidFill>
                  <a:srgbClr val="000000"/>
                </a:solidFill>
                <a:latin typeface="Times New Roman" panose="02020603050405020304" pitchFamily="18" charset="0"/>
                <a:cs typeface="Times New Roman" panose="02020603050405020304" pitchFamily="18" charset="0"/>
              </a:rPr>
              <a:t> são assíncronos e se comunicam quando tem dados prontos para enviar;</a:t>
            </a:r>
          </a:p>
          <a:p>
            <a:pPr algn="just">
              <a:lnSpc>
                <a:spcPct val="100000"/>
              </a:lnSpc>
              <a:spcBef>
                <a:spcPts val="479"/>
              </a:spcBef>
            </a:pPr>
            <a:endParaRPr lang="pt-BR" sz="2200" b="0" strike="noStrike" spc="-1" dirty="0">
              <a:solidFill>
                <a:srgbClr val="000000"/>
              </a:solidFill>
              <a:latin typeface="Arial"/>
              <a:ea typeface="DejaVu Sans"/>
            </a:endParaRPr>
          </a:p>
          <a:p>
            <a:pPr algn="just">
              <a:lnSpc>
                <a:spcPct val="100000"/>
              </a:lnSpc>
              <a:spcBef>
                <a:spcPts val="479"/>
              </a:spcBef>
            </a:pP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166685947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Características LPWAN:</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segurança da rede garante autenticidade do nó na rede enquanto a camada de segurança do aplicativo garante que o operador da rede não tenha acesso aos dados do aplicativo do usuário final;</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o protocolo </a:t>
            </a:r>
            <a:r>
              <a:rPr lang="pt-BR" sz="2200" i="1" spc="-1" dirty="0">
                <a:solidFill>
                  <a:srgbClr val="000000"/>
                </a:solidFill>
                <a:latin typeface="Times New Roman" panose="02020603050405020304" pitchFamily="18" charset="0"/>
                <a:cs typeface="Times New Roman" panose="02020603050405020304" pitchFamily="18" charset="0"/>
              </a:rPr>
              <a:t>LoRaWAN</a:t>
            </a:r>
            <a:r>
              <a:rPr lang="pt-BR" sz="2200" spc="-1" dirty="0">
                <a:solidFill>
                  <a:srgbClr val="000000"/>
                </a:solidFill>
                <a:latin typeface="Times New Roman" panose="02020603050405020304" pitchFamily="18" charset="0"/>
                <a:cs typeface="Times New Roman" panose="02020603050405020304" pitchFamily="18" charset="0"/>
              </a:rPr>
              <a:t> gerencia os tempos de retorno dos </a:t>
            </a:r>
            <a:r>
              <a:rPr lang="pt-BR" sz="2200" i="1" spc="-1" dirty="0">
                <a:solidFill>
                  <a:srgbClr val="000000"/>
                </a:solidFill>
                <a:latin typeface="Times New Roman" panose="02020603050405020304" pitchFamily="18" charset="0"/>
                <a:cs typeface="Times New Roman" panose="02020603050405020304" pitchFamily="18" charset="0"/>
              </a:rPr>
              <a:t>ACK`s</a:t>
            </a:r>
            <a:r>
              <a:rPr lang="pt-BR" sz="2200" spc="-1" dirty="0">
                <a:solidFill>
                  <a:srgbClr val="000000"/>
                </a:solidFill>
                <a:latin typeface="Times New Roman" panose="02020603050405020304" pitchFamily="18" charset="0"/>
                <a:cs typeface="Times New Roman" panose="02020603050405020304" pitchFamily="18" charset="0"/>
              </a:rPr>
              <a:t>, e faz os ajustes para adaptar as taxas de transmissão de forma a gerenciar </a:t>
            </a:r>
            <a:r>
              <a:rPr lang="pt-BR" sz="2200" spc="-1">
                <a:solidFill>
                  <a:srgbClr val="000000"/>
                </a:solidFill>
                <a:latin typeface="Times New Roman" panose="02020603050405020304" pitchFamily="18" charset="0"/>
                <a:cs typeface="Times New Roman" panose="02020603050405020304" pitchFamily="18" charset="0"/>
              </a:rPr>
              <a:t>e tornar </a:t>
            </a:r>
            <a:r>
              <a:rPr lang="pt-BR" sz="2200" spc="-1" dirty="0">
                <a:solidFill>
                  <a:srgbClr val="000000"/>
                </a:solidFill>
                <a:latin typeface="Times New Roman" panose="02020603050405020304" pitchFamily="18" charset="0"/>
                <a:cs typeface="Times New Roman" panose="02020603050405020304" pitchFamily="18" charset="0"/>
              </a:rPr>
              <a:t>mais eficiente os tempos entre as comunicações otimizando o consumo de energia;</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define taxas de transmissão de dados, o suporte à comunicação bidirecional e a oferta de serviços de mobilidade e localização dos nós da rede;</a:t>
            </a:r>
          </a:p>
          <a:p>
            <a:pPr marL="342900" indent="-342900" algn="just">
              <a:lnSpc>
                <a:spcPct val="100000"/>
              </a:lnSpc>
              <a:spcBef>
                <a:spcPts val="479"/>
              </a:spcBef>
              <a:buFont typeface="Arial" panose="020B0604020202020204" pitchFamily="34" charset="0"/>
              <a:buChar char="•"/>
            </a:pPr>
            <a:endParaRPr lang="pt-BR" sz="2200" b="0" strike="noStrike" spc="-1" dirty="0">
              <a:solidFill>
                <a:srgbClr val="000000"/>
              </a:solidFill>
              <a:latin typeface="Arial"/>
              <a:ea typeface="DejaVu Sans"/>
            </a:endParaRPr>
          </a:p>
        </p:txBody>
      </p:sp>
    </p:spTree>
    <p:extLst>
      <p:ext uri="{BB962C8B-B14F-4D97-AF65-F5344CB8AC3E}">
        <p14:creationId xmlns:p14="http://schemas.microsoft.com/office/powerpoint/2010/main" val="348404516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Características LPWAN:</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tecnologia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consiste na camada física da rede, e de acesso ao meio (</a:t>
            </a:r>
            <a:r>
              <a:rPr lang="pt-BR" sz="2200" i="1" spc="-1" dirty="0">
                <a:solidFill>
                  <a:srgbClr val="000000"/>
                </a:solidFill>
                <a:latin typeface="Times New Roman" panose="02020603050405020304" pitchFamily="18" charset="0"/>
                <a:cs typeface="Times New Roman" panose="02020603050405020304" pitchFamily="18" charset="0"/>
              </a:rPr>
              <a:t>Medium Access Control – MAC</a:t>
            </a:r>
            <a:r>
              <a:rPr lang="pt-BR" sz="2200" spc="-1" dirty="0">
                <a:solidFill>
                  <a:srgbClr val="000000"/>
                </a:solidFill>
                <a:latin typeface="Times New Roman" panose="02020603050405020304" pitchFamily="18" charset="0"/>
                <a:cs typeface="Times New Roman" panose="02020603050405020304" pitchFamily="18" charset="0"/>
              </a:rPr>
              <a:t>), em sua camada de rádio é baseada em uma técnica conhecida por (</a:t>
            </a:r>
            <a:r>
              <a:rPr lang="pt-BR" sz="2200" i="1" spc="-1" dirty="0">
                <a:solidFill>
                  <a:srgbClr val="000000"/>
                </a:solidFill>
                <a:latin typeface="Times New Roman" panose="02020603050405020304" pitchFamily="18" charset="0"/>
                <a:cs typeface="Times New Roman" panose="02020603050405020304" pitchFamily="18" charset="0"/>
              </a:rPr>
              <a:t>CSS</a:t>
            </a:r>
            <a:r>
              <a:rPr lang="pt-BR" sz="2200" spc="-1" dirty="0">
                <a:solidFill>
                  <a:srgbClr val="000000"/>
                </a:solidFill>
                <a:latin typeface="Times New Roman" panose="02020603050405020304" pitchFamily="18" charset="0"/>
                <a:cs typeface="Times New Roman" panose="02020603050405020304" pitchFamily="18" charset="0"/>
              </a:rPr>
              <a:t>), </a:t>
            </a:r>
            <a:r>
              <a:rPr lang="pt-BR" sz="2200" i="1" spc="-1" dirty="0">
                <a:solidFill>
                  <a:srgbClr val="000000"/>
                </a:solidFill>
                <a:latin typeface="Times New Roman" panose="02020603050405020304" pitchFamily="18" charset="0"/>
                <a:cs typeface="Times New Roman" panose="02020603050405020304" pitchFamily="18" charset="0"/>
              </a:rPr>
              <a:t>Chirp Spread Spectrum Modulation</a:t>
            </a:r>
            <a:r>
              <a:rPr lang="pt-BR" sz="2200" spc="-1" dirty="0">
                <a:solidFill>
                  <a:srgbClr val="000000"/>
                </a:solidFill>
                <a:latin typeface="Times New Roman" panose="02020603050405020304" pitchFamily="18" charset="0"/>
                <a:cs typeface="Times New Roman" panose="02020603050405020304" pitchFamily="18" charset="0"/>
              </a:rPr>
              <a:t>, a qual resulta em baixa sensibilidade, permitindo transmissões a longas distâncias otimizada para aplicações de longo alcance, baixo consumo de energia e baixa taxa de transmissão.</a:t>
            </a:r>
          </a:p>
          <a:p>
            <a:pPr marL="342900" indent="-342900" algn="just">
              <a:lnSpc>
                <a:spcPct val="100000"/>
              </a:lnSpc>
              <a:spcBef>
                <a:spcPts val="479"/>
              </a:spcBef>
              <a:buFont typeface="Arial" panose="020B0604020202020204" pitchFamily="34" charset="0"/>
              <a:buChar char="•"/>
            </a:pPr>
            <a:endParaRPr lang="pt-BR" sz="2200" spc="-1" dirty="0">
              <a:solidFill>
                <a:srgbClr val="000000"/>
              </a:solidFill>
            </a:endParaRPr>
          </a:p>
        </p:txBody>
      </p:sp>
    </p:spTree>
    <p:extLst>
      <p:ext uri="{BB962C8B-B14F-4D97-AF65-F5344CB8AC3E}">
        <p14:creationId xmlns:p14="http://schemas.microsoft.com/office/powerpoint/2010/main" val="416196187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O consumo de energia, a faixa de transmissão e a resistência à interferência do ruído podem ser determinados a partir de quatro parâmetros de configuração da camada física do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frequência da portadora;</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largura de banda;</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taxa de código (</a:t>
            </a:r>
            <a:r>
              <a:rPr lang="pt-BR" sz="2200" i="1" spc="-1" dirty="0">
                <a:solidFill>
                  <a:srgbClr val="000000"/>
                </a:solidFill>
                <a:latin typeface="Times New Roman" panose="02020603050405020304" pitchFamily="18" charset="0"/>
                <a:cs typeface="Times New Roman" panose="02020603050405020304" pitchFamily="18" charset="0"/>
              </a:rPr>
              <a:t>Code Rate – CR</a:t>
            </a:r>
            <a:r>
              <a:rPr lang="pt-BR" sz="2200" spc="-1" dirty="0">
                <a:solidFill>
                  <a:srgbClr val="000000"/>
                </a:solidFill>
                <a:latin typeface="Times New Roman" panose="02020603050405020304" pitchFamily="18" charset="0"/>
                <a:cs typeface="Times New Roman" panose="02020603050405020304" pitchFamily="18" charset="0"/>
              </a:rPr>
              <a:t>);</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o fator de espalhamento (</a:t>
            </a:r>
            <a:r>
              <a:rPr lang="pt-BR" sz="2200" i="1" spc="-1" dirty="0">
                <a:solidFill>
                  <a:srgbClr val="000000"/>
                </a:solidFill>
                <a:latin typeface="Times New Roman" panose="02020603050405020304" pitchFamily="18" charset="0"/>
                <a:cs typeface="Times New Roman" panose="02020603050405020304" pitchFamily="18" charset="0"/>
              </a:rPr>
              <a:t>Spreading Factor – SF</a:t>
            </a:r>
            <a:r>
              <a:rPr lang="pt-BR" sz="2200" spc="-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492332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3" name="Imagem 2"/>
          <p:cNvPicPr>
            <a:picLocks noChangeAspect="1"/>
          </p:cNvPicPr>
          <p:nvPr/>
        </p:nvPicPr>
        <p:blipFill>
          <a:blip r:embed="rId2"/>
          <a:stretch>
            <a:fillRect/>
          </a:stretch>
        </p:blipFill>
        <p:spPr>
          <a:xfrm>
            <a:off x="0" y="1099598"/>
            <a:ext cx="8839200" cy="5400675"/>
          </a:xfrm>
          <a:prstGeom prst="rect">
            <a:avLst/>
          </a:prstGeom>
        </p:spPr>
      </p:pic>
      <p:pic>
        <p:nvPicPr>
          <p:cNvPr id="135" name="Picture 2"/>
          <p:cNvPicPr/>
          <p:nvPr/>
        </p:nvPicPr>
        <p:blipFill>
          <a:blip r:embed="rId3"/>
          <a:stretch/>
        </p:blipFill>
        <p:spPr>
          <a:xfrm>
            <a:off x="8257734" y="5992836"/>
            <a:ext cx="877625" cy="864083"/>
          </a:xfrm>
          <a:prstGeom prst="rect">
            <a:avLst/>
          </a:prstGeom>
          <a:ln>
            <a:noFill/>
          </a:ln>
        </p:spPr>
      </p:pic>
    </p:spTree>
    <p:extLst>
      <p:ext uri="{BB962C8B-B14F-4D97-AF65-F5344CB8AC3E}">
        <p14:creationId xmlns:p14="http://schemas.microsoft.com/office/powerpoint/2010/main" val="1698756051"/>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110436" y="1570008"/>
            <a:ext cx="8905875" cy="3800475"/>
          </a:xfrm>
          <a:prstGeom prst="rect">
            <a:avLst/>
          </a:prstGeom>
        </p:spPr>
      </p:pic>
    </p:spTree>
    <p:extLst>
      <p:ext uri="{BB962C8B-B14F-4D97-AF65-F5344CB8AC3E}">
        <p14:creationId xmlns:p14="http://schemas.microsoft.com/office/powerpoint/2010/main" val="230218055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3" name="Imagem 2"/>
          <p:cNvPicPr>
            <a:picLocks noChangeAspect="1"/>
          </p:cNvPicPr>
          <p:nvPr/>
        </p:nvPicPr>
        <p:blipFill>
          <a:blip r:embed="rId3"/>
          <a:stretch>
            <a:fillRect/>
          </a:stretch>
        </p:blipFill>
        <p:spPr>
          <a:xfrm>
            <a:off x="109537" y="1323974"/>
            <a:ext cx="8924925" cy="4668862"/>
          </a:xfrm>
          <a:prstGeom prst="rect">
            <a:avLst/>
          </a:prstGeom>
        </p:spPr>
      </p:pic>
    </p:spTree>
    <p:extLst>
      <p:ext uri="{BB962C8B-B14F-4D97-AF65-F5344CB8AC3E}">
        <p14:creationId xmlns:p14="http://schemas.microsoft.com/office/powerpoint/2010/main" val="2121034350"/>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DejaVu Sans"/>
                <a:cs typeface="Times New Roman" panose="02020603050405020304" pitchFamily="18" charset="0"/>
              </a:rPr>
              <a:t>2</a:t>
            </a: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endParaRPr>
          </a:p>
          <a:p>
            <a:pPr algn="just">
              <a:lnSpc>
                <a:spcPct val="100000"/>
              </a:lnSpc>
              <a:spcBef>
                <a:spcPts val="479"/>
              </a:spcBef>
            </a:pPr>
            <a:endParaRPr lang="pt-BR" sz="2200" spc="-1" dirty="0">
              <a:solidFill>
                <a:srgbClr val="000000"/>
              </a:solidFill>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Em [Magrin et al. 2017] foi implementado um simulador de nível de sistema em NS-3 (Network Simulator 3.0) simulando uma rede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e disponibilizada uma biblioteca de rede </a:t>
            </a:r>
            <a:r>
              <a:rPr lang="pt-BR" sz="2200" i="1" spc="-1" dirty="0">
                <a:solidFill>
                  <a:srgbClr val="000000"/>
                </a:solidFill>
                <a:latin typeface="Times New Roman" panose="02020603050405020304" pitchFamily="18" charset="0"/>
                <a:cs typeface="Times New Roman" panose="02020603050405020304" pitchFamily="18" charset="0"/>
              </a:rPr>
              <a:t>LoRaWAN</a:t>
            </a:r>
            <a:r>
              <a:rPr lang="pt-BR" sz="2200" spc="-1" dirty="0">
                <a:solidFill>
                  <a:srgbClr val="000000"/>
                </a:solidFill>
                <a:latin typeface="Times New Roman" panose="02020603050405020304" pitchFamily="18" charset="0"/>
                <a:cs typeface="Times New Roman" panose="02020603050405020304" pitchFamily="18" charset="0"/>
              </a:rPr>
              <a:t>. Essa biblioteca possibilita a realização de testes com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em cenários urbanos. Utilizando esta biblioteca, a pesquisa publicada em [Ortiz et al. 2020], realiza testes em um cenário real e outro experimental utilizando simulador NS-3, avaliando a comunicação de um nó em um ambiente urbano. Este último trabalho, deixa em aberto a proposta para a realização de testes e avaliação do impacto de alta velocidade e densidade em uma rede </a:t>
            </a:r>
            <a:r>
              <a:rPr lang="pt-BR" sz="2200" i="1" spc="-1" dirty="0">
                <a:solidFill>
                  <a:srgbClr val="000000"/>
                </a:solidFill>
                <a:latin typeface="Times New Roman" panose="02020603050405020304" pitchFamily="18" charset="0"/>
                <a:cs typeface="Times New Roman" panose="02020603050405020304" pitchFamily="18" charset="0"/>
              </a:rPr>
              <a:t>LoRaWAN</a:t>
            </a:r>
            <a:r>
              <a:rPr lang="pt-BR" sz="2200" spc="-1" dirty="0">
                <a:solidFill>
                  <a:srgbClr val="000000"/>
                </a:solidFill>
                <a:latin typeface="Times New Roman" panose="02020603050405020304" pitchFamily="18" charset="0"/>
                <a:cs typeface="Times New Roman" panose="02020603050405020304" pitchFamily="18" charset="0"/>
              </a:rPr>
              <a:t>, através de um ambiente simulado em uma comunicação veicular.</a:t>
            </a:r>
          </a:p>
        </p:txBody>
      </p:sp>
    </p:spTree>
    <p:extLst>
      <p:ext uri="{BB962C8B-B14F-4D97-AF65-F5344CB8AC3E}">
        <p14:creationId xmlns:p14="http://schemas.microsoft.com/office/powerpoint/2010/main" val="110282955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95640" y="116640"/>
            <a:ext cx="7343640" cy="574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Arial" panose="020B0604020202020204" pitchFamily="34" charset="0"/>
                <a:ea typeface="DejaVu Sans"/>
                <a:cs typeface="Arial" panose="020B0604020202020204" pitchFamily="34" charset="0"/>
              </a:rPr>
              <a:t>Agenda</a:t>
            </a:r>
            <a:endParaRPr lang="pt-BR" sz="3200" b="0" strike="noStrike" spc="-1" dirty="0">
              <a:latin typeface="Arial" panose="020B0604020202020204" pitchFamily="34" charset="0"/>
              <a:cs typeface="Arial" panose="020B0604020202020204" pitchFamily="34" charset="0"/>
            </a:endParaRPr>
          </a:p>
        </p:txBody>
      </p:sp>
      <p:sp>
        <p:nvSpPr>
          <p:cNvPr id="129" name="CustomShape 2"/>
          <p:cNvSpPr/>
          <p:nvPr/>
        </p:nvSpPr>
        <p:spPr>
          <a:xfrm>
            <a:off x="8640" y="1237957"/>
            <a:ext cx="9135360" cy="4881489"/>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41"/>
              </a:spcBef>
            </a:pPr>
            <a:endParaRPr lang="pt-BR" sz="24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a:lnSpc>
                <a:spcPct val="100000"/>
              </a:lnSpc>
              <a:spcBef>
                <a:spcPts val="641"/>
              </a:spcBef>
            </a:pPr>
            <a:r>
              <a:rPr lang="pt-BR" sz="2400" b="0" strike="noStrike" spc="-1" dirty="0">
                <a:solidFill>
                  <a:srgbClr val="000000"/>
                </a:solidFill>
                <a:latin typeface="Times New Roman" panose="02020603050405020304" pitchFamily="18" charset="0"/>
                <a:ea typeface="DejaVu Sans"/>
                <a:cs typeface="Times New Roman" panose="02020603050405020304" pitchFamily="18" charset="0"/>
              </a:rPr>
              <a:t>1. Introdução</a:t>
            </a:r>
            <a:endParaRPr lang="pt-BR" sz="2400" b="0" strike="noStrike" spc="-1" dirty="0">
              <a:latin typeface="Times New Roman" panose="02020603050405020304" pitchFamily="18" charset="0"/>
              <a:cs typeface="Times New Roman" panose="02020603050405020304" pitchFamily="18" charset="0"/>
            </a:endParaRPr>
          </a:p>
          <a:p>
            <a:pPr>
              <a:lnSpc>
                <a:spcPct val="100000"/>
              </a:lnSpc>
              <a:spcBef>
                <a:spcPts val="641"/>
              </a:spcBef>
            </a:pPr>
            <a:endParaRPr lang="pt-BR" sz="24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a:lnSpc>
                <a:spcPct val="100000"/>
              </a:lnSpc>
              <a:spcBef>
                <a:spcPts val="641"/>
              </a:spcBef>
            </a:pPr>
            <a:r>
              <a:rPr lang="pt-BR" sz="2400" b="0" strike="noStrike" spc="-1" dirty="0">
                <a:solidFill>
                  <a:srgbClr val="000000"/>
                </a:solidFill>
                <a:latin typeface="Times New Roman" panose="02020603050405020304" pitchFamily="18" charset="0"/>
                <a:ea typeface="DejaVu Sans"/>
                <a:cs typeface="Times New Roman" panose="02020603050405020304" pitchFamily="18" charset="0"/>
              </a:rPr>
              <a:t>2. Fundamentação Teórica</a:t>
            </a:r>
            <a:endParaRPr lang="pt-BR" sz="2400" b="0" strike="noStrike" spc="-1" dirty="0">
              <a:latin typeface="Times New Roman" panose="02020603050405020304" pitchFamily="18" charset="0"/>
              <a:cs typeface="Times New Roman" panose="02020603050405020304" pitchFamily="18" charset="0"/>
            </a:endParaRPr>
          </a:p>
          <a:p>
            <a:pPr>
              <a:lnSpc>
                <a:spcPct val="100000"/>
              </a:lnSpc>
              <a:spcBef>
                <a:spcPts val="641"/>
              </a:spcBef>
            </a:pPr>
            <a:endParaRPr lang="pt-BR" sz="24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a:lnSpc>
                <a:spcPct val="100000"/>
              </a:lnSpc>
              <a:spcBef>
                <a:spcPts val="641"/>
              </a:spcBef>
            </a:pPr>
            <a:r>
              <a:rPr lang="pt-BR" sz="2400" spc="-1" dirty="0">
                <a:solidFill>
                  <a:srgbClr val="000000"/>
                </a:solidFill>
                <a:latin typeface="Times New Roman" panose="02020603050405020304" pitchFamily="18" charset="0"/>
                <a:ea typeface="DejaVu Sans"/>
                <a:cs typeface="Times New Roman" panose="02020603050405020304" pitchFamily="18" charset="0"/>
              </a:rPr>
              <a:t>3</a:t>
            </a:r>
            <a:r>
              <a:rPr lang="pt-BR" sz="2400" b="0" strike="noStrike" spc="-1" dirty="0">
                <a:solidFill>
                  <a:srgbClr val="000000"/>
                </a:solidFill>
                <a:latin typeface="Times New Roman" panose="02020603050405020304" pitchFamily="18" charset="0"/>
                <a:ea typeface="DejaVu Sans"/>
                <a:cs typeface="Times New Roman" panose="02020603050405020304" pitchFamily="18" charset="0"/>
              </a:rPr>
              <a:t>. </a:t>
            </a:r>
            <a:r>
              <a:rPr lang="pt-BR" sz="2400" spc="-1" dirty="0">
                <a:solidFill>
                  <a:srgbClr val="000000"/>
                </a:solidFill>
                <a:latin typeface="Times New Roman" panose="02020603050405020304" pitchFamily="18" charset="0"/>
                <a:ea typeface="DejaVu Sans"/>
                <a:cs typeface="Times New Roman" panose="02020603050405020304" pitchFamily="18" charset="0"/>
              </a:rPr>
              <a:t>Metodologia</a:t>
            </a:r>
            <a:endParaRPr lang="pt-BR" sz="2400" b="0" strike="noStrike" spc="-1" dirty="0">
              <a:latin typeface="Times New Roman" panose="02020603050405020304" pitchFamily="18" charset="0"/>
              <a:cs typeface="Times New Roman" panose="02020603050405020304" pitchFamily="18" charset="0"/>
            </a:endParaRPr>
          </a:p>
          <a:p>
            <a:pPr>
              <a:lnSpc>
                <a:spcPct val="100000"/>
              </a:lnSpc>
              <a:spcBef>
                <a:spcPts val="641"/>
              </a:spcBef>
            </a:pPr>
            <a:endParaRPr lang="pt-BR" sz="2400"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641"/>
              </a:spcBef>
            </a:pPr>
            <a:r>
              <a:rPr lang="pt-BR" sz="2400" spc="-1" dirty="0">
                <a:solidFill>
                  <a:srgbClr val="000000"/>
                </a:solidFill>
                <a:latin typeface="Times New Roman" panose="02020603050405020304" pitchFamily="18" charset="0"/>
                <a:cs typeface="Times New Roman" panose="02020603050405020304" pitchFamily="18" charset="0"/>
              </a:rPr>
              <a:t>4. Cronograma</a:t>
            </a:r>
          </a:p>
          <a:p>
            <a:pPr>
              <a:lnSpc>
                <a:spcPct val="100000"/>
              </a:lnSpc>
              <a:spcBef>
                <a:spcPts val="641"/>
              </a:spcBef>
            </a:pPr>
            <a:endParaRPr lang="pt-BR" sz="24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641"/>
              </a:spcBef>
            </a:pPr>
            <a:r>
              <a:rPr lang="pt-BR" sz="2400" spc="-1" dirty="0">
                <a:solidFill>
                  <a:srgbClr val="000000"/>
                </a:solidFill>
                <a:latin typeface="Times New Roman" panose="02020603050405020304" pitchFamily="18" charset="0"/>
                <a:cs typeface="Times New Roman" panose="02020603050405020304" pitchFamily="18" charset="0"/>
              </a:rPr>
              <a:t>5. Referência</a:t>
            </a:r>
            <a:endParaRPr lang="pt-BR" sz="2400" b="0" strike="noStrike" spc="-1" dirty="0">
              <a:latin typeface="Times New Roman" panose="02020603050405020304" pitchFamily="18" charset="0"/>
              <a:cs typeface="Times New Roman" panose="02020603050405020304" pitchFamily="18" charset="0"/>
            </a:endParaRPr>
          </a:p>
          <a:p>
            <a:pPr>
              <a:lnSpc>
                <a:spcPct val="100000"/>
              </a:lnSpc>
              <a:spcBef>
                <a:spcPts val="641"/>
              </a:spcBef>
            </a:pPr>
            <a:endParaRPr lang="pt-BR" sz="3200" b="0" strike="noStrike" spc="-1" dirty="0">
              <a:latin typeface="Arial"/>
            </a:endParaRPr>
          </a:p>
        </p:txBody>
      </p:sp>
      <p:pic>
        <p:nvPicPr>
          <p:cNvPr id="130" name="Picture 2"/>
          <p:cNvPicPr/>
          <p:nvPr/>
        </p:nvPicPr>
        <p:blipFill>
          <a:blip r:embed="rId2"/>
          <a:stretch/>
        </p:blipFill>
        <p:spPr>
          <a:xfrm>
            <a:off x="8243668" y="5923579"/>
            <a:ext cx="891692" cy="934421"/>
          </a:xfrm>
          <a:prstGeom prst="rect">
            <a:avLst/>
          </a:prstGeom>
          <a:ln>
            <a:noFill/>
          </a:ln>
        </p:spPr>
      </p:pic>
      <p:sp>
        <p:nvSpPr>
          <p:cNvPr id="5" name="CustomShape 1">
            <a:extLst>
              <a:ext uri="{FF2B5EF4-FFF2-40B4-BE49-F238E27FC236}">
                <a16:creationId xmlns:a16="http://schemas.microsoft.com/office/drawing/2014/main" id="{0915CA1C-61B6-43DC-8ACC-27B5F47688B8}"/>
              </a:ext>
            </a:extLst>
          </p:cNvPr>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DejaVu Sans"/>
                <a:cs typeface="Times New Roman" panose="02020603050405020304" pitchFamily="18" charset="0"/>
              </a:rPr>
              <a:t>Agenda</a:t>
            </a:r>
            <a:endParaRPr lang="pt-BR" sz="32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DejaVu Sans"/>
                <a:cs typeface="Times New Roman" panose="02020603050405020304" pitchFamily="18" charset="0"/>
              </a:rPr>
              <a:t>3</a:t>
            </a: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.Objetivo</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Dadas as lacunas identificadas nos trabalhos relacionados pesquisados, o projeto de pesquisa hora proposto tem por objetivo caracterizar e avaliar por simulação diferentes cenários de mobilidade veicular utilizando a tecnologia LP-WAN. Em cada cenário serão variados parâmetros como a densidade de nós (veículos), velocidade de deslocamento, área e fator de espalhamento para analisar os dados de transferência de veículos em movimento e uma infraestrutura fixa (V2I) usando a tecnologia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Objetivo é investigar o desempenho de </a:t>
            </a:r>
            <a:r>
              <a:rPr lang="pt-BR" sz="2200" i="1" spc="-1" dirty="0">
                <a:solidFill>
                  <a:srgbClr val="000000"/>
                </a:solidFill>
                <a:latin typeface="Times New Roman" panose="02020603050405020304" pitchFamily="18" charset="0"/>
                <a:cs typeface="Times New Roman" panose="02020603050405020304" pitchFamily="18" charset="0"/>
              </a:rPr>
              <a:t>LoRa</a:t>
            </a:r>
            <a:r>
              <a:rPr lang="pt-BR" sz="2200" spc="-1" dirty="0">
                <a:solidFill>
                  <a:srgbClr val="000000"/>
                </a:solidFill>
                <a:latin typeface="Times New Roman" panose="02020603050405020304" pitchFamily="18" charset="0"/>
                <a:cs typeface="Times New Roman" panose="02020603050405020304" pitchFamily="18" charset="0"/>
              </a:rPr>
              <a:t> no ambiente veicular, onde as tecnologias LPWAN podem servir como redes de detecção e controle e complementam a operação da VANET. Para alcançar esse objetivo, são pesquisadas as métricas relevantes para desempenho em </a:t>
            </a:r>
            <a:r>
              <a:rPr lang="pt-BR" sz="2200" i="1" spc="-1" dirty="0">
                <a:solidFill>
                  <a:srgbClr val="000000"/>
                </a:solidFill>
                <a:latin typeface="Times New Roman" panose="02020603050405020304" pitchFamily="18" charset="0"/>
                <a:cs typeface="Times New Roman" panose="02020603050405020304" pitchFamily="18" charset="0"/>
              </a:rPr>
              <a:t>VANETs</a:t>
            </a:r>
            <a:r>
              <a:rPr lang="pt-BR" sz="2200" spc="-1"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915488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3.Objetivo</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361" y="52236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endParaRPr>
          </a:p>
          <a:p>
            <a:pPr algn="just">
              <a:lnSpc>
                <a:spcPct val="100000"/>
              </a:lnSpc>
              <a:spcBef>
                <a:spcPts val="479"/>
              </a:spcBef>
            </a:pPr>
            <a:endParaRPr lang="pt-BR" sz="2200" spc="-1" dirty="0">
              <a:solidFill>
                <a:srgbClr val="000000"/>
              </a:solidFill>
            </a:endParaRPr>
          </a:p>
          <a:p>
            <a:pPr algn="just">
              <a:lnSpc>
                <a:spcPct val="100000"/>
              </a:lnSpc>
              <a:spcBef>
                <a:spcPts val="479"/>
              </a:spcBef>
            </a:pPr>
            <a:endParaRPr lang="pt-BR" sz="2200" spc="-1" dirty="0">
              <a:solidFill>
                <a:srgbClr val="000000"/>
              </a:solidFill>
            </a:endParaRPr>
          </a:p>
          <a:p>
            <a:pPr algn="just">
              <a:lnSpc>
                <a:spcPct val="100000"/>
              </a:lnSpc>
              <a:spcBef>
                <a:spcPts val="479"/>
              </a:spcBef>
            </a:pPr>
            <a:endParaRPr lang="pt-BR" sz="2200" spc="-1" dirty="0">
              <a:solidFill>
                <a:srgbClr val="000000"/>
              </a:solidFill>
            </a:endParaRPr>
          </a:p>
          <a:p>
            <a:pPr algn="just">
              <a:lnSpc>
                <a:spcPct val="100000"/>
              </a:lnSpc>
              <a:spcBef>
                <a:spcPts val="479"/>
              </a:spcBef>
            </a:pPr>
            <a:r>
              <a:rPr lang="pt-BR" sz="2200" spc="-1" dirty="0">
                <a:solidFill>
                  <a:srgbClr val="000000"/>
                </a:solidFill>
              </a:rPr>
              <a:t>Com os resultados das simulações será possível avaliar o impacto dos parâmetros simulados, como a variação da velocidade, densidade de veículos e variação de área em redes veiculares utilizando a tecnologia </a:t>
            </a:r>
            <a:r>
              <a:rPr lang="pt-BR" sz="2200" i="1" spc="-1" dirty="0">
                <a:solidFill>
                  <a:srgbClr val="000000"/>
                </a:solidFill>
              </a:rPr>
              <a:t>LoRaWAN</a:t>
            </a:r>
            <a:r>
              <a:rPr lang="pt-BR" sz="2200" spc="-1" dirty="0">
                <a:solidFill>
                  <a:srgbClr val="000000"/>
                </a:solidFill>
              </a:rPr>
              <a:t> e entender se a mesma seria adequada nos cenários simulados e quais seriam os limites nos quais poderia ser usada com segurança.</a:t>
            </a:r>
          </a:p>
        </p:txBody>
      </p:sp>
    </p:spTree>
    <p:extLst>
      <p:ext uri="{BB962C8B-B14F-4D97-AF65-F5344CB8AC3E}">
        <p14:creationId xmlns:p14="http://schemas.microsoft.com/office/powerpoint/2010/main" val="64885316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DejaVu Sans"/>
                <a:cs typeface="Times New Roman" panose="02020603050405020304" pitchFamily="18" charset="0"/>
              </a:rPr>
              <a:t>3</a:t>
            </a: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.Objetivo</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A metodologia a ser utilizada, compreende uma sequência de atividades realizadas para se atingir os objetivos, a saber:</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Montar e programar as simulações utilizando os parâmetros e cenários definidos;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Realizar as simulações, avaliar os resultados e comparar com trabalhos correlatos, valores teóricos, especificações;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Escrever, elaborar gráficos e revisar a dissertação;</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Entrega e defesa da dissertação perante à banca examinadora.</a:t>
            </a:r>
          </a:p>
          <a:p>
            <a:pPr algn="just">
              <a:lnSpc>
                <a:spcPct val="100000"/>
              </a:lnSpc>
              <a:spcBef>
                <a:spcPts val="479"/>
              </a:spcBef>
            </a:pPr>
            <a:endParaRPr lang="pt-BR" sz="2200" spc="-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479"/>
              </a:spcBef>
            </a:pPr>
            <a:r>
              <a:rPr lang="pt-BR" sz="2200" spc="-1" dirty="0">
                <a:solidFill>
                  <a:srgbClr val="000000"/>
                </a:solidFill>
                <a:latin typeface="Times New Roman" panose="02020603050405020304" pitchFamily="18" charset="0"/>
                <a:cs typeface="Times New Roman" panose="02020603050405020304" pitchFamily="18" charset="0"/>
              </a:rPr>
              <a:t>Em uma etapa preliminar, algumas das atividades previstas já foram iniciadas e, assim segue uma discussão sobre os pontos da metodologia, incluindo detalhes do ferramental, cenários e parâmetros que se pretende simular.</a:t>
            </a:r>
          </a:p>
        </p:txBody>
      </p:sp>
    </p:spTree>
    <p:extLst>
      <p:ext uri="{BB962C8B-B14F-4D97-AF65-F5344CB8AC3E}">
        <p14:creationId xmlns:p14="http://schemas.microsoft.com/office/powerpoint/2010/main" val="296271589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DejaVu Sans"/>
                <a:cs typeface="Times New Roman" panose="02020603050405020304" pitchFamily="18" charset="0"/>
              </a:rPr>
              <a:t>4</a:t>
            </a: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.Cronograma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5" name="Imagem 4">
            <a:extLst>
              <a:ext uri="{FF2B5EF4-FFF2-40B4-BE49-F238E27FC236}">
                <a16:creationId xmlns:a16="http://schemas.microsoft.com/office/drawing/2014/main" id="{EC261C05-FF91-4C27-9F89-93E3CE450AA0}"/>
              </a:ext>
            </a:extLst>
          </p:cNvPr>
          <p:cNvPicPr>
            <a:picLocks noChangeAspect="1"/>
          </p:cNvPicPr>
          <p:nvPr/>
        </p:nvPicPr>
        <p:blipFill>
          <a:blip r:embed="rId3"/>
          <a:stretch>
            <a:fillRect/>
          </a:stretch>
        </p:blipFill>
        <p:spPr>
          <a:xfrm>
            <a:off x="31438" y="1094282"/>
            <a:ext cx="9112562" cy="4898554"/>
          </a:xfrm>
          <a:prstGeom prst="rect">
            <a:avLst/>
          </a:prstGeom>
        </p:spPr>
      </p:pic>
    </p:spTree>
    <p:extLst>
      <p:ext uri="{BB962C8B-B14F-4D97-AF65-F5344CB8AC3E}">
        <p14:creationId xmlns:p14="http://schemas.microsoft.com/office/powerpoint/2010/main" val="165407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28080" y="1259948"/>
            <a:ext cx="871668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[Addvalue 2018] Addvalue, (2018). https://www.addvaluetech.com/satcom-iot-via-lora-</a:t>
            </a:r>
            <a:r>
              <a:rPr lang="pt-BR" sz="1600" spc="-1" dirty="0">
                <a:latin typeface="Times New Roman" panose="02020603050405020304" pitchFamily="18" charset="0"/>
                <a:cs typeface="Times New Roman" panose="02020603050405020304" pitchFamily="18" charset="0"/>
              </a:rPr>
              <a:t>w</a:t>
            </a:r>
            <a:r>
              <a:rPr lang="pt-BR" sz="1600" b="0" strike="noStrike" spc="-1" dirty="0">
                <a:latin typeface="Times New Roman" panose="02020603050405020304" pitchFamily="18" charset="0"/>
                <a:cs typeface="Times New Roman" panose="02020603050405020304" pitchFamily="18" charset="0"/>
              </a:rPr>
              <a:t>an/addvalue_lora-wan_with-bar/. Acesso em 06 nov 2020.</a:t>
            </a:r>
          </a:p>
        </p:txBody>
      </p:sp>
      <p:sp>
        <p:nvSpPr>
          <p:cNvPr id="219" name="TextShape 7"/>
          <p:cNvSpPr txBox="1"/>
          <p:nvPr/>
        </p:nvSpPr>
        <p:spPr>
          <a:xfrm>
            <a:off x="-26280" y="2954439"/>
            <a:ext cx="878832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[Al-Fuqaha et al. 2015] Al-Fuqaha, A., Guizani, M., Mohammadi, M., Aledhari, M., and</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Ayyash, M. (2015) Internet of things: A survey on enabling technologies, protocols, and applications. IEEE communications surveys &amp;amp; tutorials,17(4):2347–2376. Acesso em 19 out 2020.</a:t>
            </a:r>
          </a:p>
        </p:txBody>
      </p:sp>
      <p:sp>
        <p:nvSpPr>
          <p:cNvPr id="220" name="TextShape 8"/>
          <p:cNvSpPr txBox="1"/>
          <p:nvPr/>
        </p:nvSpPr>
        <p:spPr>
          <a:xfrm>
            <a:off x="28080" y="4089442"/>
            <a:ext cx="8928000" cy="829543"/>
          </a:xfrm>
          <a:prstGeom prst="rect">
            <a:avLst/>
          </a:prstGeom>
          <a:noFill/>
          <a:ln>
            <a:noFill/>
          </a:ln>
        </p:spPr>
        <p:txBody>
          <a:bodyPr lIns="90000" tIns="45000" rIns="90000" bIns="45000">
            <a:spAutoFit/>
          </a:bodyPr>
          <a:lstStyle/>
          <a:p>
            <a:r>
              <a:rPr lang="en-US" sz="1600" b="0" strike="noStrike" spc="-1" dirty="0">
                <a:latin typeface="Times New Roman" panose="02020603050405020304" pitchFamily="18" charset="0"/>
                <a:cs typeface="Times New Roman" panose="02020603050405020304" pitchFamily="18" charset="0"/>
              </a:rPr>
              <a:t>[Augustin et al. 2016] Augustin, A., Yi, J., Clausen, T., and Townsley, W. M. (2016). A study of lora: Long range &amp;amp; low power networks for the internet of things sensors, 16(9):1466. https://doi.org/10.3390/s16091466. Acesso em 27 out 2020.</a:t>
            </a:r>
            <a:endParaRPr lang="pt-BR" sz="1600" b="0" strike="noStrike" spc="-1" dirty="0">
              <a:latin typeface="Times New Roman" panose="02020603050405020304" pitchFamily="18" charset="0"/>
              <a:cs typeface="Times New Roman" panose="02020603050405020304" pitchFamily="18" charset="0"/>
            </a:endParaRPr>
          </a:p>
        </p:txBody>
      </p:sp>
      <p:sp>
        <p:nvSpPr>
          <p:cNvPr id="221" name="TextShape 9"/>
          <p:cNvSpPr txBox="1"/>
          <p:nvPr/>
        </p:nvSpPr>
        <p:spPr>
          <a:xfrm>
            <a:off x="25200" y="2005036"/>
            <a:ext cx="9166320" cy="829543"/>
          </a:xfrm>
          <a:prstGeom prst="rect">
            <a:avLst/>
          </a:prstGeom>
          <a:noFill/>
          <a:ln>
            <a:noFill/>
          </a:ln>
        </p:spPr>
        <p:txBody>
          <a:bodyPr lIns="90000" tIns="45000" rIns="90000" bIns="45000">
            <a:spAutoFit/>
          </a:bodyPr>
          <a:lstStyle/>
          <a:p>
            <a:r>
              <a:rPr lang="pt-BR" sz="1600" b="0" strike="noStrike" spc="-1" dirty="0">
                <a:latin typeface="Times New Roman" panose="02020603050405020304" pitchFamily="18" charset="0"/>
                <a:cs typeface="Times New Roman" panose="02020603050405020304" pitchFamily="18" charset="0"/>
              </a:rPr>
              <a:t>[Aguirre et al. 2017] Aguirre, T. F. d. A. et al. (2017). Gerência de risco de enchentes em cidades inteligentes. http://tede.bibliotecadigital.puccampinas.edu.br:8080/jspui/bitstream/tede/929/2/TIAGO%20FERRAZ%20DE%20ARRUDA%20E%20AGUIRRE.pdf. Acesso em 06 nov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26280" y="5241040"/>
            <a:ext cx="8928000" cy="1075764"/>
          </a:xfrm>
          <a:prstGeom prst="rect">
            <a:avLst/>
          </a:prstGeom>
          <a:noFill/>
          <a:ln>
            <a:noFill/>
          </a:ln>
        </p:spPr>
        <p:txBody>
          <a:bodyPr lIns="90000" tIns="45000" rIns="90000" bIns="45000">
            <a:spAutoFit/>
          </a:bodyPr>
          <a:lstStyle/>
          <a:p>
            <a:r>
              <a:rPr lang="pt-BR" sz="1600" b="0" strike="noStrike" spc="-1" dirty="0">
                <a:latin typeface="Times New Roman" panose="02020603050405020304" pitchFamily="18" charset="0"/>
                <a:cs typeface="Times New Roman" panose="02020603050405020304" pitchFamily="18" charset="0"/>
              </a:rPr>
              <a:t>[Aschenbruck et al. 2010] Aschenbruck, N., Ernst, R., Gerhards-Padilla, E., and</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Schwamborn, M. (2010). Bonn-motion: a mobility scenario generation and</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analysis tool. In Proceedings of the 3rdinternational ICST conference on</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simulation tools and techniques, pages 1–10. https://doi.org/10.4108/ICST.SIMUTOOLS2010.8684. Acesso em 25 out 2020.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36560"/>
            <a:ext cx="8716680" cy="1075764"/>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[Alves et al. 2009] Alves, R. d. S., Campbell, I. d. V., Couto, R. d. S., Campista, M. E. M., Moraes, I. M.,Rubinstein, M. G., Costa, L. H. M., Duarte, O. C. M., and</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Abdalla, M. (2009). Redes veiculares: Princípios, aplicações e desafios. Minicursos do Simpósio Brasileiro de Redes de Computadores, SBRC, págs. 17–24.</a:t>
            </a:r>
          </a:p>
        </p:txBody>
      </p:sp>
      <p:sp>
        <p:nvSpPr>
          <p:cNvPr id="219" name="TextShape 7"/>
          <p:cNvSpPr txBox="1"/>
          <p:nvPr/>
        </p:nvSpPr>
        <p:spPr>
          <a:xfrm>
            <a:off x="-30960" y="2547776"/>
            <a:ext cx="878832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[Bergman and Rabi 2005] Bergman, L. and Rabi, N. I. (2005). Mobilidade e política urbana: subsídios para uma gestão integrada. Rio de Janeiro: IBAM, page 11. http://www.ibam.org.br/ media/arquivos/estudos/mobilidade.pdf</a:t>
            </a:r>
          </a:p>
        </p:txBody>
      </p:sp>
      <p:sp>
        <p:nvSpPr>
          <p:cNvPr id="220" name="TextShape 8"/>
          <p:cNvSpPr txBox="1"/>
          <p:nvPr/>
        </p:nvSpPr>
        <p:spPr>
          <a:xfrm>
            <a:off x="-30960" y="3683443"/>
            <a:ext cx="892800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[Bor et al. 2016] Bor, M., Vidler, J. E., and Roedig, U. (2016). Lora for the internet of</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things.https://eprints.lancs.ac.uk/id/eprint/77615/. Acesso em 27 out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8640" y="4560765"/>
            <a:ext cx="892800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[Boshita et al. 2018] T. Boshita, H. Suzuki and Y. Matsumoto, &amp;quot;IoT-based Bus Location System Using LoRaWAN,&amp;quot; 2018 21st International Conference on Intelligent</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Transportation Systems (ITSC), Maui, HI, 2018, pp. 933-938, doi: 10.1109/ITSC.2018.8569920. Acesso em 25 out 2020.</a:t>
            </a:r>
          </a:p>
        </p:txBody>
      </p:sp>
    </p:spTree>
    <p:extLst>
      <p:ext uri="{BB962C8B-B14F-4D97-AF65-F5344CB8AC3E}">
        <p14:creationId xmlns:p14="http://schemas.microsoft.com/office/powerpoint/2010/main" val="41343266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135792"/>
            <a:ext cx="8716680" cy="829543"/>
          </a:xfrm>
          <a:prstGeom prst="rect">
            <a:avLst/>
          </a:prstGeom>
          <a:noFill/>
          <a:ln>
            <a:noFill/>
          </a:ln>
        </p:spPr>
        <p:txBody>
          <a:bodyPr lIns="90000" tIns="45000" rIns="90000" bIns="45000">
            <a:spAutoFit/>
          </a:bodyPr>
          <a:lstStyle/>
          <a:p>
            <a:pPr algn="just"/>
            <a:r>
              <a:rPr lang="pt-BR" sz="1600" b="0" strike="noStrike" spc="-1" dirty="0">
                <a:latin typeface="Arial"/>
              </a:rPr>
              <a:t>[Chen et al. 2010] Chen, T.-S., Tsai, H.-W., and Chang, Y.-S. (2010). Applications in vehicular ad hocnetworks. In Telematics Communication Technologies and</a:t>
            </a:r>
            <a:r>
              <a:rPr lang="pt-BR" sz="1600" spc="-1" dirty="0">
                <a:latin typeface="Arial"/>
              </a:rPr>
              <a:t> </a:t>
            </a:r>
            <a:r>
              <a:rPr lang="pt-BR" sz="1600" b="0" strike="noStrike" spc="-1" dirty="0">
                <a:latin typeface="Arial"/>
              </a:rPr>
              <a:t>Vehicular Networks: Wire-less Architectures and Applications, pages 229–251. IGI Global. Acesso em 08 nov 2020.</a:t>
            </a:r>
          </a:p>
        </p:txBody>
      </p:sp>
      <p:sp>
        <p:nvSpPr>
          <p:cNvPr id="219" name="TextShape 7"/>
          <p:cNvSpPr txBox="1"/>
          <p:nvPr/>
        </p:nvSpPr>
        <p:spPr>
          <a:xfrm>
            <a:off x="-30960" y="2259821"/>
            <a:ext cx="878832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[de Brito et al. 2014] de Brito, M., Tostes, A. I., and Duarte-Figueiredo, F. (2014). Simulação e análise de congestionamento em redes veiculares. In Anais do XXXIII Concurso de Trabalhos de Iniciação Científica da SBC, pages 61–70. SBC. Acesso em 17 nov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0" y="3545831"/>
            <a:ext cx="8928000" cy="1075764"/>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[Dede et al. 2018] Dede, J., Forster, A., Hernández-Orallo, E., Herrera-Tapia, J., Kuladinithi, K., Kuppu-samy, V., Manzoni, P., bin Muslim, A., Udugama, A., and Vatandas, Z. (2018). Simulating opportunistic networks: Survey and future directions. IEEE Communications Surveys Tutorials, 20(2):1547–1573.</a:t>
            </a:r>
          </a:p>
          <a:p>
            <a:pPr algn="just"/>
            <a:r>
              <a:rPr lang="pt-BR" sz="1600" b="0" strike="noStrike" spc="-1" dirty="0">
                <a:latin typeface="Times New Roman" panose="02020603050405020304" pitchFamily="18" charset="0"/>
                <a:cs typeface="Times New Roman" panose="02020603050405020304" pitchFamily="18" charset="0"/>
              </a:rPr>
              <a:t>https://ieeexplore .ieee.org/document/8183438. Acesso em 25 out 2020.</a:t>
            </a:r>
          </a:p>
        </p:txBody>
      </p:sp>
    </p:spTree>
    <p:extLst>
      <p:ext uri="{BB962C8B-B14F-4D97-AF65-F5344CB8AC3E}">
        <p14:creationId xmlns:p14="http://schemas.microsoft.com/office/powerpoint/2010/main" val="35676563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038512"/>
            <a:ext cx="871668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[do Estudante and PATACA 2020] do Estudante, N. and PATACA, C. (2020). A internet das coisas: Tipologias, protocolos e aplicações. Acesso em 21 nov 2020</a:t>
            </a:r>
          </a:p>
        </p:txBody>
      </p:sp>
      <p:sp>
        <p:nvSpPr>
          <p:cNvPr id="219" name="TextShape 7"/>
          <p:cNvSpPr txBox="1"/>
          <p:nvPr/>
        </p:nvSpPr>
        <p:spPr>
          <a:xfrm>
            <a:off x="-30960" y="1756851"/>
            <a:ext cx="878832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[dos Santos 2018] dos Santos, S. R. C. (2018). Avaliação de desempenho de protocolos de roteamento em redes veiculares. Acesso em 08 nov 2020.</a:t>
            </a:r>
          </a:p>
        </p:txBody>
      </p:sp>
      <p:sp>
        <p:nvSpPr>
          <p:cNvPr id="220" name="TextShape 8"/>
          <p:cNvSpPr txBox="1"/>
          <p:nvPr/>
        </p:nvSpPr>
        <p:spPr>
          <a:xfrm>
            <a:off x="-30960" y="2566240"/>
            <a:ext cx="8928000" cy="1075764"/>
          </a:xfrm>
          <a:prstGeom prst="rect">
            <a:avLst/>
          </a:prstGeom>
          <a:noFill/>
          <a:ln>
            <a:noFill/>
          </a:ln>
        </p:spPr>
        <p:txBody>
          <a:bodyPr lIns="90000" tIns="45000" rIns="90000" bIns="45000">
            <a:spAutoFit/>
          </a:bodyPr>
          <a:lstStyle/>
          <a:p>
            <a:r>
              <a:rPr lang="en-US" sz="1600" b="0" strike="noStrike" spc="-1" dirty="0">
                <a:latin typeface="Times New Roman" panose="02020603050405020304" pitchFamily="18" charset="0"/>
                <a:cs typeface="Times New Roman" panose="02020603050405020304" pitchFamily="18" charset="0"/>
              </a:rPr>
              <a:t>[Evans 2011] Evans, D.(2011). The internet of things: How the next evolution of the internet is changing everything. CISCO white paper, 1(2011):1–11. https://www.cisco.com/c/dam/en_us/about/ac79/docs/innov/IoT_IBSG_0411FNAL.pdf . Acesso em 20 out 2020.</a:t>
            </a:r>
            <a:endParaRPr lang="pt-BR" sz="1600" b="0" strike="noStrike" spc="-1" dirty="0">
              <a:latin typeface="Times New Roman" panose="02020603050405020304" pitchFamily="18" charset="0"/>
              <a:cs typeface="Times New Roman" panose="02020603050405020304" pitchFamily="18" charset="0"/>
            </a:endParaRP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3842425"/>
            <a:ext cx="8928000" cy="1075764"/>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[Giserman et al. 2020] Giserman, L. F., de Almeida, T. T., and Costa, L. H. M. K. (2020). Avaliacão do impacto de motoristas mal comportados no congestionamento em rodovias. In Anais do IV Workshop de Computação Urbana, pages 206–219. SBC. https://sol.sbc.org.br/index.php/courb/article/view/12364. Acesso em 21 nov 2020.</a:t>
            </a:r>
          </a:p>
        </p:txBody>
      </p:sp>
    </p:spTree>
    <p:extLst>
      <p:ext uri="{BB962C8B-B14F-4D97-AF65-F5344CB8AC3E}">
        <p14:creationId xmlns:p14="http://schemas.microsoft.com/office/powerpoint/2010/main" val="37782107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00136"/>
            <a:ext cx="871668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[Giserman et al. 2019] Giserman, L. F., Galves, B. L., and Jaolino, A. C. (2019) https://www.gta.ufrj.br/ensino/eel878/redes1-2019-1/vf/lora/index.html. Acesso em 22 nov 2020.</a:t>
            </a:r>
          </a:p>
        </p:txBody>
      </p:sp>
      <p:sp>
        <p:nvSpPr>
          <p:cNvPr id="219" name="TextShape 7"/>
          <p:cNvSpPr txBox="1"/>
          <p:nvPr/>
        </p:nvSpPr>
        <p:spPr>
          <a:xfrm>
            <a:off x="-30960" y="2158984"/>
            <a:ext cx="8788320" cy="583321"/>
          </a:xfrm>
          <a:prstGeom prst="rect">
            <a:avLst/>
          </a:prstGeom>
          <a:noFill/>
          <a:ln>
            <a:noFill/>
          </a:ln>
        </p:spPr>
        <p:txBody>
          <a:bodyPr lIns="90000" tIns="45000" rIns="90000" bIns="45000">
            <a:spAutoFit/>
          </a:bodyPr>
          <a:lstStyle/>
          <a:p>
            <a:pPr algn="just"/>
            <a:r>
              <a:rPr lang="en-US" sz="1600" b="0" strike="noStrike" spc="-1" dirty="0">
                <a:latin typeface="Times New Roman" panose="02020603050405020304" pitchFamily="18" charset="0"/>
                <a:cs typeface="Times New Roman" panose="02020603050405020304" pitchFamily="18" charset="0"/>
              </a:rPr>
              <a:t>[Index 2019] Index, T. T. (2019). Full ranking 2018. Retrieved from: https://www.tomtom.com/engb/trafficindex/ranking. Acesso em 23 out 2020.</a:t>
            </a:r>
            <a:endParaRPr lang="pt-BR" sz="1600" b="0" strike="noStrike" spc="-1" dirty="0">
              <a:latin typeface="Times New Roman" panose="02020603050405020304" pitchFamily="18" charset="0"/>
              <a:cs typeface="Times New Roman" panose="02020603050405020304" pitchFamily="18" charset="0"/>
            </a:endParaRPr>
          </a:p>
        </p:txBody>
      </p:sp>
      <p:sp>
        <p:nvSpPr>
          <p:cNvPr id="220" name="TextShape 8"/>
          <p:cNvSpPr txBox="1"/>
          <p:nvPr/>
        </p:nvSpPr>
        <p:spPr>
          <a:xfrm>
            <a:off x="-30960" y="3072298"/>
            <a:ext cx="8928000" cy="1075764"/>
          </a:xfrm>
          <a:prstGeom prst="rect">
            <a:avLst/>
          </a:prstGeom>
          <a:noFill/>
          <a:ln>
            <a:noFill/>
          </a:ln>
        </p:spPr>
        <p:txBody>
          <a:bodyPr lIns="90000" tIns="45000" rIns="90000" bIns="45000">
            <a:spAutoFit/>
          </a:bodyPr>
          <a:lstStyle/>
          <a:p>
            <a:r>
              <a:rPr lang="en-US" sz="1600" b="0" strike="noStrike" spc="-1" dirty="0">
                <a:latin typeface="Times New Roman" panose="02020603050405020304" pitchFamily="18" charset="0"/>
                <a:cs typeface="Times New Roman" panose="02020603050405020304" pitchFamily="18" charset="0"/>
              </a:rPr>
              <a:t>[Evans 2011] Evans, D.(2011). The internet of things: How the next evolution of the internet is changing everything. CISCO white paper, 1(2011):1–11. https://www.cisco.com/c/dam/en_us/about/ac79/docs/innov/IoT_IBSG_0411FNAL.pdf . Acesso em 20 out 2020.</a:t>
            </a:r>
            <a:endParaRPr lang="pt-BR" sz="1600" b="0" strike="noStrike" spc="-1" dirty="0">
              <a:latin typeface="Times New Roman" panose="02020603050405020304" pitchFamily="18" charset="0"/>
              <a:cs typeface="Times New Roman" panose="02020603050405020304" pitchFamily="18" charset="0"/>
            </a:endParaRP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4496533"/>
            <a:ext cx="892800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[Lazzaretti et al. 2019] Lazzaretti, K., Sehnem, S., Bencke, F. F., and Machado, H. P. V.(2019). Smart cities: Insights and contributions from brazilian research.urbe. Revista Brasileira de Gestão Urbana, 11. doi: 10.1590/2175 3369.011 .001.e20190118. Acesso em 18 nov 2020.</a:t>
            </a:r>
          </a:p>
        </p:txBody>
      </p:sp>
    </p:spTree>
    <p:extLst>
      <p:ext uri="{BB962C8B-B14F-4D97-AF65-F5344CB8AC3E}">
        <p14:creationId xmlns:p14="http://schemas.microsoft.com/office/powerpoint/2010/main" val="30577212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00136"/>
            <a:ext cx="871668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[Li et al. 2018] Li, S., Raza, U., and Khan, A. (2018). How agile is the adaptive data rate mechanism oflorawan? In2018 IEEE Global Communications Conference</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(GLOBECOM), pages206–212. IEEE.</a:t>
            </a:r>
          </a:p>
        </p:txBody>
      </p:sp>
      <p:sp>
        <p:nvSpPr>
          <p:cNvPr id="219" name="TextShape 7"/>
          <p:cNvSpPr txBox="1"/>
          <p:nvPr/>
        </p:nvSpPr>
        <p:spPr>
          <a:xfrm>
            <a:off x="-30960" y="2287400"/>
            <a:ext cx="878832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[LoRa Alliance] LoRa Alliance (2020) https://lora-alliance.org/sites/default/files/2018-</a:t>
            </a:r>
          </a:p>
          <a:p>
            <a:pPr algn="just"/>
            <a:r>
              <a:rPr lang="pt-BR" sz="1600" b="0" strike="noStrike" spc="-1" dirty="0">
                <a:latin typeface="Times New Roman" panose="02020603050405020304" pitchFamily="18" charset="0"/>
                <a:cs typeface="Times New Roman" panose="02020603050405020304" pitchFamily="18" charset="0"/>
              </a:rPr>
              <a:t>04/what-is-lorawan.pdf /. Acesso em 17 nov 2020.</a:t>
            </a:r>
          </a:p>
        </p:txBody>
      </p:sp>
      <p:sp>
        <p:nvSpPr>
          <p:cNvPr id="220" name="TextShape 8"/>
          <p:cNvSpPr txBox="1"/>
          <p:nvPr/>
        </p:nvSpPr>
        <p:spPr>
          <a:xfrm>
            <a:off x="-30960" y="3243013"/>
            <a:ext cx="8928000" cy="583321"/>
          </a:xfrm>
          <a:prstGeom prst="rect">
            <a:avLst/>
          </a:prstGeom>
          <a:noFill/>
          <a:ln>
            <a:noFill/>
          </a:ln>
        </p:spPr>
        <p:txBody>
          <a:bodyPr lIns="90000" tIns="45000" rIns="90000" bIns="45000">
            <a:spAutoFit/>
          </a:bodyPr>
          <a:lstStyle/>
          <a:p>
            <a:r>
              <a:rPr lang="pt-BR" sz="1600" b="0" strike="noStrike" spc="-1" dirty="0">
                <a:latin typeface="Times New Roman" panose="02020603050405020304" pitchFamily="18" charset="0"/>
                <a:cs typeface="Times New Roman" panose="02020603050405020304" pitchFamily="18" charset="0"/>
              </a:rPr>
              <a:t>[Lourenço 2017] Lourenço, L. (2017). https://www.hardware.com.br/guias/redes-wireless/calculando-potencia-transmissao-recepcao. Acesso em 22 nov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4496533"/>
            <a:ext cx="8928000" cy="829543"/>
          </a:xfrm>
          <a:prstGeom prst="rect">
            <a:avLst/>
          </a:prstGeom>
          <a:noFill/>
          <a:ln>
            <a:noFill/>
          </a:ln>
        </p:spPr>
        <p:txBody>
          <a:bodyPr lIns="90000" tIns="45000" rIns="90000" bIns="45000">
            <a:spAutoFit/>
          </a:bodyPr>
          <a:lstStyle/>
          <a:p>
            <a:r>
              <a:rPr lang="pt-BR" sz="1600" b="0" strike="noStrike" spc="-1" dirty="0">
                <a:latin typeface="Times New Roman" panose="02020603050405020304" pitchFamily="18" charset="0"/>
                <a:cs typeface="Times New Roman" panose="02020603050405020304" pitchFamily="18" charset="0"/>
              </a:rPr>
              <a:t>[Magrin et al. 2017] D. Magrin, M. Centenaro and L. Vangelista, &amp;quot;Performance evaluation</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of LoRa networks in a smart city scenario,&amp;quot; 2017 IEEE International Conference</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on Communications (ICC), Paris, 2017, pp. 1-7, doi:10.1109/ICC.2017.7996384. Acesso em 21 out 2020.</a:t>
            </a:r>
          </a:p>
        </p:txBody>
      </p:sp>
    </p:spTree>
    <p:extLst>
      <p:ext uri="{BB962C8B-B14F-4D97-AF65-F5344CB8AC3E}">
        <p14:creationId xmlns:p14="http://schemas.microsoft.com/office/powerpoint/2010/main" val="8472247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2"/>
          <p:cNvPicPr/>
          <p:nvPr/>
        </p:nvPicPr>
        <p:blipFill>
          <a:blip r:embed="rId2"/>
          <a:stretch/>
        </p:blipFill>
        <p:spPr>
          <a:xfrm>
            <a:off x="8257734" y="5992836"/>
            <a:ext cx="877625" cy="864083"/>
          </a:xfrm>
          <a:prstGeom prst="rect">
            <a:avLst/>
          </a:prstGeom>
          <a:ln>
            <a:noFill/>
          </a:ln>
        </p:spPr>
      </p:pic>
      <p:pic>
        <p:nvPicPr>
          <p:cNvPr id="3" name="Imagem 2">
            <a:extLst>
              <a:ext uri="{FF2B5EF4-FFF2-40B4-BE49-F238E27FC236}">
                <a16:creationId xmlns:a16="http://schemas.microsoft.com/office/drawing/2014/main" id="{E9349B35-1EE9-48E2-B356-20DAAB31DED4}"/>
              </a:ext>
            </a:extLst>
          </p:cNvPr>
          <p:cNvPicPr>
            <a:picLocks noChangeAspect="1"/>
          </p:cNvPicPr>
          <p:nvPr/>
        </p:nvPicPr>
        <p:blipFill>
          <a:blip r:embed="rId3"/>
          <a:stretch>
            <a:fillRect/>
          </a:stretch>
        </p:blipFill>
        <p:spPr>
          <a:xfrm>
            <a:off x="516215" y="1564129"/>
            <a:ext cx="8180331" cy="4428707"/>
          </a:xfrm>
          <a:prstGeom prst="rect">
            <a:avLst/>
          </a:prstGeom>
        </p:spPr>
      </p:pic>
      <p:sp>
        <p:nvSpPr>
          <p:cNvPr id="5"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1.Introdução</a:t>
            </a:r>
            <a:endParaRPr lang="pt-BR" sz="32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00136"/>
            <a:ext cx="8716680" cy="1075764"/>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[Mateus 2010] Mateus, Bruno Góis. Análise sobre o impacto da densidade veicular, da carga da rede e da mobilidade no desempenho de protocolos de roteamento para Redes Veiculares. Tese de Doutorado. Tese de D. Sc., Universidade Federal do Ceará, Fortaleza,Ceará.2010. http://www.repositorio.ufc.br/bitstream/riufc/18325/1/2010_dis_bgmateus.pdf. Acesso em 10 nov 2020.</a:t>
            </a:r>
          </a:p>
        </p:txBody>
      </p:sp>
      <p:sp>
        <p:nvSpPr>
          <p:cNvPr id="219" name="TextShape 7"/>
          <p:cNvSpPr txBox="1"/>
          <p:nvPr/>
        </p:nvSpPr>
        <p:spPr>
          <a:xfrm>
            <a:off x="-56520" y="2534782"/>
            <a:ext cx="8788320" cy="1075764"/>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[Modesto et al. 2020] Modesto, A. S. A., Friede, R., Cavalcanti, M. T., and de Miranda, M.</a:t>
            </a:r>
          </a:p>
          <a:p>
            <a:pPr algn="just"/>
            <a:r>
              <a:rPr lang="pt-BR" sz="1600" b="0" strike="noStrike" spc="-1" dirty="0">
                <a:latin typeface="Times New Roman" panose="02020603050405020304" pitchFamily="18" charset="0"/>
                <a:cs typeface="Times New Roman" panose="02020603050405020304" pitchFamily="18" charset="0"/>
              </a:rPr>
              <a:t>G. (2020). Transporte público na regi ̃ao metropolitana do rio de janeiro: Caos</a:t>
            </a:r>
          </a:p>
          <a:p>
            <a:pPr algn="just"/>
            <a:r>
              <a:rPr lang="pt-BR" sz="1600" b="0" strike="noStrike" spc="-1" dirty="0">
                <a:latin typeface="Times New Roman" panose="02020603050405020304" pitchFamily="18" charset="0"/>
                <a:cs typeface="Times New Roman" panose="02020603050405020304" pitchFamily="18" charset="0"/>
              </a:rPr>
              <a:t>urbano e insustentabilidade ambiental. Revista Nacional de Gerenciamento de</a:t>
            </a:r>
          </a:p>
          <a:p>
            <a:pPr algn="just"/>
            <a:r>
              <a:rPr lang="pt-BR" sz="1600" b="0" strike="noStrike" spc="-1" dirty="0">
                <a:latin typeface="Times New Roman" panose="02020603050405020304" pitchFamily="18" charset="0"/>
                <a:cs typeface="Times New Roman" panose="02020603050405020304" pitchFamily="18" charset="0"/>
              </a:rPr>
              <a:t>Cidades, 8 (57). Acesso em 18 nov 2020.</a:t>
            </a:r>
          </a:p>
        </p:txBody>
      </p:sp>
      <p:sp>
        <p:nvSpPr>
          <p:cNvPr id="220" name="TextShape 8"/>
          <p:cNvSpPr txBox="1"/>
          <p:nvPr/>
        </p:nvSpPr>
        <p:spPr>
          <a:xfrm>
            <a:off x="-30960" y="3752035"/>
            <a:ext cx="892800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[Lourenço 2017] Lourenço, L. (2017). https://www.hardware.com.br/guias/redes-wireless/calculando-potencia-transmissao-recepcao. Acesso em 22 nov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4496533"/>
            <a:ext cx="892800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[Molano Ortiz 2018] Molano Ortiz, F. (2018). Análise de desempenho de uma rede sem-fio</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de baixa potência e longo alcance para a internet das coisas. http://www.pee.ufrj.br/index.php/pt/producao-academica/dissertacoes-de-mestrado/2018/2016033228--84/file. Acesso em 16 nov 2020.</a:t>
            </a:r>
          </a:p>
        </p:txBody>
      </p:sp>
    </p:spTree>
    <p:extLst>
      <p:ext uri="{BB962C8B-B14F-4D97-AF65-F5344CB8AC3E}">
        <p14:creationId xmlns:p14="http://schemas.microsoft.com/office/powerpoint/2010/main" val="22386975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00136"/>
            <a:ext cx="8716680" cy="829543"/>
          </a:xfrm>
          <a:prstGeom prst="rect">
            <a:avLst/>
          </a:prstGeom>
          <a:noFill/>
          <a:ln>
            <a:noFill/>
          </a:ln>
        </p:spPr>
        <p:txBody>
          <a:bodyPr lIns="90000" tIns="45000" rIns="90000" bIns="45000">
            <a:spAutoFit/>
          </a:bodyPr>
          <a:lstStyle/>
          <a:p>
            <a:pPr algn="just"/>
            <a:r>
              <a:rPr lang="en-US" sz="1600" b="0" strike="noStrike" spc="-1" dirty="0">
                <a:latin typeface="Times New Roman" panose="02020603050405020304" pitchFamily="18" charset="0"/>
                <a:cs typeface="Times New Roman" panose="02020603050405020304" pitchFamily="18" charset="0"/>
              </a:rPr>
              <a:t>[Organization et al. 2018] Organization, W. H. et al. (2018). Ambient air pollution: Health impacts. Retrieved December, 1:2018. https://www.who.int/airpollution/ambient/health-impacts/en/. Acesso em 31 out 2020</a:t>
            </a:r>
            <a:r>
              <a:rPr lang="en-US" sz="1600" b="0" strike="noStrike" spc="-1" dirty="0">
                <a:latin typeface="Arial"/>
              </a:rPr>
              <a:t>.</a:t>
            </a:r>
            <a:endParaRPr lang="pt-BR" sz="1600" b="0" strike="noStrike" spc="-1" dirty="0">
              <a:latin typeface="Arial"/>
            </a:endParaRPr>
          </a:p>
        </p:txBody>
      </p:sp>
      <p:sp>
        <p:nvSpPr>
          <p:cNvPr id="219" name="TextShape 7"/>
          <p:cNvSpPr txBox="1"/>
          <p:nvPr/>
        </p:nvSpPr>
        <p:spPr>
          <a:xfrm>
            <a:off x="-30960" y="2352975"/>
            <a:ext cx="878832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[Ortiz et al. 2019] Ortiz, F. M., Almeida, T., Ferreira, A. E. L. A., and Costa, L. H.M. K. (2019).Caracterização de desempenho de uma rede lora em ambientes urbanos: Simulaçõe vs. Prática. In Anais do III Workshop de Computação Urbana, pages 167–180. SBC. Acesso em 17 out 2020.</a:t>
            </a:r>
          </a:p>
        </p:txBody>
      </p:sp>
      <p:sp>
        <p:nvSpPr>
          <p:cNvPr id="220" name="TextShape 8"/>
          <p:cNvSpPr txBox="1"/>
          <p:nvPr/>
        </p:nvSpPr>
        <p:spPr>
          <a:xfrm>
            <a:off x="-30960" y="3497558"/>
            <a:ext cx="892800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[Ortiz et al. 2020] Ortiz, F. M., de Almeida, T. T., Ferreira, A. E., and Costa, L. H. M. (2020). Experimentalvs. simulation analysis of lora for vehicular</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communications. Computer Communications.</a:t>
            </a:r>
          </a:p>
          <a:p>
            <a:pPr algn="just"/>
            <a:r>
              <a:rPr lang="pt-BR" sz="1600" b="0" strike="noStrike" spc="-1" dirty="0">
                <a:latin typeface="Times New Roman" panose="02020603050405020304" pitchFamily="18" charset="0"/>
                <a:cs typeface="Times New Roman" panose="02020603050405020304" pitchFamily="18" charset="0"/>
              </a:rPr>
              <a:t>https://doi.org/10.1016/j.comcom.2020.06.006. Acesso em 22 out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4807164"/>
            <a:ext cx="892800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[Raza et al. 2017] Raza, U., Kulkarni, P., and Sooriyabandara, M. (2017). Low power wide</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area networks: An overview. IEEE Communications Surveys &amp;amp; Tutorials, 19(2):855–873. doi: 10.1109/COMST.2017.2652320. Acesso em 22 out 2020.</a:t>
            </a:r>
          </a:p>
        </p:txBody>
      </p:sp>
    </p:spTree>
    <p:extLst>
      <p:ext uri="{BB962C8B-B14F-4D97-AF65-F5344CB8AC3E}">
        <p14:creationId xmlns:p14="http://schemas.microsoft.com/office/powerpoint/2010/main" val="34733229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395280" y="115920"/>
            <a:ext cx="788472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ea typeface="Noto Sans CJK SC Regular"/>
                <a:cs typeface="Times New Roman" panose="02020603050405020304" pitchFamily="18" charset="0"/>
              </a:rPr>
              <a:t>5</a:t>
            </a:r>
            <a:r>
              <a:rPr lang="pt-BR" sz="3200" b="0" strike="noStrike" spc="-1" dirty="0">
                <a:solidFill>
                  <a:srgbClr val="000000"/>
                </a:solidFill>
                <a:latin typeface="Times New Roman" panose="02020603050405020304" pitchFamily="18" charset="0"/>
                <a:ea typeface="Noto Sans CJK SC Regular"/>
                <a:cs typeface="Times New Roman" panose="02020603050405020304" pitchFamily="18" charset="0"/>
              </a:rPr>
              <a:t>. Referências</a:t>
            </a:r>
            <a:endParaRPr lang="pt-BR" sz="3200" b="0" strike="noStrike" spc="-1" dirty="0">
              <a:latin typeface="Times New Roman" panose="02020603050405020304" pitchFamily="18" charset="0"/>
              <a:cs typeface="Times New Roman" panose="02020603050405020304" pitchFamily="18" charset="0"/>
            </a:endParaRPr>
          </a:p>
        </p:txBody>
      </p:sp>
      <p:pic>
        <p:nvPicPr>
          <p:cNvPr id="213" name="Picture 2"/>
          <p:cNvPicPr/>
          <p:nvPr/>
        </p:nvPicPr>
        <p:blipFill>
          <a:blip r:embed="rId2"/>
          <a:stretch/>
        </p:blipFill>
        <p:spPr>
          <a:xfrm>
            <a:off x="8114400" y="5733360"/>
            <a:ext cx="1020960" cy="1123560"/>
          </a:xfrm>
          <a:prstGeom prst="rect">
            <a:avLst/>
          </a:prstGeom>
          <a:ln>
            <a:noFill/>
          </a:ln>
        </p:spPr>
      </p:pic>
      <p:sp>
        <p:nvSpPr>
          <p:cNvPr id="214" name="CustomShape 2"/>
          <p:cNvSpPr/>
          <p:nvPr/>
        </p:nvSpPr>
        <p:spPr>
          <a:xfrm>
            <a:off x="1872000" y="5634000"/>
            <a:ext cx="6119280" cy="1349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1800" b="0" strike="noStrike" spc="-1" dirty="0">
              <a:latin typeface="Arial"/>
            </a:endParaRPr>
          </a:p>
          <a:p>
            <a:pPr algn="just">
              <a:lnSpc>
                <a:spcPct val="100000"/>
              </a:lnSpc>
              <a:spcBef>
                <a:spcPts val="479"/>
              </a:spcBef>
            </a:pPr>
            <a:endParaRPr lang="pt-BR" sz="1800" b="0" strike="noStrike" spc="-1" dirty="0">
              <a:latin typeface="Arial"/>
            </a:endParaRPr>
          </a:p>
          <a:p>
            <a:pPr algn="just">
              <a:lnSpc>
                <a:spcPct val="100000"/>
              </a:lnSpc>
              <a:spcBef>
                <a:spcPts val="479"/>
              </a:spcBef>
            </a:pPr>
            <a:r>
              <a:rPr lang="pt-BR" sz="2400" b="1" strike="noStrike" spc="-1" dirty="0">
                <a:solidFill>
                  <a:srgbClr val="000000"/>
                </a:solidFill>
                <a:latin typeface="Arial"/>
                <a:ea typeface="DejaVu Sans"/>
              </a:rPr>
              <a:t>  </a:t>
            </a:r>
            <a:r>
              <a:rPr lang="pt-BR" sz="1600" b="1" strike="noStrike" spc="-1" dirty="0">
                <a:solidFill>
                  <a:srgbClr val="FFFFFF"/>
                </a:solidFill>
                <a:latin typeface="Arial"/>
                <a:ea typeface="DejaVu Sans"/>
              </a:rPr>
              <a:t>Figure 1. Cenário de uma rede veicular [Alves et al. 2009] </a:t>
            </a:r>
            <a:r>
              <a:rPr lang="pt-BR" sz="2400" b="1"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endParaRPr lang="pt-BR" sz="2400" b="0" strike="noStrike" spc="-1" dirty="0">
              <a:latin typeface="Arial"/>
            </a:endParaRPr>
          </a:p>
        </p:txBody>
      </p:sp>
      <p:sp>
        <p:nvSpPr>
          <p:cNvPr id="215" name="CustomShape 3"/>
          <p:cNvSpPr/>
          <p:nvPr/>
        </p:nvSpPr>
        <p:spPr>
          <a:xfrm>
            <a:off x="-72000" y="792000"/>
            <a:ext cx="950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endParaRPr lang="pt-BR" sz="32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6" name="CustomShape 4"/>
          <p:cNvSpPr/>
          <p:nvPr/>
        </p:nvSpPr>
        <p:spPr>
          <a:xfrm>
            <a:off x="216720" y="1944720"/>
            <a:ext cx="8783280" cy="439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spcBef>
                <a:spcPts val="479"/>
              </a:spcBef>
            </a:pPr>
            <a:r>
              <a:rPr lang="pt-BR" sz="3200" b="0" strike="noStrike" spc="-1" dirty="0">
                <a:solidFill>
                  <a:srgbClr val="000000"/>
                </a:solidFill>
                <a:latin typeface="Arial"/>
                <a:ea typeface="DejaVu Sans"/>
              </a:rPr>
              <a:t>  </a:t>
            </a: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r>
              <a:rPr lang="pt-BR" sz="2000" b="0" strike="noStrike" spc="-1" dirty="0">
                <a:solidFill>
                  <a:srgbClr val="000000"/>
                </a:solidFill>
                <a:latin typeface="Arial"/>
                <a:ea typeface="DejaVu Sans"/>
              </a:rPr>
              <a:t>      </a:t>
            </a:r>
            <a:endParaRPr lang="pt-BR" sz="2000" b="0" strike="noStrike" spc="-1" dirty="0">
              <a:latin typeface="Arial"/>
            </a:endParaRPr>
          </a:p>
          <a:p>
            <a:pPr algn="just">
              <a:lnSpc>
                <a:spcPct val="100000"/>
              </a:lnSpc>
              <a:spcBef>
                <a:spcPts val="479"/>
              </a:spcBef>
            </a:pPr>
            <a:endParaRPr lang="pt-BR" sz="2000" b="0" strike="noStrike" spc="-1" dirty="0">
              <a:latin typeface="Arial"/>
            </a:endParaRPr>
          </a:p>
        </p:txBody>
      </p:sp>
      <p:sp>
        <p:nvSpPr>
          <p:cNvPr id="217" name="TextShape 5"/>
          <p:cNvSpPr txBox="1"/>
          <p:nvPr/>
        </p:nvSpPr>
        <p:spPr>
          <a:xfrm>
            <a:off x="-30960" y="1200136"/>
            <a:ext cx="8716680" cy="829543"/>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[Sanchez-Iborra et al. 2017] Sanchez-Iborra, R., Gómez, J. S., Santa, J., Fernández, P. J.,and</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Skarmeta, A. F. (2017).Integrating lp-wan communications within the vehicular</a:t>
            </a:r>
            <a:r>
              <a:rPr lang="pt-BR" sz="1600" spc="-1" dirty="0">
                <a:latin typeface="Times New Roman" panose="02020603050405020304" pitchFamily="18" charset="0"/>
                <a:cs typeface="Times New Roman" panose="02020603050405020304" pitchFamily="18" charset="0"/>
              </a:rPr>
              <a:t> </a:t>
            </a:r>
            <a:r>
              <a:rPr lang="pt-BR" sz="1600" b="0" strike="noStrike" spc="-1" dirty="0">
                <a:latin typeface="Times New Roman" panose="02020603050405020304" pitchFamily="18" charset="0"/>
                <a:cs typeface="Times New Roman" panose="02020603050405020304" pitchFamily="18" charset="0"/>
              </a:rPr>
              <a:t>ecosystem. J. Internet Serv.Inf. Secur., 7(4):45–56. http://isyou.info/jisis/vol7/no4/jisis-2017-vol7-no4-04.pdf. Acesso em 08 nov 2020.</a:t>
            </a:r>
          </a:p>
        </p:txBody>
      </p:sp>
      <p:sp>
        <p:nvSpPr>
          <p:cNvPr id="220" name="TextShape 8"/>
          <p:cNvSpPr txBox="1"/>
          <p:nvPr/>
        </p:nvSpPr>
        <p:spPr>
          <a:xfrm>
            <a:off x="-30960" y="2723281"/>
            <a:ext cx="8928000" cy="583321"/>
          </a:xfrm>
          <a:prstGeom prst="rect">
            <a:avLst/>
          </a:prstGeom>
          <a:noFill/>
          <a:ln>
            <a:noFill/>
          </a:ln>
        </p:spPr>
        <p:txBody>
          <a:bodyPr lIns="90000" tIns="45000" rIns="90000" bIns="45000">
            <a:spAutoFit/>
          </a:bodyPr>
          <a:lstStyle/>
          <a:p>
            <a:pPr algn="just"/>
            <a:r>
              <a:rPr lang="pt-BR" sz="1600" b="0" strike="noStrike" spc="-1" dirty="0">
                <a:latin typeface="Times New Roman" panose="02020603050405020304" pitchFamily="18" charset="0"/>
                <a:cs typeface="Times New Roman" panose="02020603050405020304" pitchFamily="18" charset="0"/>
              </a:rPr>
              <a:t>[Semtech2020] Semtech, (2020) https://lora-developers.semtech.com/library/tech-papers-and guides/understanding-adr/. Acesso em 16 nov 2020.</a:t>
            </a:r>
          </a:p>
        </p:txBody>
      </p:sp>
      <p:sp>
        <p:nvSpPr>
          <p:cNvPr id="3" name="TextShape 8">
            <a:extLst>
              <a:ext uri="{FF2B5EF4-FFF2-40B4-BE49-F238E27FC236}">
                <a16:creationId xmlns:a16="http://schemas.microsoft.com/office/drawing/2014/main" id="{725C0865-C093-4150-88AD-AA155350B119}"/>
              </a:ext>
            </a:extLst>
          </p:cNvPr>
          <p:cNvSpPr txBox="1"/>
          <p:nvPr/>
        </p:nvSpPr>
        <p:spPr>
          <a:xfrm>
            <a:off x="-30960" y="4147267"/>
            <a:ext cx="8928000" cy="860320"/>
          </a:xfrm>
          <a:prstGeom prst="rect">
            <a:avLst/>
          </a:prstGeom>
          <a:noFill/>
          <a:ln>
            <a:noFill/>
          </a:ln>
        </p:spPr>
        <p:txBody>
          <a:bodyPr lIns="90000" tIns="45000" rIns="90000" bIns="45000">
            <a:spAutoFit/>
          </a:bodyPr>
          <a:lstStyle/>
          <a:p>
            <a:r>
              <a:rPr lang="pt-BR" sz="1600" b="0" strike="noStrike" spc="-1" dirty="0">
                <a:latin typeface="Times New Roman" panose="02020603050405020304" pitchFamily="18" charset="0"/>
                <a:cs typeface="Times New Roman" panose="02020603050405020304" pitchFamily="18" charset="0"/>
              </a:rPr>
              <a:t>[Sztajnberg et al. 2018] - Sztajnberg, A., Macedo, R., and Stutzel, M. (2018). Protocolos de Aplicação para a Internet das Coisas : conceitos e aspectos práticos, pages 99–148. Doi: 10.5753/sbc.2308.5.3. Acesso em 21 nov 2020</a:t>
            </a:r>
            <a:r>
              <a:rPr lang="pt-BR" sz="1800" b="0" strike="noStrike" spc="-1" dirty="0">
                <a:latin typeface="Arial"/>
              </a:rPr>
              <a:t>.</a:t>
            </a:r>
          </a:p>
        </p:txBody>
      </p:sp>
    </p:spTree>
    <p:extLst>
      <p:ext uri="{BB962C8B-B14F-4D97-AF65-F5344CB8AC3E}">
        <p14:creationId xmlns:p14="http://schemas.microsoft.com/office/powerpoint/2010/main" val="3028487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Dúvidas</a:t>
            </a:r>
            <a:r>
              <a:rPr lang="pt-BR" sz="3200" b="0" strike="noStrike" spc="-1" dirty="0">
                <a:solidFill>
                  <a:srgbClr val="000000"/>
                </a:solidFill>
                <a:latin typeface="BankGothic Lt BT"/>
                <a:ea typeface="DejaVu Sans"/>
              </a:rPr>
              <a:t> </a:t>
            </a:r>
            <a:endParaRPr lang="pt-BR" sz="3200" b="0" strike="noStrike" spc="-1" dirty="0">
              <a:latin typeface="Arial"/>
            </a:endParaRPr>
          </a:p>
        </p:txBody>
      </p:sp>
      <p:pic>
        <p:nvPicPr>
          <p:cNvPr id="236" name="Picture 2"/>
          <p:cNvPicPr/>
          <p:nvPr/>
        </p:nvPicPr>
        <p:blipFill>
          <a:blip r:embed="rId2"/>
          <a:stretch/>
        </p:blipFill>
        <p:spPr>
          <a:xfrm>
            <a:off x="8102160" y="5746680"/>
            <a:ext cx="1020960" cy="1123560"/>
          </a:xfrm>
          <a:prstGeom prst="rect">
            <a:avLst/>
          </a:prstGeom>
          <a:ln>
            <a:noFill/>
          </a:ln>
        </p:spPr>
      </p:pic>
      <p:sp>
        <p:nvSpPr>
          <p:cNvPr id="237" name="CustomShape 2"/>
          <p:cNvSpPr/>
          <p:nvPr/>
        </p:nvSpPr>
        <p:spPr>
          <a:xfrm>
            <a:off x="1619640" y="2133000"/>
            <a:ext cx="9128160" cy="5732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61"/>
              </a:spcBef>
            </a:pPr>
            <a:endParaRPr lang="pt-BR" sz="1800" b="0" strike="noStrike" spc="-1" dirty="0">
              <a:latin typeface="Arial"/>
            </a:endParaRPr>
          </a:p>
          <a:p>
            <a:pPr>
              <a:lnSpc>
                <a:spcPct val="100000"/>
              </a:lnSpc>
              <a:spcBef>
                <a:spcPts val="561"/>
              </a:spcBef>
            </a:pPr>
            <a:endParaRPr lang="pt-BR" sz="1800" b="0" strike="noStrike" spc="-1" dirty="0">
              <a:latin typeface="Arial"/>
            </a:endParaRPr>
          </a:p>
          <a:p>
            <a:pPr>
              <a:lnSpc>
                <a:spcPct val="100000"/>
              </a:lnSpc>
              <a:spcBef>
                <a:spcPts val="561"/>
              </a:spcBef>
            </a:pPr>
            <a:r>
              <a:rPr lang="pt-BR" sz="2800" b="0" strike="noStrike" spc="-1" dirty="0">
                <a:solidFill>
                  <a:srgbClr val="000000"/>
                </a:solidFill>
                <a:latin typeface="Times New Roman" panose="02020603050405020304" pitchFamily="18" charset="0"/>
                <a:ea typeface="DejaVu Sans"/>
                <a:cs typeface="Times New Roman" panose="02020603050405020304" pitchFamily="18" charset="0"/>
              </a:rPr>
              <a:t>E-mail: tiago.maessi@gmail.com</a:t>
            </a:r>
            <a:endParaRPr lang="pt-BR" sz="2800" b="0" strike="noStrike" spc="-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1.Introdução</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400" b="0" strike="noStrike" spc="-1" dirty="0">
                <a:solidFill>
                  <a:srgbClr val="000000"/>
                </a:solidFill>
                <a:latin typeface="Arial"/>
                <a:ea typeface="DejaVu Sans"/>
              </a:rPr>
              <a:t> </a:t>
            </a:r>
            <a:endParaRPr lang="pt-BR" sz="2200" b="0" strike="noStrike" spc="-1" dirty="0">
              <a:latin typeface="Arial"/>
            </a:endParaRPr>
          </a:p>
          <a:p>
            <a:pPr algn="just">
              <a:lnSpc>
                <a:spcPct val="100000"/>
              </a:lnSpc>
              <a:spcBef>
                <a:spcPts val="479"/>
              </a:spcBef>
            </a:pPr>
            <a:r>
              <a:rPr lang="pt-BR" sz="2200" b="0" strike="noStrike" spc="-1" dirty="0">
                <a:solidFill>
                  <a:srgbClr val="000000"/>
                </a:solidFill>
                <a:latin typeface="Arial"/>
                <a:ea typeface="DejaVu Sans"/>
              </a:rPr>
              <a:t>   </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A Internet das Coisas (</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Internet of Things, IoT</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é definida como um paradigma no qual dispositivos, sensores ou atuadores podem se comunicar entre si, ou com outros sistemas, através de redes, como a Internet, coletando e trocando dados, o que permite a implantação de aplicações distribuídas e complexas.</a:t>
            </a:r>
          </a:p>
          <a:p>
            <a:pPr algn="just">
              <a:lnSpc>
                <a:spcPct val="100000"/>
              </a:lnSpc>
              <a:spcBef>
                <a:spcPts val="479"/>
              </a:spcBef>
            </a:pPr>
            <a:endParaRPr lang="pt-BR" sz="2200"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spcBef>
                <a:spcPts val="479"/>
              </a:spcBef>
            </a:pPr>
            <a:endParaRPr lang="pt-BR" sz="2200" b="0" strike="noStrike" spc="-1" dirty="0">
              <a:latin typeface="Arial"/>
            </a:endParaRPr>
          </a:p>
          <a:p>
            <a:pPr algn="just">
              <a:lnSpc>
                <a:spcPct val="100000"/>
              </a:lnSpc>
              <a:spcBef>
                <a:spcPts val="479"/>
              </a:spcBef>
            </a:pPr>
            <a:r>
              <a:rPr lang="pt-BR" sz="2200" spc="-1" dirty="0">
                <a:solidFill>
                  <a:srgbClr val="000000"/>
                </a:solidFill>
                <a:latin typeface="Arial"/>
                <a:ea typeface="DejaVu Sans"/>
              </a:rPr>
              <a:t>  </a:t>
            </a:r>
            <a:r>
              <a:rPr lang="pt-BR" sz="2200" spc="-1" dirty="0">
                <a:solidFill>
                  <a:srgbClr val="000000"/>
                </a:solidFill>
                <a:latin typeface="Times New Roman" panose="02020603050405020304" pitchFamily="18" charset="0"/>
                <a:ea typeface="DejaVu Sans"/>
                <a:cs typeface="Times New Roman" panose="02020603050405020304" pitchFamily="18" charset="0"/>
              </a:rPr>
              <a:t>- Os dispositivos que integram as aplicações na Internet das Coisas, incluindo-se as Cidades Inteligentes, têm a capacidade de integrar diversos sensores e atuadores, e também incluem interfaces de comunicação que permitem a comunicação destes dispositivos através da Internet.</a:t>
            </a:r>
          </a:p>
          <a:p>
            <a:pPr algn="just">
              <a:lnSpc>
                <a:spcPct val="100000"/>
              </a:lnSpc>
              <a:spcBef>
                <a:spcPts val="479"/>
              </a:spcBef>
            </a:pPr>
            <a:endParaRPr lang="pt-BR" sz="2400" b="0" strike="noStrike" spc="-1" dirty="0">
              <a:latin typeface="Arial"/>
            </a:endParaRPr>
          </a:p>
        </p:txBody>
      </p:sp>
    </p:spTree>
    <p:extLst>
      <p:ext uri="{BB962C8B-B14F-4D97-AF65-F5344CB8AC3E}">
        <p14:creationId xmlns:p14="http://schemas.microsoft.com/office/powerpoint/2010/main" val="1896905539"/>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O </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Cisco Internet Business Solutions Group</a:t>
            </a:r>
            <a:r>
              <a:rPr lang="pt-BR" sz="2200" i="1" spc="-1" dirty="0">
                <a:solidFill>
                  <a:srgbClr val="000000"/>
                </a:solidFill>
                <a:latin typeface="Times New Roman" panose="02020603050405020304" pitchFamily="18" charset="0"/>
                <a:ea typeface="DejaVu Sans"/>
                <a:cs typeface="Times New Roman" panose="02020603050405020304" pitchFamily="18" charset="0"/>
              </a:rPr>
              <a:t> </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(IBSG), </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previu que ao final de 2020 tínhamos cerca de 50 bilhões de dispositivos conectados à Internet.</a:t>
            </a:r>
          </a:p>
          <a:p>
            <a:pPr algn="just">
              <a:lnSpc>
                <a:spcPct val="100000"/>
              </a:lnSpc>
              <a:spcBef>
                <a:spcPts val="479"/>
              </a:spcBef>
            </a:pPr>
            <a:endParaRPr lang="pt-BR" sz="2200"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spcBef>
                <a:spcPts val="479"/>
              </a:spcBef>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 As técnicas de comunicação colaborativa utilizadas no contexto de veículos inteligentes e redes veiculares podem auxiliar em casos de:</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colisão veicular</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auxílio de equipes de resgate em caso de acidentes</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gerenciamento de tráfego em locais de acidente</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alerta sobre as sinalizações das vias</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informações de diagnóstico e manutenção dos veículos</a:t>
            </a: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alerta de mudança de faixa ou condição da via</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 reserva de vagas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 alerta de velocidade</a:t>
            </a:r>
            <a:endParaRPr lang="pt-BR" sz="24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88612"/>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sp>
        <p:nvSpPr>
          <p:cNvPr id="136" name="CustomShape 2"/>
          <p:cNvSpPr/>
          <p:nvPr/>
        </p:nvSpPr>
        <p:spPr>
          <a:xfrm>
            <a:off x="0" y="1080000"/>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spc="-1" dirty="0">
                <a:solidFill>
                  <a:srgbClr val="000000"/>
                </a:solidFill>
                <a:latin typeface="Arial"/>
                <a:ea typeface="DejaVu Sans"/>
              </a:rPr>
              <a:t> </a:t>
            </a:r>
            <a:r>
              <a:rPr lang="pt-BR" sz="2200" spc="-1" dirty="0">
                <a:solidFill>
                  <a:srgbClr val="000000"/>
                </a:solidFill>
                <a:latin typeface="Times New Roman" panose="02020603050405020304" pitchFamily="18" charset="0"/>
                <a:ea typeface="DejaVu Sans"/>
                <a:cs typeface="Times New Roman" panose="02020603050405020304" pitchFamily="18" charset="0"/>
              </a:rPr>
              <a:t>- Análise de dados coletados para viabilizar Cidades Inteligentes apoiando na melhoria do tráfego, redução da poluição, diminuição do tempo de transporte, etc.</a:t>
            </a:r>
          </a:p>
          <a:p>
            <a:pPr algn="just">
              <a:lnSpc>
                <a:spcPct val="100000"/>
              </a:lnSpc>
              <a:spcBef>
                <a:spcPts val="479"/>
              </a:spcBef>
            </a:pPr>
            <a:endParaRPr lang="pt-BR" sz="2200"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spcBef>
                <a:spcPts val="479"/>
              </a:spcBef>
            </a:pPr>
            <a:r>
              <a:rPr lang="pt-BR" sz="2200" spc="-1" dirty="0">
                <a:solidFill>
                  <a:srgbClr val="000000"/>
                </a:solidFill>
                <a:latin typeface="Times New Roman" panose="02020603050405020304" pitchFamily="18" charset="0"/>
                <a:ea typeface="DejaVu Sans"/>
                <a:cs typeface="Times New Roman" panose="02020603050405020304" pitchFamily="18" charset="0"/>
              </a:rPr>
              <a:t> -  Características Redes veiculares: </a:t>
            </a:r>
          </a:p>
          <a:p>
            <a:pPr algn="just">
              <a:lnSpc>
                <a:spcPct val="100000"/>
              </a:lnSpc>
              <a:spcBef>
                <a:spcPts val="479"/>
              </a:spcBef>
            </a:pPr>
            <a:endParaRPr lang="pt-BR" sz="2200"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ea typeface="DejaVu Sans"/>
                <a:cs typeface="Times New Roman" panose="02020603050405020304" pitchFamily="18" charset="0"/>
              </a:rPr>
              <a:t>utilizam redes sem-fio (</a:t>
            </a:r>
            <a:r>
              <a:rPr lang="pt-BR" sz="2200" i="1" spc="-1" dirty="0">
                <a:solidFill>
                  <a:srgbClr val="000000"/>
                </a:solidFill>
                <a:latin typeface="Times New Roman" panose="02020603050405020304" pitchFamily="18" charset="0"/>
                <a:ea typeface="DejaVu Sans"/>
                <a:cs typeface="Times New Roman" panose="02020603050405020304" pitchFamily="18" charset="0"/>
              </a:rPr>
              <a:t>Wi-fi</a:t>
            </a:r>
            <a:r>
              <a:rPr lang="pt-BR" sz="2200" spc="-1" dirty="0">
                <a:solidFill>
                  <a:srgbClr val="000000"/>
                </a:solidFill>
                <a:latin typeface="Times New Roman" panose="02020603050405020304" pitchFamily="18" charset="0"/>
                <a:ea typeface="DejaVu Sans"/>
                <a:cs typeface="Times New Roman" panose="02020603050405020304" pitchFamily="18" charset="0"/>
              </a:rPr>
              <a:t>, satélite, 4G, 5G);</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maior consumo de bateria;</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 mobilidade dos veículos e os cenários urbanos e rurais sugere o uso de redes ad hoc e também redes infraestruturadas;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alta velocidade com que os veículos se movem em suas trajetórias;</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padrões de mobilidade;</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escalabilidade;</a:t>
            </a:r>
          </a:p>
          <a:p>
            <a:pPr marL="342900" indent="-342900" algn="just">
              <a:lnSpc>
                <a:spcPct val="100000"/>
              </a:lnSpc>
              <a:spcBef>
                <a:spcPts val="479"/>
              </a:spcBef>
              <a:buFont typeface="Arial" panose="020B0604020202020204" pitchFamily="34" charset="0"/>
              <a:buChar char="•"/>
            </a:pPr>
            <a:r>
              <a:rPr lang="pt-BR" sz="2200" spc="-1" dirty="0">
                <a:solidFill>
                  <a:srgbClr val="000000"/>
                </a:solidFill>
                <a:latin typeface="Times New Roman" panose="02020603050405020304" pitchFamily="18" charset="0"/>
                <a:cs typeface="Times New Roman" panose="02020603050405020304" pitchFamily="18" charset="0"/>
              </a:rPr>
              <a:t>localização geográfica;</a:t>
            </a:r>
          </a:p>
          <a:p>
            <a:pPr algn="just">
              <a:lnSpc>
                <a:spcPct val="100000"/>
              </a:lnSpc>
              <a:spcBef>
                <a:spcPts val="479"/>
              </a:spcBef>
            </a:pPr>
            <a:endParaRPr lang="pt-BR" sz="2200" spc="-1" dirty="0">
              <a:solidFill>
                <a:srgbClr val="000000"/>
              </a:solidFill>
            </a:endParaRPr>
          </a:p>
          <a:p>
            <a:pPr algn="just">
              <a:lnSpc>
                <a:spcPct val="100000"/>
              </a:lnSpc>
              <a:spcBef>
                <a:spcPts val="479"/>
              </a:spcBef>
            </a:pPr>
            <a:endParaRPr lang="pt-BR" sz="2200" spc="-1" dirty="0">
              <a:solidFill>
                <a:srgbClr val="000000"/>
              </a:solidFill>
              <a:latin typeface="Arial"/>
              <a:ea typeface="DejaVu Sans"/>
            </a:endParaRPr>
          </a:p>
          <a:p>
            <a:pPr marL="342900" indent="-342900" algn="just">
              <a:lnSpc>
                <a:spcPct val="100000"/>
              </a:lnSpc>
              <a:spcBef>
                <a:spcPts val="479"/>
              </a:spcBef>
              <a:buFont typeface="Arial" panose="020B0604020202020204" pitchFamily="34" charset="0"/>
              <a:buChar char="•"/>
            </a:pPr>
            <a:endParaRPr lang="pt-BR" sz="2200" spc="-1" dirty="0">
              <a:solidFill>
                <a:srgbClr val="000000"/>
              </a:solidFill>
              <a:latin typeface="Arial"/>
              <a:ea typeface="DejaVu Sans"/>
            </a:endParaRP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endParaRPr lang="pt-BR" sz="2200" spc="-1" dirty="0">
              <a:solidFill>
                <a:srgbClr val="000000"/>
              </a:solidFill>
              <a:latin typeface="Arial"/>
              <a:ea typeface="DejaVu Sans"/>
            </a:endParaRPr>
          </a:p>
          <a:p>
            <a:pPr algn="just">
              <a:lnSpc>
                <a:spcPct val="100000"/>
              </a:lnSpc>
              <a:spcBef>
                <a:spcPts val="479"/>
              </a:spcBef>
            </a:pPr>
            <a:r>
              <a:rPr lang="pt-BR" sz="2200" b="0" strike="noStrike" spc="-1" dirty="0">
                <a:solidFill>
                  <a:srgbClr val="000000"/>
                </a:solidFill>
                <a:latin typeface="Arial"/>
                <a:ea typeface="DejaVu Sans"/>
              </a:rPr>
              <a:t> </a:t>
            </a:r>
            <a:endParaRPr lang="pt-BR" sz="2400" b="0" strike="noStrike" spc="-1" dirty="0">
              <a:latin typeface="Arial"/>
            </a:endParaRPr>
          </a:p>
        </p:txBody>
      </p:sp>
    </p:spTree>
    <p:extLst>
      <p:ext uri="{BB962C8B-B14F-4D97-AF65-F5344CB8AC3E}">
        <p14:creationId xmlns:p14="http://schemas.microsoft.com/office/powerpoint/2010/main" val="2755184336"/>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3"/>
          <a:stretch/>
        </p:blipFill>
        <p:spPr>
          <a:xfrm>
            <a:off x="8257734" y="5992836"/>
            <a:ext cx="877625" cy="864083"/>
          </a:xfrm>
          <a:prstGeom prst="rect">
            <a:avLst/>
          </a:prstGeom>
          <a:ln>
            <a:noFill/>
          </a:ln>
        </p:spPr>
      </p:pic>
      <p:sp>
        <p:nvSpPr>
          <p:cNvPr id="136" name="CustomShape 2"/>
          <p:cNvSpPr/>
          <p:nvPr/>
        </p:nvSpPr>
        <p:spPr>
          <a:xfrm>
            <a:off x="0" y="1043639"/>
            <a:ext cx="9135720" cy="581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79"/>
              </a:spcBef>
            </a:pPr>
            <a:r>
              <a:rPr lang="pt-BR" sz="2200" b="0" strike="noStrike" spc="-1" dirty="0">
                <a:solidFill>
                  <a:srgbClr val="000000"/>
                </a:solidFill>
                <a:latin typeface="Arial"/>
                <a:ea typeface="DejaVu Sans"/>
              </a:rPr>
              <a:t>  </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Estudos na área de redes veiculares e mobilidade urbana se concentram principalmente em redes </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VANETs</a:t>
            </a:r>
            <a:r>
              <a:rPr lang="pt-BR" sz="2200" spc="-1" dirty="0">
                <a:solidFill>
                  <a:srgbClr val="000000"/>
                </a:solidFill>
                <a:latin typeface="Times New Roman" panose="02020603050405020304" pitchFamily="18" charset="0"/>
                <a:ea typeface="DejaVu Sans"/>
                <a:cs typeface="Times New Roman" panose="02020603050405020304" pitchFamily="18" charset="0"/>
              </a:rPr>
              <a:t>:</a:t>
            </a:r>
          </a:p>
          <a:p>
            <a:pPr algn="just">
              <a:lnSpc>
                <a:spcPct val="100000"/>
              </a:lnSpc>
              <a:spcBef>
                <a:spcPts val="479"/>
              </a:spcBef>
            </a:pPr>
            <a:endParaRPr lang="pt-BR" sz="22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Em [dos Santos 2018], foram realizados testes de desempenho envolvendo três protocolos de roteamento: </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Ad hoc On-Demand Distance Vector (AODV), Destination-Sequenced Distance-Vector (DSDV) </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e</a:t>
            </a:r>
            <a:r>
              <a:rPr lang="pt-BR" sz="2200" b="0" i="1" strike="noStrike" spc="-1" dirty="0">
                <a:solidFill>
                  <a:srgbClr val="000000"/>
                </a:solidFill>
                <a:latin typeface="Times New Roman" panose="02020603050405020304" pitchFamily="18" charset="0"/>
                <a:ea typeface="DejaVu Sans"/>
                <a:cs typeface="Times New Roman" panose="02020603050405020304" pitchFamily="18" charset="0"/>
              </a:rPr>
              <a:t> Greedy Perimeter Stateless Routing (GPSR)</a:t>
            </a: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 considerando o padrão para redes veiculares IEEE 802.11p e cenários de mobilidade. </a:t>
            </a:r>
          </a:p>
          <a:p>
            <a:pPr marL="342900" indent="-342900" algn="just">
              <a:lnSpc>
                <a:spcPct val="100000"/>
              </a:lnSpc>
              <a:spcBef>
                <a:spcPts val="479"/>
              </a:spcBef>
              <a:buFont typeface="Arial" panose="020B0604020202020204" pitchFamily="34" charset="0"/>
              <a:buChar char="•"/>
            </a:pPr>
            <a:endParaRPr lang="pt-BR" sz="22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gn="just">
              <a:lnSpc>
                <a:spcPct val="100000"/>
              </a:lnSpc>
              <a:spcBef>
                <a:spcPts val="479"/>
              </a:spcBef>
              <a:buFont typeface="Arial" panose="020B0604020202020204" pitchFamily="34" charset="0"/>
              <a:buChar char="•"/>
            </a:pPr>
            <a:r>
              <a:rPr lang="pt-BR" sz="2200" b="0" strike="noStrike" spc="-1" dirty="0">
                <a:solidFill>
                  <a:srgbClr val="000000"/>
                </a:solidFill>
                <a:latin typeface="Times New Roman" panose="02020603050405020304" pitchFamily="18" charset="0"/>
                <a:ea typeface="DejaVu Sans"/>
                <a:cs typeface="Times New Roman" panose="02020603050405020304" pitchFamily="18" charset="0"/>
              </a:rPr>
              <a:t>Em [Alves et al. 2009], foram apresentados os princípios e os desafios presentes no desenvolvimento de redes veiculares em um minicurso. As arquiteturas, os padrões de redes, as  principais aplicações, projetos, o roteamento, o acesso ao meio e a camada física também foram discutidos neste minicurso. Além disto, foram apresentados os desafios e experimentos de campo. </a:t>
            </a:r>
            <a:endParaRPr lang="pt-BR" sz="24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133884"/>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b="0" strike="noStrike" spc="-1" dirty="0">
                <a:solidFill>
                  <a:srgbClr val="000000"/>
                </a:solidFill>
                <a:latin typeface="Times New Roman" panose="02020603050405020304" pitchFamily="18" charset="0"/>
                <a:ea typeface="DejaVu Sans"/>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2" name="Imagem 1"/>
          <p:cNvPicPr>
            <a:picLocks noChangeAspect="1"/>
          </p:cNvPicPr>
          <p:nvPr/>
        </p:nvPicPr>
        <p:blipFill>
          <a:blip r:embed="rId3"/>
          <a:stretch>
            <a:fillRect/>
          </a:stretch>
        </p:blipFill>
        <p:spPr>
          <a:xfrm>
            <a:off x="461061" y="1483743"/>
            <a:ext cx="8320629" cy="4413583"/>
          </a:xfrm>
          <a:prstGeom prst="rect">
            <a:avLst/>
          </a:prstGeom>
        </p:spPr>
      </p:pic>
    </p:spTree>
    <p:extLst>
      <p:ext uri="{BB962C8B-B14F-4D97-AF65-F5344CB8AC3E}">
        <p14:creationId xmlns:p14="http://schemas.microsoft.com/office/powerpoint/2010/main" val="1781590557"/>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395280" y="115920"/>
            <a:ext cx="7445880" cy="575280"/>
          </a:xfrm>
          <a:prstGeom prst="rect">
            <a:avLst/>
          </a:prstGeom>
          <a:solidFill>
            <a:srgbClr val="F79B4F"/>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pt-BR" sz="3200" spc="-1" dirty="0">
                <a:solidFill>
                  <a:srgbClr val="000000"/>
                </a:solidFill>
                <a:latin typeface="Times New Roman" panose="02020603050405020304" pitchFamily="18" charset="0"/>
                <a:cs typeface="Times New Roman" panose="02020603050405020304" pitchFamily="18" charset="0"/>
              </a:rPr>
              <a:t>2.Fundamentação Teórica</a:t>
            </a:r>
            <a:endParaRPr lang="pt-BR" sz="3200" b="0" strike="noStrike" spc="-1" dirty="0">
              <a:latin typeface="Times New Roman" panose="02020603050405020304" pitchFamily="18" charset="0"/>
              <a:cs typeface="Times New Roman" panose="02020603050405020304" pitchFamily="18" charset="0"/>
            </a:endParaRPr>
          </a:p>
        </p:txBody>
      </p:sp>
      <p:pic>
        <p:nvPicPr>
          <p:cNvPr id="135" name="Picture 2"/>
          <p:cNvPicPr/>
          <p:nvPr/>
        </p:nvPicPr>
        <p:blipFill>
          <a:blip r:embed="rId2"/>
          <a:stretch/>
        </p:blipFill>
        <p:spPr>
          <a:xfrm>
            <a:off x="8257734" y="5992836"/>
            <a:ext cx="877625" cy="864083"/>
          </a:xfrm>
          <a:prstGeom prst="rect">
            <a:avLst/>
          </a:prstGeom>
          <a:ln>
            <a:noFill/>
          </a:ln>
        </p:spPr>
      </p:pic>
      <p:pic>
        <p:nvPicPr>
          <p:cNvPr id="3" name="Imagem 2">
            <a:extLst>
              <a:ext uri="{FF2B5EF4-FFF2-40B4-BE49-F238E27FC236}">
                <a16:creationId xmlns:a16="http://schemas.microsoft.com/office/drawing/2014/main" id="{B3EA606D-4AD4-4E87-92B5-3EE72BE9EBF7}"/>
              </a:ext>
            </a:extLst>
          </p:cNvPr>
          <p:cNvPicPr>
            <a:picLocks noChangeAspect="1"/>
          </p:cNvPicPr>
          <p:nvPr/>
        </p:nvPicPr>
        <p:blipFill>
          <a:blip r:embed="rId3"/>
          <a:stretch>
            <a:fillRect/>
          </a:stretch>
        </p:blipFill>
        <p:spPr>
          <a:xfrm>
            <a:off x="8641" y="1083212"/>
            <a:ext cx="9126717" cy="4909624"/>
          </a:xfrm>
          <a:prstGeom prst="rect">
            <a:avLst/>
          </a:prstGeom>
        </p:spPr>
      </p:pic>
    </p:spTree>
    <p:extLst>
      <p:ext uri="{BB962C8B-B14F-4D97-AF65-F5344CB8AC3E}">
        <p14:creationId xmlns:p14="http://schemas.microsoft.com/office/powerpoint/2010/main" val="338629015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20160</TotalTime>
  <Words>3900</Words>
  <Application>Microsoft Office PowerPoint</Application>
  <PresentationFormat>Apresentação na tela (4:3)</PresentationFormat>
  <Paragraphs>281</Paragraphs>
  <Slides>33</Slides>
  <Notes>1</Notes>
  <HiddenSlides>0</HiddenSlides>
  <MMClips>0</MMClips>
  <ScaleCrop>false</ScaleCrop>
  <HeadingPairs>
    <vt:vector size="6" baseType="variant">
      <vt:variant>
        <vt:lpstr>Fontes usadas</vt:lpstr>
      </vt:variant>
      <vt:variant>
        <vt:i4>6</vt:i4>
      </vt:variant>
      <vt:variant>
        <vt:lpstr>Tema</vt:lpstr>
      </vt:variant>
      <vt:variant>
        <vt:i4>3</vt:i4>
      </vt:variant>
      <vt:variant>
        <vt:lpstr>Títulos de slides</vt:lpstr>
      </vt:variant>
      <vt:variant>
        <vt:i4>33</vt:i4>
      </vt:variant>
    </vt:vector>
  </HeadingPairs>
  <TitlesOfParts>
    <vt:vector size="42" baseType="lpstr">
      <vt:lpstr>Arial</vt:lpstr>
      <vt:lpstr>BankGothic Lt BT</vt:lpstr>
      <vt:lpstr>Calibri</vt:lpstr>
      <vt:lpstr>Symbol</vt:lpstr>
      <vt:lpstr>Times New Roman</vt:lpstr>
      <vt:lpstr>Wingdings</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Luiz Eduardo</dc:creator>
  <dc:description/>
  <cp:lastModifiedBy>Tiago Junior</cp:lastModifiedBy>
  <cp:revision>549</cp:revision>
  <dcterms:created xsi:type="dcterms:W3CDTF">2011-06-11T15:23:04Z</dcterms:created>
  <dcterms:modified xsi:type="dcterms:W3CDTF">2022-08-05T02:38:15Z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1</vt:i4>
  </property>
  <property fmtid="{D5CDD505-2E9C-101B-9397-08002B2CF9AE}" pid="7" name="Notes">
    <vt:i4>2</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MSIP_Label_3dc542d3-6316-42ad-9eaa-e82fa419e5f2_Enabled">
    <vt:lpwstr>true</vt:lpwstr>
  </property>
  <property fmtid="{D5CDD505-2E9C-101B-9397-08002B2CF9AE}" pid="13" name="MSIP_Label_3dc542d3-6316-42ad-9eaa-e82fa419e5f2_SetDate">
    <vt:lpwstr>2021-04-12T22:58:03Z</vt:lpwstr>
  </property>
  <property fmtid="{D5CDD505-2E9C-101B-9397-08002B2CF9AE}" pid="14" name="MSIP_Label_3dc542d3-6316-42ad-9eaa-e82fa419e5f2_Method">
    <vt:lpwstr>Standard</vt:lpwstr>
  </property>
  <property fmtid="{D5CDD505-2E9C-101B-9397-08002B2CF9AE}" pid="15" name="MSIP_Label_3dc542d3-6316-42ad-9eaa-e82fa419e5f2_Name">
    <vt:lpwstr>3dc542d3-6316-42ad-9eaa-e82fa419e5f2</vt:lpwstr>
  </property>
  <property fmtid="{D5CDD505-2E9C-101B-9397-08002B2CF9AE}" pid="16" name="MSIP_Label_3dc542d3-6316-42ad-9eaa-e82fa419e5f2_SiteId">
    <vt:lpwstr>a7cdc447-3b29-4b41-b73e-8a2cb54b06c6</vt:lpwstr>
  </property>
  <property fmtid="{D5CDD505-2E9C-101B-9397-08002B2CF9AE}" pid="17" name="MSIP_Label_3dc542d3-6316-42ad-9eaa-e82fa419e5f2_ActionId">
    <vt:lpwstr>d73c4bd0-c6f7-4983-9dec-161ebd5b4410</vt:lpwstr>
  </property>
  <property fmtid="{D5CDD505-2E9C-101B-9397-08002B2CF9AE}" pid="18" name="MSIP_Label_3dc542d3-6316-42ad-9eaa-e82fa419e5f2_ContentBits">
    <vt:lpwstr>0</vt:lpwstr>
  </property>
</Properties>
</file>