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3"/>
  </p:notesMasterIdLst>
  <p:sldIdLst>
    <p:sldId id="291" r:id="rId4"/>
    <p:sldId id="260" r:id="rId5"/>
    <p:sldId id="261" r:id="rId6"/>
    <p:sldId id="265" r:id="rId7"/>
    <p:sldId id="316" r:id="rId8"/>
    <p:sldId id="306" r:id="rId9"/>
    <p:sldId id="312" r:id="rId10"/>
    <p:sldId id="313" r:id="rId11"/>
    <p:sldId id="314" r:id="rId12"/>
    <p:sldId id="315" r:id="rId13"/>
    <p:sldId id="318" r:id="rId14"/>
    <p:sldId id="320" r:id="rId15"/>
    <p:sldId id="319" r:id="rId16"/>
    <p:sldId id="321" r:id="rId17"/>
    <p:sldId id="322" r:id="rId18"/>
    <p:sldId id="324" r:id="rId19"/>
    <p:sldId id="325" r:id="rId20"/>
    <p:sldId id="326" r:id="rId21"/>
    <p:sldId id="328" r:id="rId22"/>
    <p:sldId id="329" r:id="rId23"/>
    <p:sldId id="333" r:id="rId24"/>
    <p:sldId id="334" r:id="rId25"/>
    <p:sldId id="335" r:id="rId26"/>
    <p:sldId id="330" r:id="rId27"/>
    <p:sldId id="336" r:id="rId28"/>
    <p:sldId id="331" r:id="rId29"/>
    <p:sldId id="332" r:id="rId30"/>
    <p:sldId id="338" r:id="rId31"/>
    <p:sldId id="305" r:id="rId3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3277" autoAdjust="0"/>
  </p:normalViewPr>
  <p:slideViewPr>
    <p:cSldViewPr>
      <p:cViewPr varScale="1">
        <p:scale>
          <a:sx n="68" d="100"/>
          <a:sy n="68" d="100"/>
        </p:scale>
        <p:origin x="145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BEE93D5-6A63-43FA-B2CF-AE03D6905FF5}" type="datetimeFigureOut">
              <a:rPr lang="pt-BR"/>
              <a:pPr/>
              <a:t>22/11/2020</a:t>
            </a:fld>
            <a:endParaRPr lang="pt-BR" dirty="0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AA4D6AC1-EE3A-4C13-A20C-EE447EBE5572}" type="slidenum">
              <a:rPr lang="pt-BR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81267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188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03D01A4-7BBD-420C-A447-AFB6FC898BA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2C03E16-2871-426A-A9A3-C8A08C57F2D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61A984E-D8C5-45CE-82AB-5F11EBFA28A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446962" cy="576262"/>
          </a:xfrm>
        </p:spPr>
        <p:txBody>
          <a:bodyPr/>
          <a:lstStyle/>
          <a:p>
            <a:r>
              <a:rPr lang="en-US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 userDrawn="1"/>
        </p:nvSpPr>
        <p:spPr>
          <a:xfrm>
            <a:off x="395288" y="115888"/>
            <a:ext cx="8424862" cy="5762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 sz="3200" dirty="0">
                <a:solidFill>
                  <a:schemeClr val="bg1"/>
                </a:solidFill>
                <a:latin typeface="BankGothic Lt BT" pitchFamily="34" charset="0"/>
              </a:rPr>
              <a:t>Clique para editar o título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3D4A003-F8F2-4B76-A502-1EFDCCDABD0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94D64D8-2C17-42DE-A997-CCAD3200A5E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4416D8A-DD57-4A0C-A987-BD41D8AA2D1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F00B085-8506-40E0-BA7D-32124C0F7C5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08C32EF-39F8-4450-8F22-B9E4C50AEE9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F1A5C21-ECB8-4421-93C2-B6B2D831915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5076056" y="2132856"/>
            <a:ext cx="3563888" cy="14700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Localização de Instalações</a:t>
            </a: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5220072" y="4365104"/>
            <a:ext cx="3600400" cy="766936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Luiz Eduardo</a:t>
            </a:r>
          </a:p>
        </p:txBody>
      </p:sp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45843CC-9DC7-495D-A734-159727F09F0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344816" cy="576064"/>
          </a:xfrm>
        </p:spPr>
        <p:txBody>
          <a:bodyPr/>
          <a:lstStyle/>
          <a:p>
            <a:r>
              <a:rPr lang="pt-BR" dirty="0"/>
              <a:t>Clique para editar o título</a:t>
            </a:r>
          </a:p>
        </p:txBody>
      </p:sp>
      <p:sp>
        <p:nvSpPr>
          <p:cNvPr id="8" name="Espaço Reservado para Text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F33ECCF-64DB-4244-82CC-7DB8123E03A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3E31750-7B4E-4004-A58D-4F1BE342867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A7E0F93-EED3-41CC-AC6A-C7FF2699F7B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F453DEF-ADFE-4238-BE9C-FB0C4476E1F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87ED94F-F715-493E-9233-BB14C672E15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912A001-5884-4FD8-A23A-15BC690E9E1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72A2F25-5DD9-4DF9-99CD-036862E3A13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5017AF7-F696-44BC-A582-FCB108AE1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9347530-1653-4CF0-80F7-B21EAE443BC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7A5A9C9-DE99-4553-8A7C-CD1F2EA39BE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46450D6-69E6-4799-A3E5-1D606E417EF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EDA7A43-5DD4-4E20-B0E7-3DB8BB03F00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56DB92C-CF85-4817-B84F-DAE2860A49E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C6DA081-C777-4218-B318-81E91BC8ED4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E355561-AD8C-4EAB-B657-826D10C58A0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EDBE9E2-EACE-4927-A378-D3429C496CF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DD99405-06E9-45DE-B781-34ADDB51124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BE95848-82C3-4FD1-9FAF-FBB5A1EFD11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EADD611-28FA-49C5-A9F5-032D001605D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57AD2F2-46FA-4A6F-9317-CF02BDF94EF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C2FCC7A-232E-45DB-8F85-A8BA7A25722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65C7CD7-1BEB-4C36-9245-23753AA303E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07504" y="115888"/>
            <a:ext cx="892899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</a:t>
            </a:r>
          </a:p>
        </p:txBody>
      </p:sp>
      <p:pic>
        <p:nvPicPr>
          <p:cNvPr id="1029" name="Imagem 6"/>
          <p:cNvPicPr>
            <a:picLocks noChangeAspect="1"/>
          </p:cNvPicPr>
          <p:nvPr userDrawn="1"/>
        </p:nvPicPr>
        <p:blipFill>
          <a:blip r:embed="rId14" cstate="print"/>
          <a:srcRect t="11542" b="84074"/>
          <a:stretch>
            <a:fillRect/>
          </a:stretch>
        </p:blipFill>
        <p:spPr bwMode="auto">
          <a:xfrm>
            <a:off x="0" y="765175"/>
            <a:ext cx="9144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179512" y="1124744"/>
            <a:ext cx="8784976" cy="5001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8532440" y="6473245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2282A7C-AB0C-4C0C-A3A0-0CB202269A9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5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06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BankGothic Lt BT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ankGothic Lt BT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ankGothic Lt BT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ankGothic Lt BT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ankGothic Lt BT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ankGothic Lt BT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ankGothic Lt BT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ankGothic Lt BT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ankGothic Lt BT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BankGothic Lt BT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BankGothic Lt BT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ankGothic Lt BT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ankGothic Lt BT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BankGothic Lt B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m 6"/>
          <p:cNvPicPr>
            <a:picLocks noChangeAspect="1"/>
          </p:cNvPicPr>
          <p:nvPr userDrawn="1"/>
        </p:nvPicPr>
        <p:blipFill>
          <a:blip r:embed="rId13" cstate="print"/>
          <a:srcRect l="1492" t="716" b="83325"/>
          <a:stretch>
            <a:fillRect/>
          </a:stretch>
        </p:blipFill>
        <p:spPr bwMode="auto">
          <a:xfrm>
            <a:off x="0" y="0"/>
            <a:ext cx="91440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Imagem 7"/>
          <p:cNvPicPr>
            <a:picLocks noChangeAspect="1"/>
          </p:cNvPicPr>
          <p:nvPr userDrawn="1"/>
        </p:nvPicPr>
        <p:blipFill>
          <a:blip r:embed="rId13" cstate="print"/>
          <a:srcRect l="1492" t="16675" r="47163" b="2316"/>
          <a:stretch>
            <a:fillRect/>
          </a:stretch>
        </p:blipFill>
        <p:spPr bwMode="auto">
          <a:xfrm>
            <a:off x="136525" y="1158875"/>
            <a:ext cx="4694238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395288" y="115888"/>
            <a:ext cx="8424862" cy="5762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 sz="3200" dirty="0">
                <a:solidFill>
                  <a:schemeClr val="bg1"/>
                </a:solidFill>
                <a:latin typeface="BankGothic Lt BT" pitchFamily="34" charset="0"/>
              </a:rPr>
              <a:t>Clique para editar o 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m 9"/>
          <p:cNvPicPr>
            <a:picLocks noChangeAspect="1"/>
          </p:cNvPicPr>
          <p:nvPr userDrawn="1"/>
        </p:nvPicPr>
        <p:blipFill>
          <a:blip r:embed="rId13" cstate="print"/>
          <a:srcRect l="1492" t="16595" r="20520" b="2502"/>
          <a:stretch>
            <a:fillRect/>
          </a:stretch>
        </p:blipFill>
        <p:spPr bwMode="auto">
          <a:xfrm>
            <a:off x="136525" y="1158875"/>
            <a:ext cx="713105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Imagem 6"/>
          <p:cNvPicPr>
            <a:picLocks noChangeAspect="1"/>
          </p:cNvPicPr>
          <p:nvPr userDrawn="1"/>
        </p:nvPicPr>
        <p:blipFill>
          <a:blip r:embed="rId14" cstate="print"/>
          <a:srcRect l="1492" t="716" b="83325"/>
          <a:stretch>
            <a:fillRect/>
          </a:stretch>
        </p:blipFill>
        <p:spPr bwMode="auto">
          <a:xfrm>
            <a:off x="0" y="0"/>
            <a:ext cx="91440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ítulo 1"/>
          <p:cNvSpPr txBox="1">
            <a:spLocks/>
          </p:cNvSpPr>
          <p:nvPr userDrawn="1"/>
        </p:nvSpPr>
        <p:spPr>
          <a:xfrm>
            <a:off x="395288" y="115888"/>
            <a:ext cx="8424862" cy="5762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 sz="3200" dirty="0">
                <a:solidFill>
                  <a:schemeClr val="bg1"/>
                </a:solidFill>
                <a:latin typeface="BankGothic Lt BT" pitchFamily="34" charset="0"/>
              </a:rPr>
              <a:t>Clique para editar o 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 bwMode="auto">
          <a:xfrm>
            <a:off x="5508104" y="2136291"/>
            <a:ext cx="3851151" cy="188634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Gestão de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e capacidades</a:t>
            </a: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Sistema PAST</a:t>
            </a:r>
            <a:endParaRPr lang="pt-BR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Resultado de imagem para logo uerj">
            <a:extLst>
              <a:ext uri="{FF2B5EF4-FFF2-40B4-BE49-F238E27FC236}">
                <a16:creationId xmlns:a16="http://schemas.microsoft.com/office/drawing/2014/main" id="{A983B1D8-CFF9-42F9-9D21-D0B72074D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6C8894ED-94DC-4E17-9027-23187BA981CA}"/>
              </a:ext>
            </a:extLst>
          </p:cNvPr>
          <p:cNvSpPr txBox="1">
            <a:spLocks/>
          </p:cNvSpPr>
          <p:nvPr/>
        </p:nvSpPr>
        <p:spPr bwMode="auto">
          <a:xfrm>
            <a:off x="774216" y="4992785"/>
            <a:ext cx="7595567" cy="18863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Aluno: Tiago Maessi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Disciplina: Peer-to-Peer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Profº: Francisco Santanna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DE60F64-7A2D-4169-9FD4-731D77491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32" y="1289771"/>
            <a:ext cx="5436096" cy="35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921128" cy="576262"/>
          </a:xfrm>
          <a:solidFill>
            <a:srgbClr val="F79B4F"/>
          </a:solidFill>
        </p:spPr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Gerenciamento de armazenamento e largura de banda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41" y="1124744"/>
            <a:ext cx="8229600" cy="5112568"/>
          </a:xfrm>
        </p:spPr>
        <p:txBody>
          <a:bodyPr/>
          <a:lstStyle/>
          <a:p>
            <a:pPr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Gerenciamento de espaço armazenamento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Normalmente a quantidade de espaço em disco contribuído pode ser especificado por cada par independentemente;</a:t>
            </a: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MojoNation –  Troca por compensação econômica</a:t>
            </a: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PAST – Utiliza sistema de cotas seguro</a:t>
            </a: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Publius – Utiliza ideia “hash cash’’ e limita cota de publicação 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Gerenciamento de largura de banda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Mnemosyne utiliza limitador de taxa por nó</a:t>
            </a: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Kademlia negocia largura de banda para latência e falhas</a:t>
            </a:r>
          </a:p>
          <a:p>
            <a:pPr algn="just">
              <a:buFontTx/>
              <a:buChar char="-"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425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564904"/>
            <a:ext cx="8640960" cy="2232248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2 -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PAST: A large-scale, persistent peer-to-peer storage utility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Resultado de imagem para logo uerj">
            <a:extLst>
              <a:ext uri="{FF2B5EF4-FFF2-40B4-BE49-F238E27FC236}">
                <a16:creationId xmlns:a16="http://schemas.microsoft.com/office/drawing/2014/main" id="{93192D29-7FA1-4665-9005-A58C840A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78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921128" cy="576262"/>
          </a:xfrm>
          <a:solidFill>
            <a:srgbClr val="F79B4F"/>
          </a:solidFill>
        </p:spPr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2.1 - Introdução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41" y="1124744"/>
            <a:ext cx="8229600" cy="5112568"/>
          </a:xfrm>
        </p:spPr>
        <p:txBody>
          <a:bodyPr/>
          <a:lstStyle/>
          <a:p>
            <a:pPr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Caracterização dos Sistemas P2P</a:t>
            </a:r>
          </a:p>
          <a:p>
            <a:pPr marL="0" indent="0" algn="just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Todos os nós têm idênticas capacidades e responsabilidades e toda comunicação é simétrica 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PAST</a:t>
            </a:r>
          </a:p>
          <a:p>
            <a:pPr marL="0" indent="0" algn="just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Baseado na internet</a:t>
            </a: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Utilitário de armazenamento global P2P</a:t>
            </a: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Persistência, alta disponibilidade, escalabilidade e segurança</a:t>
            </a: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Rede de sobreposição auto-organizada</a:t>
            </a: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Arquivos inseridos são replicados em vários nós </a:t>
            </a: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Diversidade do arquivo em localização geográfica, propriedade, administração, conectividade de rede, justiça</a:t>
            </a: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81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921128" cy="576262"/>
          </a:xfrm>
          <a:solidFill>
            <a:srgbClr val="F79B4F"/>
          </a:solidFill>
        </p:spPr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2.1 - Introdução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41" y="1124744"/>
            <a:ext cx="8229600" cy="5112568"/>
          </a:xfrm>
        </p:spPr>
        <p:txBody>
          <a:bodyPr/>
          <a:lstStyle/>
          <a:p>
            <a:pPr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PAST</a:t>
            </a:r>
          </a:p>
          <a:p>
            <a:pPr marL="0" indent="0" algn="just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Cópias de arquivos populares em cache para equilíbrio a carga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Explora multidão para persistência e alta disponibilidade 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Elimina transporte físico de mídia para proteger dados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Armazenamento global facilita o compartilhamento, largura de banda e tarefas em conjunto</a:t>
            </a: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086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921128" cy="576262"/>
          </a:xfrm>
          <a:solidFill>
            <a:srgbClr val="F79B4F"/>
          </a:solidFill>
        </p:spPr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2.1 - Introdução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41" y="1124744"/>
            <a:ext cx="8229600" cy="5112568"/>
          </a:xfrm>
        </p:spPr>
        <p:txBody>
          <a:bodyPr/>
          <a:lstStyle/>
          <a:p>
            <a:pPr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PAST</a:t>
            </a:r>
          </a:p>
          <a:p>
            <a:pPr marL="0" indent="0" algn="just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Arquivos armazenados no PAST com único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fileID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buFontTx/>
              <a:buChar char="-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Arquivos imutáveis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Distribuição do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fileID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 descriptografia a critério do proprietário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Não suporta operação de exclusão;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Reivindicação de propriedade do arquivo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Roteamento eficiente através do algoritmo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Pastry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719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921128" cy="576262"/>
          </a:xfrm>
          <a:solidFill>
            <a:srgbClr val="F79B4F"/>
          </a:solidFill>
        </p:spPr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2.1 - Introdução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41" y="1124744"/>
            <a:ext cx="8229600" cy="5617368"/>
          </a:xfrm>
        </p:spPr>
        <p:txBody>
          <a:bodyPr/>
          <a:lstStyle/>
          <a:p>
            <a:pPr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PAST</a:t>
            </a:r>
          </a:p>
          <a:p>
            <a:pPr marL="0" indent="0" algn="just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Solicitações aos nós “perto da rede”</a:t>
            </a: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Percorre distância no máximo logarítmica</a:t>
            </a: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Armazenamento global se aproxima de 100%</a:t>
            </a: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Equilíbrio de armazenamento através de cotas seguras</a:t>
            </a: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Brokers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negociam armazenamento e emitem smartcards</a:t>
            </a: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Confiança dos nós nos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Brokers pela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privacidade e anonimato</a:t>
            </a: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Usuários usam pseudônimo desvinculável como chave pública</a:t>
            </a: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buFontTx/>
              <a:buChar char="-"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Confiança dos nós nos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Brokers pela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privacidade e anonimato </a:t>
            </a:r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5089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921128" cy="576262"/>
          </a:xfrm>
          <a:solidFill>
            <a:srgbClr val="F79B4F"/>
          </a:solidFill>
        </p:spPr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2.2 – Design PAST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41" y="1124744"/>
            <a:ext cx="8229600" cy="5112568"/>
          </a:xfrm>
        </p:spPr>
        <p:txBody>
          <a:bodyPr/>
          <a:lstStyle/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(1) Roteamento Pastry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Solicita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ções em menos de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Log16N] etapas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(2) Randomização – balanceamento de armazenamento e diversidade de nós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(3) Equilíbrio – armazenamento descentralizado e esquema de cache</a:t>
            </a: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(4) uso opcional de cartões inteligentes </a:t>
            </a: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- Hash criptográfico e emissão de certificado</a:t>
            </a: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- Identificador de nó de 128 bits (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nodeID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- Arquivo inserido recebe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fileID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de 160 bits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089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921128" cy="576262"/>
          </a:xfrm>
          <a:solidFill>
            <a:srgbClr val="F79B4F"/>
          </a:solidFill>
        </p:spPr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2.2 – Design PAST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41" y="1124744"/>
            <a:ext cx="8229600" cy="5112568"/>
          </a:xfrm>
        </p:spPr>
        <p:txBody>
          <a:bodyPr/>
          <a:lstStyle/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certificado é assinado pelo proprietário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Uma solicitação de pesquisa de um arquivo é encaminhada para o nó ativo com um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nodeID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que é numericamente mais próximo do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fileID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AutoNum type="arabicParenBoth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disponibilidade do arquivo em k nós 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(2) alta probabilidade, gera diversidade em localização geográfica, administração, propriedade, conectividade de rede e justiça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(3) balanceamento dos arquivos entre os nós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847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921128" cy="576262"/>
          </a:xfrm>
          <a:solidFill>
            <a:srgbClr val="F79B4F"/>
          </a:solidFill>
        </p:spPr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2.2.1 – Segurança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41" y="1124744"/>
            <a:ext cx="8229600" cy="5112568"/>
          </a:xfrm>
        </p:spPr>
        <p:txBody>
          <a:bodyPr/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Modelo de segurança do PAST é baseado nas seguintes suposições: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(1) É computacionalmente inviável quebrar o sistema criptográfico de chave pública e função hash criptográfica usado no PAST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(2) Enquanto clientes, operadores de nós e o software do nó não é confiável e os invasores podem controlar o comportamento de nós PAST individuais, presume-se que a maioria dos nós na rede de sobreposição são confiáveis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(3) um invasor não pode controlar o comportamento dos cartões inteligentes </a:t>
            </a: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816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921128" cy="576262"/>
          </a:xfrm>
          <a:solidFill>
            <a:srgbClr val="F79B4F"/>
          </a:solidFill>
        </p:spPr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2.2.1 – Segurança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41" y="1124744"/>
            <a:ext cx="8229600" cy="5112568"/>
          </a:xfrm>
        </p:spPr>
        <p:txBody>
          <a:bodyPr/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Principais funções relacionadas a segurança: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Geração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nodeID</a:t>
            </a: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Geração de certificados de arquivos e recibos de armazenamento</a:t>
            </a: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Geração de certificados e recibos recuperados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Cotas de armazenamento</a:t>
            </a: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Integridade do Sistema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Pseudonimato</a:t>
            </a: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647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0"/>
            <a:ext cx="8507288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1. Seção 9 - Gestão de recursos e capacidades</a:t>
            </a: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2. Artigo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PAST: A large-scale, persistent peer-to-peer storage utility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2.1 – Introdução</a:t>
            </a: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2.2 – Design PAST</a:t>
            </a: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2.2.1 – Segurança</a:t>
            </a: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2.2.2 – Pastry</a:t>
            </a: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2.2.3 – Gerenciamento de armazenamento e cache</a:t>
            </a: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3. Trabalhos Relatados</a:t>
            </a: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4. Referência Bibliográfica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2" descr="Resultado de imagem para logo uerj">
            <a:extLst>
              <a:ext uri="{FF2B5EF4-FFF2-40B4-BE49-F238E27FC236}">
                <a16:creationId xmlns:a16="http://schemas.microsoft.com/office/drawing/2014/main" id="{AA04C20F-D725-412C-916E-8D275C3C9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552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921128" cy="576262"/>
          </a:xfrm>
          <a:solidFill>
            <a:srgbClr val="F79B4F"/>
          </a:solidFill>
        </p:spPr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2.2.2 – 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Pastry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41" y="1124744"/>
            <a:ext cx="8229600" cy="5617368"/>
          </a:xfrm>
        </p:spPr>
        <p:txBody>
          <a:bodyPr/>
          <a:lstStyle/>
          <a:p>
            <a:pPr algn="just"/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Pastry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direciona o arquivo inserido para os k nós cujos identificadores de nós estão mais próximos aos 128 bits mais significativos do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fielID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Altamente eficiente, escalável, resistente a falhas e auto organizável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Localidade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Experimento mostra que 5 cópias replicadas de um arquivo, Pastry é capaz de encontrar a cópia “mais próxima” em 76% de todas as pesquisas e encontra uma das duas cópias “mais próximas” em 92% de todas as pesquisas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Adição e falha de nó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Tolerância a falhas  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144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921128" cy="576262"/>
          </a:xfrm>
          <a:solidFill>
            <a:srgbClr val="F79B4F"/>
          </a:solidFill>
        </p:spPr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2.2.2 – 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Pastry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5D46D2B-CEC7-4C97-B272-EBE401C5D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54" y="1115210"/>
            <a:ext cx="7430892" cy="404198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440310D-61C3-439C-AAAA-FF266AAF9FD2}"/>
              </a:ext>
            </a:extLst>
          </p:cNvPr>
          <p:cNvSpPr txBox="1"/>
          <p:nvPr/>
        </p:nvSpPr>
        <p:spPr>
          <a:xfrm>
            <a:off x="-34073" y="5157192"/>
            <a:ext cx="118093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Figura 1 - Estado de um nó de </a:t>
            </a:r>
            <a:r>
              <a:rPr lang="pt-BR" sz="1600" i="1" dirty="0"/>
              <a:t>Pastry</a:t>
            </a:r>
            <a:r>
              <a:rPr lang="pt-BR" sz="1600" dirty="0"/>
              <a:t> hipotético com </a:t>
            </a:r>
            <a:r>
              <a:rPr lang="pt-BR" sz="1600" i="1" dirty="0"/>
              <a:t>nodeID</a:t>
            </a:r>
            <a:r>
              <a:rPr lang="pt-BR" sz="1600" dirty="0"/>
              <a:t> 10233102, b = 2 e l = 8. </a:t>
            </a:r>
          </a:p>
          <a:p>
            <a:pPr algn="just"/>
            <a:r>
              <a:rPr lang="pt-BR" sz="1600" dirty="0"/>
              <a:t>Todos os números estão na base 4. A linha superior da tabela de roteamento é a linha </a:t>
            </a:r>
          </a:p>
          <a:p>
            <a:pPr algn="just"/>
            <a:r>
              <a:rPr lang="pt-BR" sz="1600" dirty="0"/>
              <a:t>zero. A célula sombreada em cada  linha da tabela de roteamento mostra o dígito </a:t>
            </a:r>
          </a:p>
          <a:p>
            <a:pPr algn="just"/>
            <a:r>
              <a:rPr lang="pt-BR" sz="1600" dirty="0"/>
              <a:t>correspondente do </a:t>
            </a:r>
            <a:r>
              <a:rPr lang="pt-BR" sz="1600" i="1" dirty="0"/>
              <a:t>nodeID</a:t>
            </a:r>
            <a:r>
              <a:rPr lang="pt-BR" sz="1600" dirty="0"/>
              <a:t> do nó presente. Os </a:t>
            </a:r>
            <a:r>
              <a:rPr lang="pt-BR" sz="1600" i="1" dirty="0"/>
              <a:t>nodeIDs</a:t>
            </a:r>
            <a:r>
              <a:rPr lang="pt-BR" sz="1600" dirty="0"/>
              <a:t> em cada a entrada foram </a:t>
            </a:r>
          </a:p>
          <a:p>
            <a:pPr algn="just"/>
            <a:r>
              <a:rPr lang="pt-BR" sz="1600" dirty="0"/>
              <a:t>divididos para mostrar o prefixo comum com 10233102 próximo dígito - resto de </a:t>
            </a:r>
            <a:r>
              <a:rPr lang="pt-BR" sz="1600" i="1" dirty="0"/>
              <a:t>nodeID</a:t>
            </a:r>
            <a:r>
              <a:rPr lang="pt-BR" sz="1600" dirty="0"/>
              <a:t>.</a:t>
            </a:r>
          </a:p>
          <a:p>
            <a:pPr algn="just"/>
            <a:r>
              <a:rPr lang="pt-BR" sz="1600" dirty="0"/>
              <a:t>Os endereços IP associados não são mostrados. </a:t>
            </a:r>
            <a:r>
              <a:rPr lang="pt-BR" sz="1600" b="0" i="0" dirty="0">
                <a:effectLst/>
                <a:latin typeface="Arial" panose="020B0604020202020204" pitchFamily="34" charset="0"/>
              </a:rPr>
              <a:t>Fonte: [Rowstron and Druschel 2001] 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8641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921128" cy="576262"/>
          </a:xfrm>
          <a:solidFill>
            <a:srgbClr val="F79B4F"/>
          </a:solidFill>
        </p:spPr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2.2.2 – 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Pastry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C84EE0C-DB4B-4404-A84F-A4CAADAFF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326" y="1196752"/>
            <a:ext cx="6507347" cy="34563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DA66088-1D82-475A-BD37-0AA29057EB88}"/>
              </a:ext>
            </a:extLst>
          </p:cNvPr>
          <p:cNvSpPr txBox="1"/>
          <p:nvPr/>
        </p:nvSpPr>
        <p:spPr>
          <a:xfrm>
            <a:off x="134505" y="4797152"/>
            <a:ext cx="86859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Figura 2 - Distância da etapa de roteamento versus distância dos representantes em cada nível (com base em dados experimentais). Os círculos ao redor do enésimo nó ao longo da rota de A à Z indicam a média distância dos representantes do nó no nível n. Observe que X está dentro de cada círculo. </a:t>
            </a:r>
          </a:p>
          <a:p>
            <a:pPr algn="just"/>
            <a:r>
              <a:rPr lang="pt-BR" dirty="0"/>
              <a:t>Fonte: </a:t>
            </a:r>
            <a:r>
              <a:rPr lang="pt-BR" b="0" i="0" dirty="0">
                <a:effectLst/>
                <a:latin typeface="Arial" panose="020B0604020202020204" pitchFamily="34" charset="0"/>
              </a:rPr>
              <a:t>[Rowstron and Druschel 2001]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3083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921128" cy="576262"/>
          </a:xfrm>
          <a:solidFill>
            <a:srgbClr val="F79B4F"/>
          </a:solidFill>
        </p:spPr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2.2.2 – 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Pastry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DA66088-1D82-475A-BD37-0AA29057EB88}"/>
              </a:ext>
            </a:extLst>
          </p:cNvPr>
          <p:cNvSpPr txBox="1"/>
          <p:nvPr/>
        </p:nvSpPr>
        <p:spPr>
          <a:xfrm>
            <a:off x="229016" y="5157192"/>
            <a:ext cx="86859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Figura 3 - Encaminhando uma mensagem do nó 65a1fc com chave d46a1c. Os pontos representam ao vivo nós no namespace circular do </a:t>
            </a:r>
            <a:r>
              <a:rPr lang="pt-BR" i="1" dirty="0"/>
              <a:t>Pastry</a:t>
            </a:r>
            <a:r>
              <a:rPr lang="pt-BR" dirty="0"/>
              <a:t>. Fonte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[Castro et al. 2003] 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02D1D4-B75A-4082-9FF5-5C215FC83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462" y="1052736"/>
            <a:ext cx="506979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9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921128" cy="576262"/>
          </a:xfrm>
          <a:solidFill>
            <a:srgbClr val="F79B4F"/>
          </a:solidFill>
        </p:spPr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2.2.3 – Gerenciamento de Armazenamento e Cache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41" y="1124744"/>
            <a:ext cx="8229600" cy="5112568"/>
          </a:xfrm>
        </p:spPr>
        <p:txBody>
          <a:bodyPr/>
          <a:lstStyle/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Qualquer nó PAST pode armazenar em cache cópias adicionais de um arquivo, que atinge balanceamento de carga de consulta, alto rendimento para arquivos populares e reduz a distância de busca e o tráfego da rede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Resultados de experimentos mostram que o PAST pode alcançar utilização de armazenamento global superior a 95%, enquanto a taxa de inserções de arquivos rejeitados permanece abaixo de 5%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As inserções com falha são fortemente tendenciosas para arquivos grandes 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090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921128" cy="576262"/>
          </a:xfrm>
          <a:solidFill>
            <a:srgbClr val="F79B4F"/>
          </a:solidFill>
        </p:spPr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2.2.3 – Gerenciamento de Armazenamento e Cache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267A2B3-D947-4803-AEA8-1707A952D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01" y="1477456"/>
            <a:ext cx="8221398" cy="390308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C604435-E087-4A57-885B-ED1ABFE98C54}"/>
              </a:ext>
            </a:extLst>
          </p:cNvPr>
          <p:cNvSpPr txBox="1"/>
          <p:nvPr/>
        </p:nvSpPr>
        <p:spPr>
          <a:xfrm>
            <a:off x="899592" y="5450093"/>
            <a:ext cx="73448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Figura 4 - Efeitos da variação da distribuição de armazenamento e tamanho do conjunto de </a:t>
            </a:r>
            <a:r>
              <a:rPr lang="pt-BR" i="1" dirty="0"/>
              <a:t>leafs</a:t>
            </a:r>
            <a:r>
              <a:rPr lang="pt-BR" dirty="0"/>
              <a:t>, quando tpri = 0,1 e tdiv = 0,05. Fonte 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[Rowstron and Druschel 2001]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529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921128" cy="576262"/>
          </a:xfrm>
          <a:solidFill>
            <a:srgbClr val="F79B4F"/>
          </a:solidFill>
        </p:spPr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3 – Trabalhos Relacionados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8229600" cy="5112568"/>
          </a:xfrm>
        </p:spPr>
        <p:txBody>
          <a:bodyPr/>
          <a:lstStyle/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Gnutella, Freenet e Napster são sistemas projetados para compartilhamento em grande escala de arquivo de dados. persistência e a localização confiável de conteúdo não é garantida ou necessária neste ambiente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PAST visa combinar escalabilidade e auto-organização de sistemas como o Freenet com forte persistência e confiabilidade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Freenet, FreeHaven e Eternity são mais focados em fornecer o anonimato e anticensura, já o PAST fornece abstração de armazenamento simples e enxuta para persistência e arquivos imutáveis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FarSite tem uma semântica de sistema de arquivos mais tradicional, enquanto o PAST é mais voltado para o armazenamento global de arquivos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023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921128" cy="576262"/>
          </a:xfrm>
          <a:solidFill>
            <a:srgbClr val="F79B4F"/>
          </a:solidFill>
        </p:spPr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3 – Trabalhos Relacionados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41" y="1124744"/>
            <a:ext cx="8229600" cy="5112568"/>
          </a:xfrm>
        </p:spPr>
        <p:txBody>
          <a:bodyPr/>
          <a:lstStyle/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Pastry, juntamente com Tapestry, Chord e CAN representam a segunda geração de P2P em esquemas de roteamento e localização baseados no trabalho pioneiro do Freenet e Gnutella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Pastry e Tapestry diferem em sua abordagem para alcançar a localidade de rede e replicar objetos e Pastry parece ser menos complexo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Chord está intimamente relacionado com Pastry, mas encaminha mensagens com base na diferença numérica com o endereço de destino. Ao contrário do Pastry, o Chord não faz nenhum esforço explícito para alcançar uma boa localização de rede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431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921128" cy="576262"/>
          </a:xfrm>
          <a:solidFill>
            <a:srgbClr val="F79B4F"/>
          </a:solidFill>
        </p:spPr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4 – Referência Bibliográfica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41" y="872716"/>
            <a:ext cx="8229600" cy="5112568"/>
          </a:xfrm>
        </p:spPr>
        <p:txBody>
          <a:bodyPr/>
          <a:lstStyle/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[Androutsellis-Theotokis and Spinellis 2004] - Androutsellis-Theotokis, S. and Spinellis, D. (2004).   A survey of peer-to-peer contente distribution technologies. ACM computing surveys (CSUR), 36(4):335–371. Acesso em 20 nov 2020.</a:t>
            </a: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[Castro et al. 2003] - Castro, M., Druschel, P., Hu, Y. C., and Rowstron, A. (2003). Topology-aware routing instructured peer-to-peer overlay networks.  In Future directions in distributed computing, pages 103–107. Springer. Acesso em 21 nov 2020.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[Rowstron and Druschel 2001] -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Rowstron, A. and Druschel, P. (2001).  Storage management and caching in past, a large-scale,  persistent peer-to-peer storage utility.   InProceedings of the eighteenth ACMsymposium on Operating systems principles, pages 188–201. Acesso em 20 nov 2020.</a:t>
            </a: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[Druschel and Rowstron 2001] - Druschel, P. and Rowstron, A. (2001).  Past:  A large-scale, persistent peer-to-peer storage utility.  InProceedings of the 8th Workshop on Hot Topics in Operating Systems(HotOS-VIII), Schloss elmau, Germany, IEEECompSoc. Acesso em 20 nov 2020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464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057CD007-4C1F-47A3-B2D2-FC6C7E6E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15888"/>
            <a:ext cx="7446962" cy="576262"/>
          </a:xfrm>
          <a:solidFill>
            <a:srgbClr val="F79B4F"/>
          </a:solidFill>
        </p:spPr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Dúvidas</a:t>
            </a:r>
            <a:r>
              <a:rPr lang="pt-BR" dirty="0"/>
              <a:t> </a:t>
            </a:r>
          </a:p>
        </p:txBody>
      </p:sp>
      <p:pic>
        <p:nvPicPr>
          <p:cNvPr id="9" name="Picture 2" descr="Resultado de imagem para logo uerj">
            <a:extLst>
              <a:ext uri="{FF2B5EF4-FFF2-40B4-BE49-F238E27FC236}">
                <a16:creationId xmlns:a16="http://schemas.microsoft.com/office/drawing/2014/main" id="{6F9B0B48-5F05-4602-BECE-1BCD43587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078" y="5746573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31692FB-E300-48B4-9C59-1677384F1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672" y="2132856"/>
            <a:ext cx="9129244" cy="5733254"/>
          </a:xfrm>
        </p:spPr>
        <p:txBody>
          <a:bodyPr/>
          <a:lstStyle/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e-mail: tiago.maessi@gmail.com</a:t>
            </a:r>
          </a:p>
        </p:txBody>
      </p:sp>
    </p:spTree>
    <p:extLst>
      <p:ext uri="{BB962C8B-B14F-4D97-AF65-F5344CB8AC3E}">
        <p14:creationId xmlns:p14="http://schemas.microsoft.com/office/powerpoint/2010/main" val="36093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08920"/>
            <a:ext cx="8640960" cy="2232248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1 - Seção 9 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Gestão de recursos e capacidades</a:t>
            </a:r>
          </a:p>
        </p:txBody>
      </p:sp>
      <p:pic>
        <p:nvPicPr>
          <p:cNvPr id="4" name="Picture 2" descr="Resultado de imagem para logo uerj">
            <a:extLst>
              <a:ext uri="{FF2B5EF4-FFF2-40B4-BE49-F238E27FC236}">
                <a16:creationId xmlns:a16="http://schemas.microsoft.com/office/drawing/2014/main" id="{93192D29-7FA1-4665-9005-A58C840A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92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F79B4F"/>
          </a:solidFill>
        </p:spPr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Gestão de recursos e capacidades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Os recursos que fornecem conteúdo em P2P atuam em:</a:t>
            </a:r>
          </a:p>
          <a:p>
            <a:pPr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Conteúdo</a:t>
            </a:r>
          </a:p>
          <a:p>
            <a:pPr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armazenamento</a:t>
            </a:r>
          </a:p>
          <a:p>
            <a:pPr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Capacidade de transmissão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Operações mínimas</a:t>
            </a:r>
          </a:p>
          <a:p>
            <a:pPr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Inserir</a:t>
            </a:r>
          </a:p>
          <a:p>
            <a:pPr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Localizar</a:t>
            </a:r>
          </a:p>
          <a:p>
            <a:pPr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recuperar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Recursos adicionais </a:t>
            </a:r>
          </a:p>
          <a:p>
            <a:pPr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Remoção ou atualização</a:t>
            </a:r>
          </a:p>
          <a:p>
            <a:pPr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Gerenciamento de espaço</a:t>
            </a:r>
          </a:p>
          <a:p>
            <a:pPr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Limite transmissão</a:t>
            </a:r>
          </a:p>
        </p:txBody>
      </p:sp>
    </p:spTree>
    <p:extLst>
      <p:ext uri="{BB962C8B-B14F-4D97-AF65-F5344CB8AC3E}">
        <p14:creationId xmlns:p14="http://schemas.microsoft.com/office/powerpoint/2010/main" val="302128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F79B4F"/>
          </a:solidFill>
        </p:spPr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Exclusão e atualização de conteúdo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Não são operações diretas em um ambiente ponto a ponto se a sincronização correta deve ser mantido;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MojoNation – Arquivos imutáveis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PAST – Similar ao MojoNation + funcionalidade exclusão</a:t>
            </a:r>
          </a:p>
          <a:p>
            <a:pPr marL="0" indent="0" algn="just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FreeHaven –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Proíbe cancelamento da publicação ou revogação do arquivo por razões de segurança e robustez a ataques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Publius - Exclusão e atualização são oferecidos baseado em um conjunto estático de servidores que armazenam o conteúdo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9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F79B4F"/>
          </a:solidFill>
        </p:spPr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Expiração de conteúdo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2708920"/>
            <a:ext cx="8229600" cy="4857750"/>
          </a:xfrm>
        </p:spPr>
        <p:txBody>
          <a:bodyPr/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As datas de expiração dos documentos são efetivamente introduzidas em FreeHaven através do uso de contratos com diferentes durações;</a:t>
            </a:r>
          </a:p>
        </p:txBody>
      </p:sp>
    </p:spTree>
    <p:extLst>
      <p:ext uri="{BB962C8B-B14F-4D97-AF65-F5344CB8AC3E}">
        <p14:creationId xmlns:p14="http://schemas.microsoft.com/office/powerpoint/2010/main" val="425741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F79B4F"/>
          </a:solidFill>
        </p:spPr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Controle de versão de conteúdo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OceanStore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Versionamento de arquivos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Leitura permanente, codificada e distribuída</a:t>
            </a: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Mapas ativos de ID’s, apontamento e histórico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2697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F79B4F"/>
          </a:solidFill>
        </p:spPr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Estrutura de diretório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Mnemosyne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Estrutura de diretório distribuído </a:t>
            </a: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Diretórios e inodes construídos em cima de arquivos</a:t>
            </a: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Opção de serviço mnemônico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291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F79B4F"/>
          </a:solidFill>
        </p:spPr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Pesquisa de conteúdo</a:t>
            </a:r>
          </a:p>
        </p:txBody>
      </p:sp>
      <p:pic>
        <p:nvPicPr>
          <p:cNvPr id="8" name="Picture 2" descr="Resultado de imagem para logo uerj">
            <a:extLst>
              <a:ext uri="{FF2B5EF4-FFF2-40B4-BE49-F238E27FC236}">
                <a16:creationId xmlns:a16="http://schemas.microsoft.com/office/drawing/2014/main" id="{5FBF4AE5-1BFC-4716-8794-47CF676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60" y="5733255"/>
            <a:ext cx="1022162" cy="11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A953D8-54ED-40C2-9B67-D3FEEBA9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Não Estruturados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Busca por palavra chave</a:t>
            </a: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Não escalam bem</a:t>
            </a: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Gnutella, Kazaa e FreeHaven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Estruturados</a:t>
            </a:r>
          </a:p>
          <a:p>
            <a:pPr marL="0" indent="0" algn="just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Pesquisas eficientes por identificadores</a:t>
            </a: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Problema pesquisas por palavras-chave em correspondência exata</a:t>
            </a: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Proposta Freenet de arquivos indiretos</a:t>
            </a:r>
          </a:p>
          <a:p>
            <a:pPr algn="just">
              <a:buFontTx/>
              <a:buChar char="-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Problema de gerenciar grandes volumes  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730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5354</TotalTime>
  <Words>1720</Words>
  <Application>Microsoft Office PowerPoint</Application>
  <PresentationFormat>Apresentação na tela (4:3)</PresentationFormat>
  <Paragraphs>348</Paragraphs>
  <Slides>29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BankGothic Lt BT</vt:lpstr>
      <vt:lpstr>Calibri</vt:lpstr>
      <vt:lpstr>Tema do Office</vt:lpstr>
      <vt:lpstr>Personalizar design</vt:lpstr>
      <vt:lpstr>1_Personalizar design</vt:lpstr>
      <vt:lpstr>Gestão de recursos  e capacidades e Sistema PAST</vt:lpstr>
      <vt:lpstr>Agenda</vt:lpstr>
      <vt:lpstr>1 - Seção 9   Gestão de recursos e capacidades</vt:lpstr>
      <vt:lpstr>Gestão de recursos e capacidades</vt:lpstr>
      <vt:lpstr>Exclusão e atualização de conteúdo</vt:lpstr>
      <vt:lpstr>Expiração de conteúdo</vt:lpstr>
      <vt:lpstr>Controle de versão de conteúdo</vt:lpstr>
      <vt:lpstr>Estrutura de diretório</vt:lpstr>
      <vt:lpstr>Pesquisa de conteúdo</vt:lpstr>
      <vt:lpstr>Gerenciamento de armazenamento e largura de banda</vt:lpstr>
      <vt:lpstr>2 - PAST: A large-scale, persistent peer-to-peer storage utility</vt:lpstr>
      <vt:lpstr>2.1 - Introdução</vt:lpstr>
      <vt:lpstr>2.1 - Introdução</vt:lpstr>
      <vt:lpstr>2.1 - Introdução</vt:lpstr>
      <vt:lpstr>2.1 - Introdução</vt:lpstr>
      <vt:lpstr>2.2 – Design PAST</vt:lpstr>
      <vt:lpstr>2.2 – Design PAST</vt:lpstr>
      <vt:lpstr>2.2.1 – Segurança</vt:lpstr>
      <vt:lpstr>2.2.1 – Segurança</vt:lpstr>
      <vt:lpstr>2.2.2 – Pastry</vt:lpstr>
      <vt:lpstr>2.2.2 – Pastry</vt:lpstr>
      <vt:lpstr>2.2.2 – Pastry</vt:lpstr>
      <vt:lpstr>2.2.2 – Pastry</vt:lpstr>
      <vt:lpstr>2.2.3 – Gerenciamento de Armazenamento e Cache</vt:lpstr>
      <vt:lpstr>2.2.3 – Gerenciamento de Armazenamento e Cache</vt:lpstr>
      <vt:lpstr>3 – Trabalhos Relacionados</vt:lpstr>
      <vt:lpstr>3 – Trabalhos Relacionados</vt:lpstr>
      <vt:lpstr>4 – Referência Bibliográfica</vt:lpstr>
      <vt:lpstr>Dúvidas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Eduardo</dc:creator>
  <cp:lastModifiedBy>Tiago Maessi</cp:lastModifiedBy>
  <cp:revision>418</cp:revision>
  <dcterms:created xsi:type="dcterms:W3CDTF">2011-06-11T15:23:04Z</dcterms:created>
  <dcterms:modified xsi:type="dcterms:W3CDTF">2020-11-22T16:46:33Z</dcterms:modified>
</cp:coreProperties>
</file>