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3"/>
  </p:notesMasterIdLst>
  <p:sldIdLst>
    <p:sldId id="291" r:id="rId4"/>
    <p:sldId id="260" r:id="rId5"/>
    <p:sldId id="265" r:id="rId6"/>
    <p:sldId id="261" r:id="rId7"/>
    <p:sldId id="339" r:id="rId8"/>
    <p:sldId id="345" r:id="rId9"/>
    <p:sldId id="316" r:id="rId10"/>
    <p:sldId id="343" r:id="rId11"/>
    <p:sldId id="344" r:id="rId12"/>
    <p:sldId id="340" r:id="rId13"/>
    <p:sldId id="306" r:id="rId14"/>
    <p:sldId id="312" r:id="rId15"/>
    <p:sldId id="341" r:id="rId16"/>
    <p:sldId id="347" r:id="rId17"/>
    <p:sldId id="348" r:id="rId18"/>
    <p:sldId id="346" r:id="rId19"/>
    <p:sldId id="349" r:id="rId20"/>
    <p:sldId id="338" r:id="rId21"/>
    <p:sldId id="305" r:id="rId2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3277" autoAdjust="0"/>
  </p:normalViewPr>
  <p:slideViewPr>
    <p:cSldViewPr>
      <p:cViewPr varScale="1">
        <p:scale>
          <a:sx n="68" d="100"/>
          <a:sy n="68" d="100"/>
        </p:scale>
        <p:origin x="768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BEE93D5-6A63-43FA-B2CF-AE03D6905FF5}" type="datetimeFigureOut">
              <a:rPr lang="pt-BR"/>
              <a:pPr/>
              <a:t>09/01/2021</a:t>
            </a:fld>
            <a:endParaRPr lang="pt-BR" dirty="0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A4D6AC1-EE3A-4C13-A20C-EE447EBE5572}" type="slidenum">
              <a:rPr lang="pt-BR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8126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88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03D01A4-7BBD-420C-A447-AFB6FC898BA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2C03E16-2871-426A-A9A3-C8A08C57F2D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61A984E-D8C5-45CE-82AB-5F11EBFA28A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446962" cy="576262"/>
          </a:xfrm>
        </p:spPr>
        <p:txBody>
          <a:bodyPr/>
          <a:lstStyle/>
          <a:p>
            <a:r>
              <a:rPr lang="en-US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 userDrawn="1"/>
        </p:nvSpPr>
        <p:spPr>
          <a:xfrm>
            <a:off x="395288" y="115888"/>
            <a:ext cx="8424862" cy="5762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sz="3200" dirty="0">
                <a:solidFill>
                  <a:schemeClr val="bg1"/>
                </a:solidFill>
                <a:latin typeface="BankGothic Lt BT" pitchFamily="34" charset="0"/>
              </a:rPr>
              <a:t>Clique para editar o título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3D4A003-F8F2-4B76-A502-1EFDCCDABD0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94D64D8-2C17-42DE-A997-CCAD3200A5E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4416D8A-DD57-4A0C-A987-BD41D8AA2D1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F00B085-8506-40E0-BA7D-32124C0F7C5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08C32EF-39F8-4450-8F22-B9E4C50AEE9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F1A5C21-ECB8-4421-93C2-B6B2D831915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5076056" y="2132856"/>
            <a:ext cx="3563888" cy="14700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Localização de Instalações</a:t>
            </a: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5220072" y="4365104"/>
            <a:ext cx="3600400" cy="766936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Luiz Eduardo</a:t>
            </a:r>
          </a:p>
        </p:txBody>
      </p:sp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45843CC-9DC7-495D-A734-159727F09F0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344816" cy="576064"/>
          </a:xfrm>
        </p:spPr>
        <p:txBody>
          <a:bodyPr/>
          <a:lstStyle/>
          <a:p>
            <a:r>
              <a:rPr lang="pt-BR" dirty="0"/>
              <a:t>Clique para editar o título</a:t>
            </a:r>
          </a:p>
        </p:txBody>
      </p:sp>
      <p:sp>
        <p:nvSpPr>
          <p:cNvPr id="8" name="Espaço Reservado para Text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F33ECCF-64DB-4244-82CC-7DB8123E03A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3E31750-7B4E-4004-A58D-4F1BE342867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A7E0F93-EED3-41CC-AC6A-C7FF2699F7B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F453DEF-ADFE-4238-BE9C-FB0C4476E1F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87ED94F-F715-493E-9233-BB14C672E15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912A001-5884-4FD8-A23A-15BC690E9E1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72A2F25-5DD9-4DF9-99CD-036862E3A13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5017AF7-F696-44BC-A582-FCB108AE1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9347530-1653-4CF0-80F7-B21EAE443BC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7A5A9C9-DE99-4553-8A7C-CD1F2EA39BE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46450D6-69E6-4799-A3E5-1D606E417EF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EDA7A43-5DD4-4E20-B0E7-3DB8BB03F00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56DB92C-CF85-4817-B84F-DAE2860A49E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C6DA081-C777-4218-B318-81E91BC8ED4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E355561-AD8C-4EAB-B657-826D10C58A0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EDBE9E2-EACE-4927-A378-D3429C496CF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DD99405-06E9-45DE-B781-34ADDB51124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BE95848-82C3-4FD1-9FAF-FBB5A1EFD11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EADD611-28FA-49C5-A9F5-032D001605D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57AD2F2-46FA-4A6F-9317-CF02BDF94EF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C2FCC7A-232E-45DB-8F85-A8BA7A25722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65C7CD7-1BEB-4C36-9245-23753AA303E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07504" y="115888"/>
            <a:ext cx="892899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</a:t>
            </a:r>
          </a:p>
        </p:txBody>
      </p:sp>
      <p:pic>
        <p:nvPicPr>
          <p:cNvPr id="1029" name="Imagem 6"/>
          <p:cNvPicPr>
            <a:picLocks noChangeAspect="1"/>
          </p:cNvPicPr>
          <p:nvPr userDrawn="1"/>
        </p:nvPicPr>
        <p:blipFill>
          <a:blip r:embed="rId14" cstate="print"/>
          <a:srcRect t="11542" b="84074"/>
          <a:stretch>
            <a:fillRect/>
          </a:stretch>
        </p:blipFill>
        <p:spPr bwMode="auto">
          <a:xfrm>
            <a:off x="0" y="765175"/>
            <a:ext cx="9144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179512" y="1124744"/>
            <a:ext cx="8784976" cy="5001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8532440" y="6473245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2282A7C-AB0C-4C0C-A3A0-0CB202269A9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5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06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BankGothic Lt BT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ankGothic Lt BT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ankGothic Lt BT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ankGothic Lt BT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ankGothic Lt BT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ankGothic Lt BT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ankGothic Lt BT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ankGothic Lt BT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ankGothic Lt BT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BankGothic Lt BT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BankGothic Lt BT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ankGothic Lt BT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ankGothic Lt BT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BankGothic Lt B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m 6"/>
          <p:cNvPicPr>
            <a:picLocks noChangeAspect="1"/>
          </p:cNvPicPr>
          <p:nvPr userDrawn="1"/>
        </p:nvPicPr>
        <p:blipFill>
          <a:blip r:embed="rId13" cstate="print"/>
          <a:srcRect l="1492" t="716" b="83325"/>
          <a:stretch>
            <a:fillRect/>
          </a:stretch>
        </p:blipFill>
        <p:spPr bwMode="auto">
          <a:xfrm>
            <a:off x="0" y="0"/>
            <a:ext cx="91440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Imagem 7"/>
          <p:cNvPicPr>
            <a:picLocks noChangeAspect="1"/>
          </p:cNvPicPr>
          <p:nvPr userDrawn="1"/>
        </p:nvPicPr>
        <p:blipFill>
          <a:blip r:embed="rId13" cstate="print"/>
          <a:srcRect l="1492" t="16675" r="47163" b="2316"/>
          <a:stretch>
            <a:fillRect/>
          </a:stretch>
        </p:blipFill>
        <p:spPr bwMode="auto">
          <a:xfrm>
            <a:off x="136525" y="1158875"/>
            <a:ext cx="4694238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395288" y="115888"/>
            <a:ext cx="8424862" cy="5762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sz="3200" dirty="0">
                <a:solidFill>
                  <a:schemeClr val="bg1"/>
                </a:solidFill>
                <a:latin typeface="BankGothic Lt BT" pitchFamily="34" charset="0"/>
              </a:rPr>
              <a:t>Clique para editar o 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m 9"/>
          <p:cNvPicPr>
            <a:picLocks noChangeAspect="1"/>
          </p:cNvPicPr>
          <p:nvPr userDrawn="1"/>
        </p:nvPicPr>
        <p:blipFill>
          <a:blip r:embed="rId13" cstate="print"/>
          <a:srcRect l="1492" t="16595" r="20520" b="2502"/>
          <a:stretch>
            <a:fillRect/>
          </a:stretch>
        </p:blipFill>
        <p:spPr bwMode="auto">
          <a:xfrm>
            <a:off x="136525" y="1158875"/>
            <a:ext cx="713105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Imagem 6"/>
          <p:cNvPicPr>
            <a:picLocks noChangeAspect="1"/>
          </p:cNvPicPr>
          <p:nvPr userDrawn="1"/>
        </p:nvPicPr>
        <p:blipFill>
          <a:blip r:embed="rId14" cstate="print"/>
          <a:srcRect l="1492" t="716" b="83325"/>
          <a:stretch>
            <a:fillRect/>
          </a:stretch>
        </p:blipFill>
        <p:spPr bwMode="auto">
          <a:xfrm>
            <a:off x="0" y="0"/>
            <a:ext cx="91440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ítulo 1"/>
          <p:cNvSpPr txBox="1">
            <a:spLocks/>
          </p:cNvSpPr>
          <p:nvPr userDrawn="1"/>
        </p:nvSpPr>
        <p:spPr>
          <a:xfrm>
            <a:off x="395288" y="115888"/>
            <a:ext cx="8424862" cy="5762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sz="3200" dirty="0">
                <a:solidFill>
                  <a:schemeClr val="bg1"/>
                </a:solidFill>
                <a:latin typeface="BankGothic Lt BT" pitchFamily="34" charset="0"/>
              </a:rPr>
              <a:t>Clique para editar o 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mendes.com/2019/11/02/firebase/" TargetMode="External"/><Relationship Id="rId3" Type="http://schemas.openxmlformats.org/officeDocument/2006/relationships/hyperlink" Target="https://firebase.google.com/" TargetMode="External"/><Relationship Id="rId7" Type="http://schemas.openxmlformats.org/officeDocument/2006/relationships/hyperlink" Target="https://medium.com/textileio/building-the-firebase-for-crdts-7dd8dea8953a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hasura.io/blog/design-guide-to-offline-first-apps/" TargetMode="External"/><Relationship Id="rId5" Type="http://schemas.openxmlformats.org/officeDocument/2006/relationships/hyperlink" Target="https://speakerdeck.com/ept/local-first-software-returning-data-ownership-to-users" TargetMode="External"/><Relationship Id="rId4" Type="http://schemas.openxmlformats.org/officeDocument/2006/relationships/hyperlink" Target="https://www.inkandswitch.com/local-first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 bwMode="auto">
          <a:xfrm>
            <a:off x="5285471" y="2132856"/>
            <a:ext cx="3851151" cy="188634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>
                <a:latin typeface="BankGothic Lt BT"/>
              </a:rPr>
              <a:t>LFS </a:t>
            </a:r>
            <a:br>
              <a:rPr lang="en-US" sz="2800" dirty="0">
                <a:latin typeface="BankGothic Lt BT"/>
              </a:rPr>
            </a:br>
            <a:r>
              <a:rPr lang="en-US" sz="2800" dirty="0">
                <a:latin typeface="BankGothic Lt BT"/>
              </a:rPr>
              <a:t>+</a:t>
            </a:r>
            <a:br>
              <a:rPr lang="en-US" sz="2800" dirty="0">
                <a:latin typeface="BankGothic Lt BT"/>
              </a:rPr>
            </a:br>
            <a:r>
              <a:rPr lang="en-US" sz="2800" dirty="0">
                <a:latin typeface="BankGothic Lt BT"/>
              </a:rPr>
              <a:t>Firebase</a:t>
            </a:r>
            <a:endParaRPr lang="pt-BR" sz="2800" dirty="0">
              <a:latin typeface="BankGothic Lt BT"/>
            </a:endParaRPr>
          </a:p>
        </p:txBody>
      </p:sp>
      <p:pic>
        <p:nvPicPr>
          <p:cNvPr id="5" name="Picture 2" descr="Resultado de imagem para logo uerj">
            <a:extLst>
              <a:ext uri="{FF2B5EF4-FFF2-40B4-BE49-F238E27FC236}">
                <a16:creationId xmlns:a16="http://schemas.microsoft.com/office/drawing/2014/main" id="{A983B1D8-CFF9-42F9-9D21-D0B72074D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C8894ED-94DC-4E17-9027-23187BA981CA}"/>
              </a:ext>
            </a:extLst>
          </p:cNvPr>
          <p:cNvSpPr txBox="1">
            <a:spLocks/>
          </p:cNvSpPr>
          <p:nvPr/>
        </p:nvSpPr>
        <p:spPr bwMode="auto">
          <a:xfrm>
            <a:off x="774216" y="4992785"/>
            <a:ext cx="7595567" cy="18863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Aluno: Tiago Maessi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Disciplina: Peer-to-Peer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Profº: Francisco Santanna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DE60F64-7A2D-4169-9FD4-731D77491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32" y="1289771"/>
            <a:ext cx="5436096" cy="357938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CCDFF70-E71D-48C6-87AE-1AD1A9A4C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150" y="3429000"/>
            <a:ext cx="17430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F79B4F"/>
          </a:solidFill>
        </p:spPr>
        <p:txBody>
          <a:bodyPr/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Surgimento Firebase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Motivadores para criação do Firebase: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Funcionamento em variados tipos de dispositivos</a:t>
            </a:r>
          </a:p>
          <a:p>
            <a:pPr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Infraestrutura</a:t>
            </a:r>
          </a:p>
          <a:p>
            <a:pPr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Atualizações que não gerem mais erros que solucionam</a:t>
            </a:r>
          </a:p>
          <a:p>
            <a:pPr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Segurança na transferência de dados</a:t>
            </a:r>
          </a:p>
          <a:p>
            <a:pPr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Mecanismos de autenticação</a:t>
            </a:r>
          </a:p>
          <a:p>
            <a:pPr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 o aumento de usuários, para prover a melhor experiência para eles.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60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F79B4F"/>
          </a:solidFill>
        </p:spPr>
        <p:txBody>
          <a:bodyPr/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1124743"/>
          </a:xfrm>
        </p:spPr>
        <p:txBody>
          <a:bodyPr/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Firebase oferece uma gama de serviços que podem ser utilizados, eles são separados por quatro grandes categorias, sendo elas Analytics, Develop, Grow e Earn.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B74218-895A-4115-910F-5608DDEA3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49487"/>
            <a:ext cx="7657260" cy="426172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51866" y="6337853"/>
            <a:ext cx="7586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Figura 3 – Categorização de serviços Firebase. Fonte: Google Firebase</a:t>
            </a:r>
          </a:p>
          <a:p>
            <a:pPr marL="0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41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F79B4F"/>
          </a:solidFill>
        </p:spPr>
        <p:txBody>
          <a:bodyPr/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00248"/>
            <a:ext cx="8229600" cy="4857750"/>
          </a:xfrm>
        </p:spPr>
        <p:txBody>
          <a:bodyPr/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Realtime Database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Cloud Messaging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  <a:p>
            <a:pPr algn="just"/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2697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F79B4F"/>
          </a:solidFill>
        </p:spPr>
        <p:txBody>
          <a:bodyPr/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endParaRPr lang="pt-BR" sz="2400" dirty="0"/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750"/>
          </a:xfrm>
        </p:spPr>
        <p:txBody>
          <a:bodyPr/>
          <a:lstStyle/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Cloud Firestore ou Realtime Database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Firebase fornece duas soluções de banco de dados baseadas em nuvem e acessíveis ao cliente que oferecem suporte à sincronização de dados em tempo real: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Cloud Firestore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Realtime Database</a:t>
            </a:r>
          </a:p>
          <a:p>
            <a:pPr algn="just">
              <a:buFontTx/>
              <a:buChar char="-"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56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13E3596-CA3E-4753-BA2F-A646BA755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173"/>
            <a:ext cx="9136622" cy="547315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921128" cy="576262"/>
          </a:xfrm>
          <a:solidFill>
            <a:srgbClr val="F79B4F"/>
          </a:solidFill>
        </p:spPr>
        <p:txBody>
          <a:bodyPr/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3. Firebase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4">
            <a:extLst>
              <a:ext uri="{FF2B5EF4-FFF2-40B4-BE49-F238E27FC236}">
                <a16:creationId xmlns:a16="http://schemas.microsoft.com/office/drawing/2014/main" id="{0580814D-C85B-442A-9771-C999F2261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7570" y="5517232"/>
            <a:ext cx="8229600" cy="4857750"/>
          </a:xfrm>
        </p:spPr>
        <p:txBody>
          <a:bodyPr/>
          <a:lstStyle/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Figura 4 – Comunicação e sincronismo banco de dados sem internet operacional . </a:t>
            </a: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Fonte: [Kleppmann et al. 2019] </a:t>
            </a:r>
          </a:p>
        </p:txBody>
      </p:sp>
    </p:spTree>
    <p:extLst>
      <p:ext uri="{BB962C8B-B14F-4D97-AF65-F5344CB8AC3E}">
        <p14:creationId xmlns:p14="http://schemas.microsoft.com/office/powerpoint/2010/main" val="370910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088D721-D8F5-42B2-A814-03E3AD8B9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36622" cy="511256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921128" cy="576262"/>
          </a:xfrm>
          <a:solidFill>
            <a:srgbClr val="F79B4F"/>
          </a:solidFill>
        </p:spPr>
        <p:txBody>
          <a:bodyPr/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3. Firebase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E4FEC5A9-E320-426C-800D-A95925484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7570" y="5733255"/>
            <a:ext cx="8229600" cy="4857750"/>
          </a:xfrm>
        </p:spPr>
        <p:txBody>
          <a:bodyPr/>
          <a:lstStyle/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Figura 5 – Multi-device</a:t>
            </a: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Fonte: [Kleppmann et al. 2019] </a:t>
            </a:r>
          </a:p>
        </p:txBody>
      </p:sp>
    </p:spTree>
    <p:extLst>
      <p:ext uri="{BB962C8B-B14F-4D97-AF65-F5344CB8AC3E}">
        <p14:creationId xmlns:p14="http://schemas.microsoft.com/office/powerpoint/2010/main" val="16371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921128" cy="576262"/>
          </a:xfrm>
          <a:solidFill>
            <a:srgbClr val="F79B4F"/>
          </a:solidFill>
        </p:spPr>
        <p:txBody>
          <a:bodyPr/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41" y="1124744"/>
            <a:ext cx="8229600" cy="5112568"/>
          </a:xfrm>
        </p:spPr>
        <p:txBody>
          <a:bodyPr/>
          <a:lstStyle/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Estrutura pronta</a:t>
            </a: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Rápida implementação</a:t>
            </a: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Segurança</a:t>
            </a: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Múltiplas ferramentas</a:t>
            </a: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Facilmente escalável</a:t>
            </a: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Desvantagens</a:t>
            </a: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Controle e acesso</a:t>
            </a: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Limitação da plataforma</a:t>
            </a: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Documentação</a:t>
            </a: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Pode fechar a qualquer momento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064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921128" cy="576262"/>
          </a:xfrm>
          <a:solidFill>
            <a:srgbClr val="F79B4F"/>
          </a:solidFill>
        </p:spPr>
        <p:txBody>
          <a:bodyPr/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CRDT + Firebase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41" y="1124744"/>
            <a:ext cx="8229600" cy="5112568"/>
          </a:xfrm>
        </p:spPr>
        <p:txBody>
          <a:bodyPr/>
          <a:lstStyle/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</a:t>
            </a:r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9E10CC2C-1025-47CD-A6B3-6A1E87128870}"/>
              </a:ext>
            </a:extLst>
          </p:cNvPr>
          <p:cNvSpPr txBox="1">
            <a:spLocks/>
          </p:cNvSpPr>
          <p:nvPr/>
        </p:nvSpPr>
        <p:spPr bwMode="auto">
          <a:xfrm>
            <a:off x="457200" y="2348880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BankGothic Lt B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BankGothic Lt BT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ankGothic Lt BT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ankGothic Lt BT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BankGothic Lt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Oportunidades: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Startup’s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Melhoria dos algoritmos, modelos de programação e interfaces de usuário para software local-first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CRDT`s + Redes P2P + Produtos maduros = app’s da nova geração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0" indent="0" algn="just">
              <a:buFont typeface="Arial" charset="0"/>
              <a:buNone/>
            </a:pP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186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921128" cy="576262"/>
          </a:xfrm>
          <a:solidFill>
            <a:srgbClr val="F79B4F"/>
          </a:solidFill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 – Referência Bibliográfica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41" y="872716"/>
            <a:ext cx="8229600" cy="5112568"/>
          </a:xfrm>
        </p:spPr>
        <p:txBody>
          <a:bodyPr/>
          <a:lstStyle/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[Kleppmann et al. 2019] - Kleppmann, M., Wiggins, A., van Hardenberg, P., and McGranaghan, M. (2019).  Local-first software:  you own your data, in spite of the cloud.  In Proceedings of the 2019ACM SIGPLAN International Symposium on New Ideas, New Paradigms, and Reflections on Programming and Software, pages 154–178.</a:t>
            </a:r>
          </a:p>
          <a:p>
            <a:pPr marL="0" indent="0" algn="just">
              <a:buNone/>
            </a:pPr>
            <a:r>
              <a:rPr lang="da-DK" sz="1800" dirty="0">
                <a:latin typeface="Arial" panose="020B0604020202020204" pitchFamily="34" charset="0"/>
                <a:cs typeface="Arial" panose="020B0604020202020204" pitchFamily="34" charset="0"/>
              </a:rPr>
              <a:t>Google. [n.d.]. Firebase. </a:t>
            </a:r>
            <a:r>
              <a:rPr lang="da-DK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https://firebase.google.com</a:t>
            </a:r>
            <a:endParaRPr lang="da-D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https://www.inkandswitch.com/local-first.html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https://speakerdeck.com/ept/local-first-software-returning-data-ownership-to-users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https://hasura.io/blog/design-guide-to-offline-first-apps/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https://medium.com/textileio/building-the-firebase-for-crdts-7dd8dea8953a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https://emendes.com/2019/11/02/firebase/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https://medium.com/textileio/building-the-firebase-for-crdts-7dd8dea8953a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https://emendes.com/2019/11/02/firebase/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464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057CD007-4C1F-47A3-B2D2-FC6C7E6E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15888"/>
            <a:ext cx="7446962" cy="576262"/>
          </a:xfrm>
          <a:solidFill>
            <a:srgbClr val="F79B4F"/>
          </a:solidFill>
        </p:spPr>
        <p:txBody>
          <a:bodyPr/>
          <a:lstStyle/>
          <a:p>
            <a:r>
              <a:rPr lang="pt-BR" dirty="0"/>
              <a:t>Dúvidas </a:t>
            </a:r>
          </a:p>
        </p:txBody>
      </p:sp>
      <p:pic>
        <p:nvPicPr>
          <p:cNvPr id="9" name="Picture 2" descr="Resultado de imagem para logo uerj">
            <a:extLst>
              <a:ext uri="{FF2B5EF4-FFF2-40B4-BE49-F238E27FC236}">
                <a16:creationId xmlns:a16="http://schemas.microsoft.com/office/drawing/2014/main" id="{6F9B0B48-5F05-4602-BECE-1BCD43587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078" y="5746573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31692FB-E300-48B4-9C59-1677384F1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672" y="2132856"/>
            <a:ext cx="9129244" cy="5733254"/>
          </a:xfrm>
        </p:spPr>
        <p:txBody>
          <a:bodyPr/>
          <a:lstStyle/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E-mail: tiago.maessi@gmail.com</a:t>
            </a:r>
          </a:p>
        </p:txBody>
      </p:sp>
    </p:spTree>
    <p:extLst>
      <p:ext uri="{BB962C8B-B14F-4D97-AF65-F5344CB8AC3E}">
        <p14:creationId xmlns:p14="http://schemas.microsoft.com/office/powerpoint/2010/main" val="36093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8356" y="2204864"/>
            <a:ext cx="8507288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1. Introdução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2. Os Sete Ideais de Local-First Software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3. Firebase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4. Referência Bibliográfica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2" descr="Resultado de imagem para logo uerj">
            <a:extLst>
              <a:ext uri="{FF2B5EF4-FFF2-40B4-BE49-F238E27FC236}">
                <a16:creationId xmlns:a16="http://schemas.microsoft.com/office/drawing/2014/main" id="{AA04C20F-D725-412C-916E-8D275C3C9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55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F79B4F"/>
          </a:solidFill>
        </p:spPr>
        <p:txBody>
          <a:bodyPr/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1. Introdução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5775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“ Em aplicativos de nuvem, os dados no servidor 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ão tratados como a cópia oficial e primária dos dados. Se um cliente tem uma cópia dos dados, é apenas um cache que está subordinado ao servidor, caso contrário, “não aconteceu”. </a:t>
            </a:r>
          </a:p>
          <a:p>
            <a:pPr marL="0" indent="0" algn="just">
              <a:buNone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Em aplicações locais essas funções são trocadas: A cópia dos dados é tratada em seu dispositivo local ( seu laptop, tablet ou telefone) como a cópia primária. Os servidores ainda existem, mas eles mantêm cópias secundárias de seus dados para auxiliar no acesso a parir de vários dispositivos.”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128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924944"/>
            <a:ext cx="8640960" cy="2232248"/>
          </a:xfrm>
        </p:spPr>
        <p:txBody>
          <a:bodyPr/>
          <a:lstStyle/>
          <a:p>
            <a:pPr algn="ctr"/>
            <a:r>
              <a:rPr lang="pt-BR" dirty="0"/>
              <a:t>2 – Os sete ideais de local-first software</a:t>
            </a:r>
          </a:p>
        </p:txBody>
      </p:sp>
      <p:pic>
        <p:nvPicPr>
          <p:cNvPr id="4" name="Picture 2" descr="Resultado de imagem para logo uerj">
            <a:extLst>
              <a:ext uri="{FF2B5EF4-FFF2-40B4-BE49-F238E27FC236}">
                <a16:creationId xmlns:a16="http://schemas.microsoft.com/office/drawing/2014/main" id="{93192D29-7FA1-4665-9005-A58C840A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92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F79B4F"/>
          </a:solidFill>
        </p:spPr>
        <p:txBody>
          <a:bodyPr/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2. Os Sete Ideais de LFS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96752"/>
            <a:ext cx="8229600" cy="5400600"/>
          </a:xfrm>
        </p:spPr>
        <p:txBody>
          <a:bodyPr/>
          <a:lstStyle/>
          <a:p>
            <a:pPr marL="457200" indent="-457200" algn="just">
              <a:buAutoNum type="arabicParenR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Sem spinners: o seu trabalho na ponta dos dedos</a:t>
            </a:r>
          </a:p>
          <a:p>
            <a:pPr marL="457200" indent="-457200" algn="just">
              <a:buAutoNum type="arabicParenR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charset="0"/>
              <a:buAutoNum type="arabicParenR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Seu trabalho não está preso em um dispositivo</a:t>
            </a:r>
          </a:p>
          <a:p>
            <a:pPr marL="457200" indent="-457200" algn="just">
              <a:buFont typeface="Arial" charset="0"/>
              <a:buAutoNum type="arabicParenR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charset="0"/>
              <a:buAutoNum type="arabicParenR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 rede é opcional</a:t>
            </a:r>
          </a:p>
          <a:p>
            <a:pPr marL="457200" indent="-457200" algn="just">
              <a:buFont typeface="Arial" charset="0"/>
              <a:buAutoNum type="arabicParenR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arenR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Colaboração perfeita com seus colegas</a:t>
            </a:r>
          </a:p>
          <a:p>
            <a:pPr marL="457200" indent="-457200" algn="just">
              <a:buAutoNum type="arabicParenR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arenR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 longevidade agora</a:t>
            </a:r>
          </a:p>
          <a:p>
            <a:pPr marL="457200" indent="-457200" algn="just">
              <a:buAutoNum type="arabicParenR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charset="0"/>
              <a:buAutoNum type="arabicParenR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Segurança e privacidade por Default</a:t>
            </a:r>
          </a:p>
          <a:p>
            <a:pPr marL="457200" indent="-457200" algn="just">
              <a:buFont typeface="Arial" charset="0"/>
              <a:buAutoNum type="arabicParenR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charset="0"/>
              <a:buAutoNum type="arabicParenR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Você retém a propriedade e o controle final</a:t>
            </a:r>
          </a:p>
          <a:p>
            <a:pPr marL="457200" indent="-457200" algn="just">
              <a:buFont typeface="Arial" charset="0"/>
              <a:buAutoNum type="arabicParenR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arenR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73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88" y="3429000"/>
            <a:ext cx="8640960" cy="2232248"/>
          </a:xfrm>
        </p:spPr>
        <p:txBody>
          <a:bodyPr/>
          <a:lstStyle/>
          <a:p>
            <a:pPr algn="ctr"/>
            <a:r>
              <a:rPr lang="pt-BR" dirty="0"/>
              <a:t>3 – FiRebase</a:t>
            </a:r>
          </a:p>
        </p:txBody>
      </p:sp>
      <p:pic>
        <p:nvPicPr>
          <p:cNvPr id="4" name="Picture 2" descr="Resultado de imagem para logo uerj">
            <a:extLst>
              <a:ext uri="{FF2B5EF4-FFF2-40B4-BE49-F238E27FC236}">
                <a16:creationId xmlns:a16="http://schemas.microsoft.com/office/drawing/2014/main" id="{93192D29-7FA1-4665-9005-A58C840A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20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F79B4F"/>
          </a:solidFill>
        </p:spPr>
        <p:txBody>
          <a:bodyPr/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3. Firebase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2132856"/>
            <a:ext cx="8229600" cy="4857750"/>
          </a:xfrm>
        </p:spPr>
        <p:txBody>
          <a:bodyPr/>
          <a:lstStyle/>
          <a:p>
            <a:pPr marL="0" indent="0" algn="just">
              <a:buNone/>
            </a:pPr>
            <a:r>
              <a:rPr lang="pt-BR" sz="4200" dirty="0">
                <a:latin typeface="Arial" panose="020B0604020202020204" pitchFamily="34" charset="0"/>
                <a:cs typeface="Arial" panose="020B0604020202020204" pitchFamily="34" charset="0"/>
              </a:rPr>
              <a:t>O que é o BaaS?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A49045-850D-470B-8775-7C80932C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911" y="3573016"/>
            <a:ext cx="14001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9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F79B4F"/>
          </a:solidFill>
        </p:spPr>
        <p:txBody>
          <a:bodyPr/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3. Firebase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B45B1B0-700A-469E-A66C-CA0B833A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39416"/>
            <a:ext cx="8667750" cy="3600400"/>
          </a:xfrm>
          <a:prstGeom prst="rect">
            <a:avLst/>
          </a:prstGeom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9" y="4653136"/>
            <a:ext cx="8229600" cy="4857750"/>
          </a:xfrm>
        </p:spPr>
        <p:txBody>
          <a:bodyPr/>
          <a:lstStyle/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Figura 1 - Pontuando tecnologias BaaS com relação aos sete ideais.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✓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significa que a tecnologia atende ao ideal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significa que ela atende parcialmente ao ideal </a:t>
            </a:r>
          </a:p>
          <a:p>
            <a:pPr marL="0" indent="0" algn="just">
              <a:buNone/>
            </a:pPr>
            <a:r>
              <a:rPr lang="pt-BR" sz="200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significa que não atende ao ideal.</a:t>
            </a: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Fonte: [Kleppmann et al. 2019] </a:t>
            </a:r>
          </a:p>
        </p:txBody>
      </p:sp>
    </p:spTree>
    <p:extLst>
      <p:ext uri="{BB962C8B-B14F-4D97-AF65-F5344CB8AC3E}">
        <p14:creationId xmlns:p14="http://schemas.microsoft.com/office/powerpoint/2010/main" val="59836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683"/>
            <a:ext cx="9144000" cy="510962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F79B4F"/>
          </a:solidFill>
        </p:spPr>
        <p:txBody>
          <a:bodyPr/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3. Firebase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77272"/>
            <a:ext cx="8229600" cy="4857750"/>
          </a:xfrm>
        </p:spPr>
        <p:txBody>
          <a:bodyPr/>
          <a:lstStyle/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Figura 2 - O console do Firebase: ótimo para desenvolvedores, fora dos limites para o usuário final. Fonte: [Kleppmann et al. 2019]</a:t>
            </a:r>
          </a:p>
        </p:txBody>
      </p:sp>
    </p:spTree>
    <p:extLst>
      <p:ext uri="{BB962C8B-B14F-4D97-AF65-F5344CB8AC3E}">
        <p14:creationId xmlns:p14="http://schemas.microsoft.com/office/powerpoint/2010/main" val="361842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9535</TotalTime>
  <Words>697</Words>
  <Application>Microsoft Office PowerPoint</Application>
  <PresentationFormat>Apresentação na tela (4:3)</PresentationFormat>
  <Paragraphs>151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BankGothic Lt BT</vt:lpstr>
      <vt:lpstr>Calibri</vt:lpstr>
      <vt:lpstr>Tema do Office</vt:lpstr>
      <vt:lpstr>Personalizar design</vt:lpstr>
      <vt:lpstr>1_Personalizar design</vt:lpstr>
      <vt:lpstr>LFS  + Firebase</vt:lpstr>
      <vt:lpstr>Agenda</vt:lpstr>
      <vt:lpstr>1. Introdução</vt:lpstr>
      <vt:lpstr>2 – Os sete ideais de local-first software</vt:lpstr>
      <vt:lpstr>2. Os Sete Ideais de LFS</vt:lpstr>
      <vt:lpstr>3 – FiRebase</vt:lpstr>
      <vt:lpstr>3. Firebase</vt:lpstr>
      <vt:lpstr>3. Firebase</vt:lpstr>
      <vt:lpstr>3. Firebase</vt:lpstr>
      <vt:lpstr>Firebase</vt:lpstr>
      <vt:lpstr>Firebase</vt:lpstr>
      <vt:lpstr>Firebase</vt:lpstr>
      <vt:lpstr>Firebase</vt:lpstr>
      <vt:lpstr>3. Firebase</vt:lpstr>
      <vt:lpstr>3. Firebase</vt:lpstr>
      <vt:lpstr>Firebase</vt:lpstr>
      <vt:lpstr>CRDT + Firebase</vt:lpstr>
      <vt:lpstr>5 – Referência Bibliográfica</vt:lpstr>
      <vt:lpstr>Dúvidas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Eduardo</dc:creator>
  <cp:lastModifiedBy>Tiago Maessi</cp:lastModifiedBy>
  <cp:revision>392</cp:revision>
  <dcterms:created xsi:type="dcterms:W3CDTF">2011-06-11T15:23:04Z</dcterms:created>
  <dcterms:modified xsi:type="dcterms:W3CDTF">2021-01-10T16:40:25Z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dc542d3-6316-42ad-9eaa-e82fa419e5f2_Enabled">
    <vt:lpwstr>true</vt:lpwstr>
  </property>
  <property fmtid="{D5CDD505-2E9C-101B-9397-08002B2CF9AE}" pid="3" name="MSIP_Label_3dc542d3-6316-42ad-9eaa-e82fa419e5f2_SetDate">
    <vt:lpwstr>2021-01-06T23:37:54Z</vt:lpwstr>
  </property>
  <property fmtid="{D5CDD505-2E9C-101B-9397-08002B2CF9AE}" pid="4" name="MSIP_Label_3dc542d3-6316-42ad-9eaa-e82fa419e5f2_Method">
    <vt:lpwstr>Standard</vt:lpwstr>
  </property>
  <property fmtid="{D5CDD505-2E9C-101B-9397-08002B2CF9AE}" pid="5" name="MSIP_Label_3dc542d3-6316-42ad-9eaa-e82fa419e5f2_Name">
    <vt:lpwstr>3dc542d3-6316-42ad-9eaa-e82fa419e5f2</vt:lpwstr>
  </property>
  <property fmtid="{D5CDD505-2E9C-101B-9397-08002B2CF9AE}" pid="6" name="MSIP_Label_3dc542d3-6316-42ad-9eaa-e82fa419e5f2_SiteId">
    <vt:lpwstr>a7cdc447-3b29-4b41-b73e-8a2cb54b06c6</vt:lpwstr>
  </property>
  <property fmtid="{D5CDD505-2E9C-101B-9397-08002B2CF9AE}" pid="7" name="MSIP_Label_3dc542d3-6316-42ad-9eaa-e82fa419e5f2_ActionId">
    <vt:lpwstr>ba300cd1-a096-4afa-90fe-28fe6187bf19</vt:lpwstr>
  </property>
  <property fmtid="{D5CDD505-2E9C-101B-9397-08002B2CF9AE}" pid="8" name="MSIP_Label_3dc542d3-6316-42ad-9eaa-e82fa419e5f2_ContentBits">
    <vt:lpwstr>0</vt:lpwstr>
  </property>
</Properties>
</file>