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69" r:id="rId6"/>
    <p:sldId id="284" r:id="rId7"/>
    <p:sldId id="266" r:id="rId8"/>
    <p:sldId id="280" r:id="rId9"/>
    <p:sldId id="283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Montserrat ExtraBold" panose="020B0604020202020204" charset="0"/>
      <p:bold r:id="rId16"/>
      <p:boldItalic r:id="rId17"/>
    </p:embeddedFont>
    <p:embeddedFont>
      <p:font typeface="Montserrat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B41B28-88C1-442B-973A-08FE650A4AC7}">
  <a:tblStyle styleId="{5FB41B28-88C1-442B-973A-08FE650A4A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39e1ea3a2_49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39e1ea3a2_49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medium.com/max/610/1*fU-p02bvUT4BvKXqfUFR9g.jpeg" TargetMode="External"/><Relationship Id="rId7" Type="http://schemas.openxmlformats.org/officeDocument/2006/relationships/hyperlink" Target="https://github.com/phishman3579/java-algorithms-implementation/blob/master/src/com/jwetherell/algorithms/data_structures/Graph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9/9e/Complete_graph_K7.svg/1200px-Complete_graph_K7.svg.png" TargetMode="External"/><Relationship Id="rId5" Type="http://schemas.openxmlformats.org/officeDocument/2006/relationships/hyperlink" Target="https://lh3.googleusercontent.com/proxy/P7LzD_Spybkg50qUxnMBKJVDIrdL7CxYAMHLSu3sKDXwuYWSbQ0sZDy07LBt0Ywl_zeRwyV_PBrJzaK4QLA7Ph33IgAA0rikodWfllkdjmyW7I8xIeauDSRdNA" TargetMode="External"/><Relationship Id="rId4" Type="http://schemas.openxmlformats.org/officeDocument/2006/relationships/hyperlink" Target="https://betterexplained.com/wp-content/plugins/wp-latexrender/pictures/50a6a49c8e40eebf7ba08b5289aa4d56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slidescarnival.com/juliet-free-presentation-template/3373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ower&#10;&#10;Description automatically generated">
            <a:extLst>
              <a:ext uri="{FF2B5EF4-FFF2-40B4-BE49-F238E27FC236}">
                <a16:creationId xmlns:a16="http://schemas.microsoft.com/office/drawing/2014/main" id="{A64383A6-D7EC-4358-8C60-B6E94534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13" y="1553231"/>
            <a:ext cx="3297571" cy="2037038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813744" y="1026450"/>
            <a:ext cx="7516507" cy="5905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</a:rPr>
              <a:t>Eskom Resource Resolver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41517-50E6-4A65-B3C4-56F5EA268009}"/>
              </a:ext>
            </a:extLst>
          </p:cNvPr>
          <p:cNvSpPr/>
          <p:nvPr/>
        </p:nvSpPr>
        <p:spPr>
          <a:xfrm>
            <a:off x="2091128" y="366889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Introducing graph theory using concepts that solve problems in everyday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Conceptualizing the resource problem</a:t>
            </a:r>
            <a:endParaRPr sz="18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114801" y="2215844"/>
            <a:ext cx="4468192" cy="23861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sz="1200" b="1" dirty="0"/>
              <a:t>Solving Resource management using graph theory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sz="1200" dirty="0"/>
              <a:t>Power-Stations get coal from suppliers: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ZA" sz="1200" dirty="0">
                <a:solidFill>
                  <a:schemeClr val="tx1"/>
                </a:solidFill>
              </a:rPr>
              <a:t>Suppliers have a total weight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ZA" sz="1200" dirty="0">
                <a:solidFill>
                  <a:schemeClr val="tx1"/>
                </a:solidFill>
              </a:rPr>
              <a:t>We establish the distances the suppliers and the power-station</a:t>
            </a:r>
          </a:p>
          <a:p>
            <a:pPr marL="171450" indent="-171450">
              <a:spcBef>
                <a:spcPts val="10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ZA" sz="1200" dirty="0">
                <a:solidFill>
                  <a:schemeClr val="tx1"/>
                </a:solidFill>
              </a:rPr>
              <a:t>Also, we establish distances between each supplier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 descr="A close up of an object&#10;&#10;Description automatically generated">
            <a:extLst>
              <a:ext uri="{FF2B5EF4-FFF2-40B4-BE49-F238E27FC236}">
                <a16:creationId xmlns:a16="http://schemas.microsoft.com/office/drawing/2014/main" id="{5EB6C7A8-E1DB-4070-95B0-8C6C0FD7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32" y="541520"/>
            <a:ext cx="3009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220362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What about the path connecting the </a:t>
            </a:r>
            <a:br>
              <a:rPr lang="en-GB" sz="2400" dirty="0"/>
            </a:br>
            <a:r>
              <a:rPr lang="en-GB" sz="2400" dirty="0"/>
              <a:t>power-station and suppliers?</a:t>
            </a:r>
            <a:endParaRPr sz="2400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9795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sz="2400" dirty="0">
                <a:solidFill>
                  <a:srgbClr val="FFFFFF"/>
                </a:solidFill>
              </a:rPr>
              <a:t>We notice the more suppliers, an arbitrary amount of connections occur, the formula that deduces these connections is: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ECE6B69-A555-47B5-89F5-5187AC72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398" y="3599825"/>
            <a:ext cx="288607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000" dirty="0"/>
              <a:t>E</a:t>
            </a:r>
            <a:r>
              <a:rPr lang="en-GB" sz="2000" dirty="0"/>
              <a:t>ach connection has a cost, depending on that cost we establish if a path is acceptable</a:t>
            </a:r>
            <a:endParaRPr sz="2000" dirty="0"/>
          </a:p>
        </p:txBody>
      </p:sp>
      <p:graphicFrame>
        <p:nvGraphicFramePr>
          <p:cNvPr id="168" name="Google Shape;168;p25"/>
          <p:cNvGraphicFramePr/>
          <p:nvPr>
            <p:extLst>
              <p:ext uri="{D42A27DB-BD31-4B8C-83A1-F6EECF244321}">
                <p14:modId xmlns:p14="http://schemas.microsoft.com/office/powerpoint/2010/main" val="4090314210"/>
              </p:ext>
            </p:extLst>
          </p:nvPr>
        </p:nvGraphicFramePr>
        <p:xfrm>
          <a:off x="3553000" y="823881"/>
          <a:ext cx="5132200" cy="3496800"/>
        </p:xfrm>
        <a:graphic>
          <a:graphicData uri="http://schemas.openxmlformats.org/drawingml/2006/table">
            <a:tbl>
              <a:tblPr>
                <a:noFill/>
                <a:tableStyleId>{5FB41B28-88C1-442B-973A-08FE650A4AC7}</a:tableStyleId>
              </a:tblPr>
              <a:tblGrid>
                <a:gridCol w="12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Power-Station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Supplier 1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Supplier 2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Power-Station</a:t>
                      </a:r>
                      <a:endParaRPr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Supplier 1</a:t>
                      </a: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Supplier 2</a:t>
                      </a: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</a:t>
                      </a:r>
                      <a:endParaRPr sz="1800" dirty="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4902240" y="3792450"/>
            <a:ext cx="1097363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Power Station</a:t>
            </a:r>
            <a:endParaRPr sz="1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close up of a light&#10;&#10;Description automatically generated">
            <a:extLst>
              <a:ext uri="{FF2B5EF4-FFF2-40B4-BE49-F238E27FC236}">
                <a16:creationId xmlns:a16="http://schemas.microsoft.com/office/drawing/2014/main" id="{CDC6D9E6-14C7-4AD9-9DE0-ADAC3E83A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32" y="1396349"/>
            <a:ext cx="4046071" cy="2555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37F33-4AD7-42FB-BE65-9F2B29AC2D4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D186340E-0312-4DCD-9896-308A719D0950}"/>
              </a:ext>
            </a:extLst>
          </p:cNvPr>
          <p:cNvSpPr txBox="1">
            <a:spLocks/>
          </p:cNvSpPr>
          <p:nvPr/>
        </p:nvSpPr>
        <p:spPr>
          <a:xfrm>
            <a:off x="1603948" y="853047"/>
            <a:ext cx="4489660" cy="87735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GB" sz="4800" dirty="0"/>
              <a:t>Conclusion</a:t>
            </a:r>
          </a:p>
        </p:txBody>
      </p:sp>
      <p:sp>
        <p:nvSpPr>
          <p:cNvPr id="5" name="Google Shape;104;p19">
            <a:extLst>
              <a:ext uri="{FF2B5EF4-FFF2-40B4-BE49-F238E27FC236}">
                <a16:creationId xmlns:a16="http://schemas.microsoft.com/office/drawing/2014/main" id="{473A1029-AAF7-4D5E-8C06-8A71C93CBC62}"/>
              </a:ext>
            </a:extLst>
          </p:cNvPr>
          <p:cNvSpPr txBox="1">
            <a:spLocks/>
          </p:cNvSpPr>
          <p:nvPr/>
        </p:nvSpPr>
        <p:spPr>
          <a:xfrm>
            <a:off x="2161971" y="2737544"/>
            <a:ext cx="4489660" cy="59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spcAft>
                <a:spcPts val="1000"/>
              </a:spcAft>
              <a:buFont typeface="Montserrat Light"/>
              <a:buNone/>
            </a:pPr>
            <a:r>
              <a:rPr lang="en-GB" sz="1600" dirty="0">
                <a:solidFill>
                  <a:schemeClr val="tx2">
                    <a:lumMod val="25000"/>
                  </a:schemeClr>
                </a:solidFill>
              </a:rPr>
              <a:t>Multiple suppliers have something in common, the shortest relative path.</a:t>
            </a:r>
          </a:p>
          <a:p>
            <a:pPr marL="0" indent="0" algn="ctr">
              <a:spcAft>
                <a:spcPts val="1000"/>
              </a:spcAft>
              <a:buFont typeface="Montserrat Light"/>
              <a:buNone/>
            </a:pPr>
            <a:r>
              <a:rPr lang="en-GB" sz="1600" dirty="0">
                <a:solidFill>
                  <a:schemeClr val="tx2">
                    <a:lumMod val="25000"/>
                  </a:schemeClr>
                </a:solidFill>
              </a:rPr>
              <a:t>Using the connections with reference to the shortest relative path, we can get a shortest path route from power plant to last node</a:t>
            </a:r>
          </a:p>
        </p:txBody>
      </p:sp>
      <p:sp>
        <p:nvSpPr>
          <p:cNvPr id="6" name="Google Shape;105;p19">
            <a:extLst>
              <a:ext uri="{FF2B5EF4-FFF2-40B4-BE49-F238E27FC236}">
                <a16:creationId xmlns:a16="http://schemas.microsoft.com/office/drawing/2014/main" id="{711D1E95-BDD6-44BA-B984-41429B6DABC3}"/>
              </a:ext>
            </a:extLst>
          </p:cNvPr>
          <p:cNvSpPr/>
          <p:nvPr/>
        </p:nvSpPr>
        <p:spPr>
          <a:xfrm>
            <a:off x="6237175" y="953734"/>
            <a:ext cx="828912" cy="87814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" name="Google Shape;106;p19">
            <a:extLst>
              <a:ext uri="{FF2B5EF4-FFF2-40B4-BE49-F238E27FC236}">
                <a16:creationId xmlns:a16="http://schemas.microsoft.com/office/drawing/2014/main" id="{66A2F4C4-5CBF-4B3F-AD86-6DDBF33AD077}"/>
              </a:ext>
            </a:extLst>
          </p:cNvPr>
          <p:cNvSpPr/>
          <p:nvPr/>
        </p:nvSpPr>
        <p:spPr>
          <a:xfrm rot="1473024">
            <a:off x="2010972" y="1794721"/>
            <a:ext cx="484634" cy="49355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" name="Google Shape;107;p19">
            <a:extLst>
              <a:ext uri="{FF2B5EF4-FFF2-40B4-BE49-F238E27FC236}">
                <a16:creationId xmlns:a16="http://schemas.microsoft.com/office/drawing/2014/main" id="{406C2B3B-C529-45DE-8B14-4FBC111CA497}"/>
              </a:ext>
            </a:extLst>
          </p:cNvPr>
          <p:cNvSpPr/>
          <p:nvPr/>
        </p:nvSpPr>
        <p:spPr>
          <a:xfrm>
            <a:off x="6439452" y="1785724"/>
            <a:ext cx="212179" cy="21555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" name="Google Shape;108;p19">
            <a:extLst>
              <a:ext uri="{FF2B5EF4-FFF2-40B4-BE49-F238E27FC236}">
                <a16:creationId xmlns:a16="http://schemas.microsoft.com/office/drawing/2014/main" id="{06B0E394-1D98-4FB1-A689-CB3C9803ABF7}"/>
              </a:ext>
            </a:extLst>
          </p:cNvPr>
          <p:cNvSpPr/>
          <p:nvPr/>
        </p:nvSpPr>
        <p:spPr>
          <a:xfrm rot="2487194">
            <a:off x="5910795" y="1208685"/>
            <a:ext cx="150957" cy="1533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109;p19">
            <a:extLst>
              <a:ext uri="{FF2B5EF4-FFF2-40B4-BE49-F238E27FC236}">
                <a16:creationId xmlns:a16="http://schemas.microsoft.com/office/drawing/2014/main" id="{ECB231BF-B01E-4746-8F81-2F15CEC7D1C5}"/>
              </a:ext>
            </a:extLst>
          </p:cNvPr>
          <p:cNvSpPr txBox="1">
            <a:spLocks/>
          </p:cNvSpPr>
          <p:nvPr/>
        </p:nvSpPr>
        <p:spPr>
          <a:xfrm>
            <a:off x="8632262" y="4749851"/>
            <a:ext cx="397021" cy="2977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8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392259" y="2048914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2">
                    <a:lumMod val="10000"/>
                  </a:schemeClr>
                </a:solidFill>
              </a:rPr>
              <a:t>It was a great journey discovering learning the </a:t>
            </a: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1800" dirty="0">
                <a:solidFill>
                  <a:schemeClr val="tx2">
                    <a:lumMod val="10000"/>
                  </a:schemeClr>
                </a:solidFill>
              </a:rPr>
              <a:t>data structures storing the neural networks</a:t>
            </a: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1800" dirty="0">
                <a:solidFill>
                  <a:schemeClr val="tx2">
                    <a:lumMod val="10000"/>
                  </a:schemeClr>
                </a:solidFill>
              </a:rPr>
              <a:t>that solve the problems of tomorrow</a:t>
            </a: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GB" sz="1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1800" dirty="0">
                <a:solidFill>
                  <a:schemeClr val="tx2">
                    <a:lumMod val="10000"/>
                  </a:schemeClr>
                </a:solidFill>
              </a:rPr>
              <a:t>Thank you for you time</a:t>
            </a:r>
            <a:endParaRPr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References</a:t>
            </a:r>
            <a:endParaRPr sz="1800"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800" dirty="0"/>
              <a:t>Presentation images: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ZA" sz="800" dirty="0"/>
          </a:p>
          <a:p>
            <a:pPr marL="0" lvl="0" indent="0">
              <a:buNone/>
            </a:pPr>
            <a:r>
              <a:rPr lang="en-ZA" sz="800" b="1" dirty="0">
                <a:solidFill>
                  <a:srgbClr val="3D85C6"/>
                </a:solidFill>
              </a:rPr>
              <a:t>-slide 1:</a:t>
            </a:r>
            <a:br>
              <a:rPr lang="en-ZA" sz="800" b="1" dirty="0">
                <a:solidFill>
                  <a:srgbClr val="3D85C6"/>
                </a:solidFill>
              </a:rPr>
            </a:br>
            <a:r>
              <a:rPr lang="en-ZA" sz="800" b="1" dirty="0">
                <a:solidFill>
                  <a:srgbClr val="3D85C6"/>
                </a:solidFill>
                <a:hlinkClick r:id="rId3"/>
              </a:rPr>
              <a:t>https://miro.medium.com/max/610/1*fU-p02bvUT4BvKXqfUFR9g.jpeg</a:t>
            </a:r>
            <a:endParaRPr lang="en-ZA" sz="800" b="1" dirty="0">
              <a:solidFill>
                <a:srgbClr val="3D85C6"/>
              </a:solidFill>
            </a:endParaRPr>
          </a:p>
          <a:p>
            <a:pPr marL="0" lvl="0" indent="0">
              <a:buNone/>
            </a:pPr>
            <a:r>
              <a:rPr lang="en-ZA" sz="800" b="1" dirty="0">
                <a:solidFill>
                  <a:srgbClr val="3D85C6"/>
                </a:solidFill>
              </a:rPr>
              <a:t>-slide 3:  </a:t>
            </a:r>
            <a:br>
              <a:rPr lang="en-ZA" sz="800" b="1" dirty="0">
                <a:solidFill>
                  <a:srgbClr val="3D85C6"/>
                </a:solidFill>
              </a:rPr>
            </a:br>
            <a:r>
              <a:rPr lang="en-ZA" sz="800" b="1" dirty="0">
                <a:solidFill>
                  <a:srgbClr val="3D85C6"/>
                </a:solidFill>
                <a:hlinkClick r:id="rId4"/>
              </a:rPr>
              <a:t>https://betterexplained.com/wp-content/plugins/wp-latexrender/pictures/50a6a49c8e40eebf7ba08b5289aa4d56.png</a:t>
            </a:r>
            <a:endParaRPr lang="en-ZA" sz="800" b="1" dirty="0">
              <a:solidFill>
                <a:srgbClr val="3D85C6"/>
              </a:solidFill>
            </a:endParaRPr>
          </a:p>
          <a:p>
            <a:pPr marL="0" lvl="0" indent="0">
              <a:buNone/>
            </a:pPr>
            <a:r>
              <a:rPr lang="en-GB" sz="800" b="1" dirty="0">
                <a:solidFill>
                  <a:srgbClr val="3D85C6"/>
                </a:solidFill>
              </a:rPr>
              <a:t>-slide 4:</a:t>
            </a:r>
            <a:br>
              <a:rPr lang="en-GB" sz="800" b="1" dirty="0">
                <a:solidFill>
                  <a:srgbClr val="3D85C6"/>
                </a:solidFill>
              </a:rPr>
            </a:br>
            <a:r>
              <a:rPr lang="en-ZA" sz="800" b="1" dirty="0">
                <a:solidFill>
                  <a:srgbClr val="3D85C6"/>
                </a:solidFill>
                <a:hlinkClick r:id="rId5"/>
              </a:rPr>
              <a:t>https://lh3.googleusercontent.com/proxy/P7LzD_Spybkg50qUxnMBKJVDIrdL7CxYAMHLSu3sKDXwuYWSbQ0sZDy07LBt0Ywl_zeRwyV_PBrJzaK4QLA7Ph33IgAA0rikodWfllkdjmyW7I8xIeauDSRdNA</a:t>
            </a:r>
            <a:endParaRPr lang="en-ZA" sz="800" b="1" dirty="0">
              <a:solidFill>
                <a:srgbClr val="3D85C6"/>
              </a:solidFill>
            </a:endParaRPr>
          </a:p>
          <a:p>
            <a:pPr marL="0" indent="0">
              <a:buNone/>
            </a:pPr>
            <a:r>
              <a:rPr lang="en-ZA" sz="800" b="1" dirty="0">
                <a:solidFill>
                  <a:srgbClr val="3D85C6"/>
                </a:solidFill>
              </a:rPr>
              <a:t>-slide 5: </a:t>
            </a:r>
            <a:r>
              <a:rPr lang="en-ZA" sz="800" b="1" dirty="0">
                <a:solidFill>
                  <a:srgbClr val="3D85C6"/>
                </a:solidFill>
                <a:hlinkClick r:id="rId6"/>
              </a:rPr>
              <a:t>https://upload.wikimedia.org/wikipedia/commons/thumb/9/9e/Complete_graph_K7.svg/1200px-Complete_graph_K7.svg.png</a:t>
            </a:r>
            <a:endParaRPr lang="en-ZA" sz="800" b="1" dirty="0">
              <a:solidFill>
                <a:srgbClr val="3D85C6"/>
              </a:solidFill>
            </a:endParaRPr>
          </a:p>
          <a:p>
            <a:pPr marL="0" indent="0">
              <a:buNone/>
            </a:pPr>
            <a:r>
              <a:rPr lang="en-ZA" sz="800" b="1" dirty="0">
                <a:solidFill>
                  <a:srgbClr val="3D85C6"/>
                </a:solidFill>
              </a:rPr>
              <a:t>-Graph ADT</a:t>
            </a:r>
          </a:p>
          <a:p>
            <a:pPr marL="0" indent="0">
              <a:buNone/>
            </a:pPr>
            <a:r>
              <a:rPr lang="en-ZA" sz="800" b="1" dirty="0">
                <a:solidFill>
                  <a:srgbClr val="3D85C6"/>
                </a:solidFill>
                <a:hlinkClick r:id="rId7"/>
              </a:rPr>
              <a:t>https://github.com/phishman3579/java-algorithms-implementation/blob/master/src/com/jwetherell/algorithms/data_structures/Graph.java</a:t>
            </a:r>
            <a:endParaRPr lang="en-ZA" sz="800" b="1" dirty="0">
              <a:solidFill>
                <a:srgbClr val="3D85C6"/>
              </a:solidFill>
            </a:endParaRPr>
          </a:p>
          <a:p>
            <a:pPr marL="0" indent="0">
              <a:buNone/>
            </a:pPr>
            <a:endParaRPr lang="en-ZA" sz="800" b="1" dirty="0">
              <a:solidFill>
                <a:srgbClr val="3D85C6"/>
              </a:solidFill>
            </a:endParaRPr>
          </a:p>
          <a:p>
            <a:pPr marL="0" indent="0">
              <a:buNone/>
            </a:pPr>
            <a:endParaRPr lang="en-ZA" sz="800" b="1" dirty="0">
              <a:solidFill>
                <a:srgbClr val="3D85C6"/>
              </a:solidFill>
            </a:endParaRPr>
          </a:p>
          <a:p>
            <a:pPr marL="0" lvl="0" indent="0">
              <a:buNone/>
            </a:pPr>
            <a:endParaRPr lang="en-ZA" sz="800" b="1" dirty="0">
              <a:solidFill>
                <a:srgbClr val="3D85C6"/>
              </a:solidFill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9" name="Google Shape;39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00" name="Google Shape;40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01" name="Google Shape;40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3" name="Google Shape;40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04" name="Google Shape;40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6" name="Google Shape;40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07" name="Google Shape;40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09" name="Google Shape;40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10" name="Google Shape;41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12" name="Google Shape;412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D0B7E-3570-41A5-9E3A-9BAD75104465}"/>
              </a:ext>
            </a:extLst>
          </p:cNvPr>
          <p:cNvSpPr txBox="1"/>
          <p:nvPr/>
        </p:nvSpPr>
        <p:spPr>
          <a:xfrm>
            <a:off x="1869065" y="2729433"/>
            <a:ext cx="5646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https://www.slidescarnival.com/juliet-free-presentation-template/3373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226</Words>
  <Application>Microsoft Office PowerPoint</Application>
  <PresentationFormat>On-screen Show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 ExtraBold</vt:lpstr>
      <vt:lpstr>Montserrat</vt:lpstr>
      <vt:lpstr>Wingdings</vt:lpstr>
      <vt:lpstr>Montserrat Light</vt:lpstr>
      <vt:lpstr>Arial</vt:lpstr>
      <vt:lpstr>Juliet template</vt:lpstr>
      <vt:lpstr>Eskom Resource Resolver</vt:lpstr>
      <vt:lpstr>Conceptualizing the resource problem</vt:lpstr>
      <vt:lpstr>What about the path connecting the  power-station and suppliers?</vt:lpstr>
      <vt:lpstr>Each connection has a cost, depending on that cost we establish if a path is acceptable</vt:lpstr>
      <vt:lpstr>MAPS</vt:lpstr>
      <vt:lpstr>PowerPoint Presentation</vt:lpstr>
      <vt:lpstr>It was a great journey discovering learning the  data structures storing the neural networks that solve the problems of tomorrow    Thank you for you time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Eskom Resource Resolver</dc:title>
  <dc:creator>Tiago Pinto</dc:creator>
  <cp:lastModifiedBy>Tiago Pinto</cp:lastModifiedBy>
  <cp:revision>11</cp:revision>
  <dcterms:modified xsi:type="dcterms:W3CDTF">2020-05-10T11:26:05Z</dcterms:modified>
</cp:coreProperties>
</file>