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8288000" cy="10287000"/>
  <p:notesSz cx="6858000" cy="9144000"/>
  <p:embeddedFontLst>
    <p:embeddedFont>
      <p:font typeface="League Gothic" charset="1" panose="00000500000000000000"/>
      <p:regular r:id="rId6"/>
    </p:embeddedFont>
    <p:embeddedFont>
      <p:font typeface="League Gothic Italics" charset="1" panose="000005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JA Jayagiri Sans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20" Target="slides/slide8.xml" Type="http://schemas.openxmlformats.org/officeDocument/2006/relationships/slide"/><Relationship Id="rId21" Target="slides/slide9.xml" Type="http://schemas.openxmlformats.org/officeDocument/2006/relationships/slide"/><Relationship Id="rId22" Target="slides/slide10.xml" Type="http://schemas.openxmlformats.org/officeDocument/2006/relationships/slide"/><Relationship Id="rId23" Target="slides/slide11.xml" Type="http://schemas.openxmlformats.org/officeDocument/2006/relationships/slide"/><Relationship Id="rId24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65" t="0" r="-336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50147" y="2187351"/>
            <a:ext cx="13587705" cy="5912297"/>
            <a:chOff x="0" y="0"/>
            <a:chExt cx="3578655" cy="15571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78655" cy="1557148"/>
            </a:xfrm>
            <a:custGeom>
              <a:avLst/>
              <a:gdLst/>
              <a:ahLst/>
              <a:cxnLst/>
              <a:rect r="r" b="b" t="t" l="l"/>
              <a:pathLst>
                <a:path h="1557148" w="3578655">
                  <a:moveTo>
                    <a:pt x="29058" y="0"/>
                  </a:moveTo>
                  <a:lnTo>
                    <a:pt x="3549597" y="0"/>
                  </a:lnTo>
                  <a:cubicBezTo>
                    <a:pt x="3565645" y="0"/>
                    <a:pt x="3578655" y="13010"/>
                    <a:pt x="3578655" y="29058"/>
                  </a:cubicBezTo>
                  <a:lnTo>
                    <a:pt x="3578655" y="1528090"/>
                  </a:lnTo>
                  <a:cubicBezTo>
                    <a:pt x="3578655" y="1544138"/>
                    <a:pt x="3565645" y="1557148"/>
                    <a:pt x="3549597" y="1557148"/>
                  </a:cubicBezTo>
                  <a:lnTo>
                    <a:pt x="29058" y="1557148"/>
                  </a:lnTo>
                  <a:cubicBezTo>
                    <a:pt x="13010" y="1557148"/>
                    <a:pt x="0" y="1544138"/>
                    <a:pt x="0" y="1528090"/>
                  </a:cubicBezTo>
                  <a:lnTo>
                    <a:pt x="0" y="29058"/>
                  </a:lnTo>
                  <a:cubicBezTo>
                    <a:pt x="0" y="13010"/>
                    <a:pt x="13010" y="0"/>
                    <a:pt x="29058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78655" cy="1604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275830" y="3086100"/>
            <a:ext cx="1922734" cy="4114800"/>
          </a:xfrm>
          <a:custGeom>
            <a:avLst/>
            <a:gdLst/>
            <a:ahLst/>
            <a:cxnLst/>
            <a:rect r="r" b="b" t="t" l="l"/>
            <a:pathLst>
              <a:path h="4114800" w="1922734">
                <a:moveTo>
                  <a:pt x="0" y="0"/>
                </a:moveTo>
                <a:lnTo>
                  <a:pt x="1922734" y="0"/>
                </a:lnTo>
                <a:lnTo>
                  <a:pt x="19227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547692" y="3382104"/>
            <a:ext cx="6696368" cy="3522792"/>
            <a:chOff x="0" y="0"/>
            <a:chExt cx="8928490" cy="469705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9050"/>
              <a:ext cx="8928490" cy="3582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29"/>
                </a:lnSpc>
              </a:pPr>
              <a:r>
                <a:rPr lang="en-US" sz="8999">
                  <a:solidFill>
                    <a:srgbClr val="000000"/>
                  </a:solidFill>
                  <a:latin typeface="League Gothic"/>
                </a:rPr>
                <a:t>Sistema de cableado horizontal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935103"/>
              <a:ext cx="8928490" cy="7619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58"/>
                </a:lnSpc>
                <a:spcBef>
                  <a:spcPct val="0"/>
                </a:spcBef>
              </a:pPr>
              <a:r>
                <a:rPr lang="en-US" sz="3470">
                  <a:solidFill>
                    <a:srgbClr val="6E8ADE"/>
                  </a:solidFill>
                  <a:latin typeface="League Gothic"/>
                </a:rPr>
                <a:t>KEVIN NIETO - JEANPAUL VIDALES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7" t="0" r="-331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382750"/>
            <a:ext cx="7738110" cy="5875550"/>
            <a:chOff x="0" y="0"/>
            <a:chExt cx="2038021" cy="15474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38021" cy="1547470"/>
            </a:xfrm>
            <a:custGeom>
              <a:avLst/>
              <a:gdLst/>
              <a:ahLst/>
              <a:cxnLst/>
              <a:rect r="r" b="b" t="t" l="l"/>
              <a:pathLst>
                <a:path h="1547470" w="2038021">
                  <a:moveTo>
                    <a:pt x="51025" y="0"/>
                  </a:moveTo>
                  <a:lnTo>
                    <a:pt x="1986996" y="0"/>
                  </a:lnTo>
                  <a:cubicBezTo>
                    <a:pt x="2000528" y="0"/>
                    <a:pt x="2013507" y="5376"/>
                    <a:pt x="2023076" y="14945"/>
                  </a:cubicBezTo>
                  <a:cubicBezTo>
                    <a:pt x="2032645" y="24514"/>
                    <a:pt x="2038021" y="37492"/>
                    <a:pt x="2038021" y="51025"/>
                  </a:cubicBezTo>
                  <a:lnTo>
                    <a:pt x="2038021" y="1496445"/>
                  </a:lnTo>
                  <a:cubicBezTo>
                    <a:pt x="2038021" y="1524625"/>
                    <a:pt x="2015176" y="1547470"/>
                    <a:pt x="1986996" y="1547470"/>
                  </a:cubicBezTo>
                  <a:lnTo>
                    <a:pt x="51025" y="1547470"/>
                  </a:lnTo>
                  <a:cubicBezTo>
                    <a:pt x="22845" y="1547470"/>
                    <a:pt x="0" y="1524625"/>
                    <a:pt x="0" y="1496445"/>
                  </a:cubicBezTo>
                  <a:lnTo>
                    <a:pt x="0" y="51025"/>
                  </a:lnTo>
                  <a:cubicBezTo>
                    <a:pt x="0" y="22845"/>
                    <a:pt x="22845" y="0"/>
                    <a:pt x="51025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038021" cy="1595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601200" y="3382750"/>
            <a:ext cx="7658100" cy="5875550"/>
            <a:chOff x="0" y="0"/>
            <a:chExt cx="2016948" cy="15474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16948" cy="1547470"/>
            </a:xfrm>
            <a:custGeom>
              <a:avLst/>
              <a:gdLst/>
              <a:ahLst/>
              <a:cxnLst/>
              <a:rect r="r" b="b" t="t" l="l"/>
              <a:pathLst>
                <a:path h="1547470" w="2016948">
                  <a:moveTo>
                    <a:pt x="51558" y="0"/>
                  </a:moveTo>
                  <a:lnTo>
                    <a:pt x="1965390" y="0"/>
                  </a:lnTo>
                  <a:cubicBezTo>
                    <a:pt x="1979064" y="0"/>
                    <a:pt x="1992178" y="5432"/>
                    <a:pt x="2001847" y="15101"/>
                  </a:cubicBezTo>
                  <a:cubicBezTo>
                    <a:pt x="2011516" y="24770"/>
                    <a:pt x="2016948" y="37884"/>
                    <a:pt x="2016948" y="51558"/>
                  </a:cubicBezTo>
                  <a:lnTo>
                    <a:pt x="2016948" y="1495912"/>
                  </a:lnTo>
                  <a:cubicBezTo>
                    <a:pt x="2016948" y="1509586"/>
                    <a:pt x="2011516" y="1522700"/>
                    <a:pt x="2001847" y="1532369"/>
                  </a:cubicBezTo>
                  <a:cubicBezTo>
                    <a:pt x="1992178" y="1542038"/>
                    <a:pt x="1979064" y="1547470"/>
                    <a:pt x="1965390" y="1547470"/>
                  </a:cubicBezTo>
                  <a:lnTo>
                    <a:pt x="51558" y="1547470"/>
                  </a:lnTo>
                  <a:cubicBezTo>
                    <a:pt x="37884" y="1547470"/>
                    <a:pt x="24770" y="1542038"/>
                    <a:pt x="15101" y="1532369"/>
                  </a:cubicBezTo>
                  <a:cubicBezTo>
                    <a:pt x="5432" y="1522700"/>
                    <a:pt x="0" y="1509586"/>
                    <a:pt x="0" y="1495912"/>
                  </a:cubicBezTo>
                  <a:lnTo>
                    <a:pt x="0" y="51558"/>
                  </a:lnTo>
                  <a:cubicBezTo>
                    <a:pt x="0" y="37884"/>
                    <a:pt x="5432" y="24770"/>
                    <a:pt x="15101" y="15101"/>
                  </a:cubicBezTo>
                  <a:cubicBezTo>
                    <a:pt x="24770" y="5432"/>
                    <a:pt x="37884" y="0"/>
                    <a:pt x="51558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16948" cy="1595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1028700"/>
            <a:ext cx="16230600" cy="1825408"/>
            <a:chOff x="0" y="0"/>
            <a:chExt cx="4274726" cy="4807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4726" cy="480766"/>
            </a:xfrm>
            <a:custGeom>
              <a:avLst/>
              <a:gdLst/>
              <a:ahLst/>
              <a:cxnLst/>
              <a:rect r="r" b="b" t="t" l="l"/>
              <a:pathLst>
                <a:path h="480766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456439"/>
                  </a:lnTo>
                  <a:cubicBezTo>
                    <a:pt x="4274726" y="469875"/>
                    <a:pt x="4263834" y="480766"/>
                    <a:pt x="4250399" y="480766"/>
                  </a:cubicBezTo>
                  <a:lnTo>
                    <a:pt x="24327" y="480766"/>
                  </a:lnTo>
                  <a:cubicBezTo>
                    <a:pt x="10891" y="480766"/>
                    <a:pt x="0" y="469875"/>
                    <a:pt x="0" y="45643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274726" cy="528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076451" y="1535040"/>
            <a:ext cx="14137542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sz="6399">
                <a:solidFill>
                  <a:srgbClr val="000000"/>
                </a:solidFill>
                <a:latin typeface="League Gothic"/>
              </a:rPr>
              <a:t>Cableado de backbone vs Cableado horizontal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53145" y="4769849"/>
            <a:ext cx="6689220" cy="4044326"/>
            <a:chOff x="0" y="0"/>
            <a:chExt cx="8918960" cy="539243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9525"/>
              <a:ext cx="8918960" cy="2537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87"/>
                </a:lnSpc>
              </a:pPr>
              <a:r>
                <a:rPr lang="en-US" sz="6399">
                  <a:solidFill>
                    <a:srgbClr val="000000"/>
                  </a:solidFill>
                  <a:latin typeface="League Gothic"/>
                </a:rPr>
                <a:t>El sistema de cableado de backbone...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788512"/>
              <a:ext cx="8918960" cy="26039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Gothic"/>
                </a:rPr>
                <a:t>Se encarga de llevar una gran cantidad de datos a través de distancias mayores al del cableado horizontal utilizando cables de alta capacidad, como cables de una alta cantidad de pares. Este cableado se realiza generalmente de forma vertical.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085640" y="4769849"/>
            <a:ext cx="6689220" cy="3549026"/>
            <a:chOff x="0" y="0"/>
            <a:chExt cx="8918960" cy="473203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9525"/>
              <a:ext cx="8918960" cy="2537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87"/>
                </a:lnSpc>
              </a:pPr>
              <a:r>
                <a:rPr lang="en-US" sz="6399">
                  <a:solidFill>
                    <a:srgbClr val="000000"/>
                  </a:solidFill>
                  <a:latin typeface="League Gothic"/>
                </a:rPr>
                <a:t>El sistema de cableado horizontal...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788512"/>
              <a:ext cx="8918960" cy="1943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Gothic"/>
                </a:rPr>
                <a:t>Se encarga de llevar servicios de datos a una distancia moderada de 90 mts, utilizando cables trenzados de pocos pares. Como su nombre indica, el cableado se realiza de manera horizontal.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7" t="0" r="-331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49996" y="2187351"/>
            <a:ext cx="22670430" cy="5912297"/>
            <a:chOff x="0" y="0"/>
            <a:chExt cx="5970813" cy="15571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70813" cy="1557148"/>
            </a:xfrm>
            <a:custGeom>
              <a:avLst/>
              <a:gdLst/>
              <a:ahLst/>
              <a:cxnLst/>
              <a:rect r="r" b="b" t="t" l="l"/>
              <a:pathLst>
                <a:path h="1557148" w="5970813">
                  <a:moveTo>
                    <a:pt x="17416" y="0"/>
                  </a:moveTo>
                  <a:lnTo>
                    <a:pt x="5953396" y="0"/>
                  </a:lnTo>
                  <a:cubicBezTo>
                    <a:pt x="5958015" y="0"/>
                    <a:pt x="5962445" y="1835"/>
                    <a:pt x="5965711" y="5101"/>
                  </a:cubicBezTo>
                  <a:cubicBezTo>
                    <a:pt x="5968978" y="8367"/>
                    <a:pt x="5970813" y="12797"/>
                    <a:pt x="5970813" y="17416"/>
                  </a:cubicBezTo>
                  <a:lnTo>
                    <a:pt x="5970813" y="1539732"/>
                  </a:lnTo>
                  <a:cubicBezTo>
                    <a:pt x="5970813" y="1544351"/>
                    <a:pt x="5968978" y="1548781"/>
                    <a:pt x="5965711" y="1552047"/>
                  </a:cubicBezTo>
                  <a:cubicBezTo>
                    <a:pt x="5962445" y="1555313"/>
                    <a:pt x="5958015" y="1557148"/>
                    <a:pt x="5953396" y="1557148"/>
                  </a:cubicBezTo>
                  <a:lnTo>
                    <a:pt x="17416" y="1557148"/>
                  </a:lnTo>
                  <a:cubicBezTo>
                    <a:pt x="12797" y="1557148"/>
                    <a:pt x="8367" y="1555313"/>
                    <a:pt x="5101" y="1552047"/>
                  </a:cubicBezTo>
                  <a:cubicBezTo>
                    <a:pt x="1835" y="1548781"/>
                    <a:pt x="0" y="1544351"/>
                    <a:pt x="0" y="1539732"/>
                  </a:cubicBezTo>
                  <a:lnTo>
                    <a:pt x="0" y="17416"/>
                  </a:lnTo>
                  <a:cubicBezTo>
                    <a:pt x="0" y="12797"/>
                    <a:pt x="1835" y="8367"/>
                    <a:pt x="5101" y="5101"/>
                  </a:cubicBezTo>
                  <a:cubicBezTo>
                    <a:pt x="8367" y="1835"/>
                    <a:pt x="12797" y="0"/>
                    <a:pt x="17416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970813" cy="1604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530869"/>
            <a:ext cx="6159353" cy="3225261"/>
          </a:xfrm>
          <a:custGeom>
            <a:avLst/>
            <a:gdLst/>
            <a:ahLst/>
            <a:cxnLst/>
            <a:rect r="r" b="b" t="t" l="l"/>
            <a:pathLst>
              <a:path h="3225261" w="6159353">
                <a:moveTo>
                  <a:pt x="0" y="0"/>
                </a:moveTo>
                <a:lnTo>
                  <a:pt x="6159353" y="0"/>
                </a:lnTo>
                <a:lnTo>
                  <a:pt x="6159353" y="3225262"/>
                </a:lnTo>
                <a:lnTo>
                  <a:pt x="0" y="32252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585219" y="4234339"/>
            <a:ext cx="8390160" cy="1485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99"/>
              </a:lnSpc>
            </a:pPr>
            <a:r>
              <a:rPr lang="en-US" sz="9999">
                <a:solidFill>
                  <a:srgbClr val="000000"/>
                </a:solidFill>
                <a:latin typeface="League Gothic"/>
              </a:rPr>
              <a:t>Gracias por su atención.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7" t="0" r="-331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49996" y="2187351"/>
            <a:ext cx="22670430" cy="5912297"/>
            <a:chOff x="0" y="0"/>
            <a:chExt cx="5970813" cy="15571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70813" cy="1557148"/>
            </a:xfrm>
            <a:custGeom>
              <a:avLst/>
              <a:gdLst/>
              <a:ahLst/>
              <a:cxnLst/>
              <a:rect r="r" b="b" t="t" l="l"/>
              <a:pathLst>
                <a:path h="1557148" w="5970813">
                  <a:moveTo>
                    <a:pt x="17416" y="0"/>
                  </a:moveTo>
                  <a:lnTo>
                    <a:pt x="5953396" y="0"/>
                  </a:lnTo>
                  <a:cubicBezTo>
                    <a:pt x="5958015" y="0"/>
                    <a:pt x="5962445" y="1835"/>
                    <a:pt x="5965711" y="5101"/>
                  </a:cubicBezTo>
                  <a:cubicBezTo>
                    <a:pt x="5968978" y="8367"/>
                    <a:pt x="5970813" y="12797"/>
                    <a:pt x="5970813" y="17416"/>
                  </a:cubicBezTo>
                  <a:lnTo>
                    <a:pt x="5970813" y="1539732"/>
                  </a:lnTo>
                  <a:cubicBezTo>
                    <a:pt x="5970813" y="1544351"/>
                    <a:pt x="5968978" y="1548781"/>
                    <a:pt x="5965711" y="1552047"/>
                  </a:cubicBezTo>
                  <a:cubicBezTo>
                    <a:pt x="5962445" y="1555313"/>
                    <a:pt x="5958015" y="1557148"/>
                    <a:pt x="5953396" y="1557148"/>
                  </a:cubicBezTo>
                  <a:lnTo>
                    <a:pt x="17416" y="1557148"/>
                  </a:lnTo>
                  <a:cubicBezTo>
                    <a:pt x="12797" y="1557148"/>
                    <a:pt x="8367" y="1555313"/>
                    <a:pt x="5101" y="1552047"/>
                  </a:cubicBezTo>
                  <a:cubicBezTo>
                    <a:pt x="1835" y="1548781"/>
                    <a:pt x="0" y="1544351"/>
                    <a:pt x="0" y="1539732"/>
                  </a:cubicBezTo>
                  <a:lnTo>
                    <a:pt x="0" y="17416"/>
                  </a:lnTo>
                  <a:cubicBezTo>
                    <a:pt x="0" y="12797"/>
                    <a:pt x="1835" y="8367"/>
                    <a:pt x="5101" y="5101"/>
                  </a:cubicBezTo>
                  <a:cubicBezTo>
                    <a:pt x="8367" y="1835"/>
                    <a:pt x="12797" y="0"/>
                    <a:pt x="17416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970813" cy="1604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48920" y="2215926"/>
            <a:ext cx="8390160" cy="14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99"/>
              </a:lnSpc>
            </a:pPr>
            <a:r>
              <a:rPr lang="en-US" sz="9999">
                <a:solidFill>
                  <a:srgbClr val="000000"/>
                </a:solidFill>
                <a:latin typeface="League Gothic"/>
              </a:rPr>
              <a:t>Referencias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2562001"/>
            <a:ext cx="16400214" cy="5537648"/>
            <a:chOff x="0" y="0"/>
            <a:chExt cx="21866952" cy="738353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9050"/>
              <a:ext cx="21866952" cy="1400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89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03996"/>
              <a:ext cx="21866952" cy="5579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https://tiaonline.org/standards-committees/tr-42/</a:t>
              </a:r>
            </a:p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https://global.ihs.com/doc_detail.cfm?item_s_key=00378460</a:t>
              </a:r>
            </a:p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https://repository.icesi.edu.co/biblioteca_digital/bitstream/10906/2471/5/Cableado_estructurado.pdf</a:t>
              </a:r>
            </a:p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https://es.wikipedia.org/wiki/Cableado_estructurado#Consideraciones_de_dise%C3%B1o</a:t>
              </a:r>
            </a:p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https://community.fs.com/article/horizontal-cabling-vs-backbone-cabling.html</a:t>
              </a:r>
            </a:p>
            <a:p>
              <a:pPr>
                <a:lnSpc>
                  <a:spcPts val="559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7" t="0" r="-331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3324941" cy="8246305"/>
            <a:chOff x="0" y="0"/>
            <a:chExt cx="3509449" cy="21718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9449" cy="2171866"/>
            </a:xfrm>
            <a:custGeom>
              <a:avLst/>
              <a:gdLst/>
              <a:ahLst/>
              <a:cxnLst/>
              <a:rect r="r" b="b" t="t" l="l"/>
              <a:pathLst>
                <a:path h="2171866" w="3509449">
                  <a:moveTo>
                    <a:pt x="29631" y="0"/>
                  </a:moveTo>
                  <a:lnTo>
                    <a:pt x="3479818" y="0"/>
                  </a:lnTo>
                  <a:cubicBezTo>
                    <a:pt x="3496183" y="0"/>
                    <a:pt x="3509449" y="13266"/>
                    <a:pt x="3509449" y="29631"/>
                  </a:cubicBezTo>
                  <a:lnTo>
                    <a:pt x="3509449" y="2142235"/>
                  </a:lnTo>
                  <a:cubicBezTo>
                    <a:pt x="3509449" y="2158600"/>
                    <a:pt x="3496183" y="2171866"/>
                    <a:pt x="3479818" y="2171866"/>
                  </a:cubicBezTo>
                  <a:lnTo>
                    <a:pt x="29631" y="2171866"/>
                  </a:lnTo>
                  <a:cubicBezTo>
                    <a:pt x="13266" y="2171866"/>
                    <a:pt x="0" y="2158600"/>
                    <a:pt x="0" y="2142235"/>
                  </a:cubicBezTo>
                  <a:lnTo>
                    <a:pt x="0" y="29631"/>
                  </a:lnTo>
                  <a:cubicBezTo>
                    <a:pt x="0" y="13266"/>
                    <a:pt x="13266" y="0"/>
                    <a:pt x="29631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09449" cy="2219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473281" y="1045405"/>
            <a:ext cx="5760720" cy="8229600"/>
            <a:chOff x="0" y="0"/>
            <a:chExt cx="4445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3429000" y="6350000"/>
                  </a:moveTo>
                  <a:lnTo>
                    <a:pt x="1016000" y="6350000"/>
                  </a:lnTo>
                  <a:cubicBezTo>
                    <a:pt x="454660" y="6350000"/>
                    <a:pt x="0" y="5895340"/>
                    <a:pt x="0" y="5334000"/>
                  </a:cubicBezTo>
                  <a:lnTo>
                    <a:pt x="0" y="1016000"/>
                  </a:lnTo>
                  <a:cubicBezTo>
                    <a:pt x="0" y="454660"/>
                    <a:pt x="454660" y="0"/>
                    <a:pt x="1016000" y="0"/>
                  </a:cubicBezTo>
                  <a:lnTo>
                    <a:pt x="3429000" y="0"/>
                  </a:lnTo>
                  <a:cubicBezTo>
                    <a:pt x="3990340" y="0"/>
                    <a:pt x="4445000" y="454660"/>
                    <a:pt x="4445000" y="1016000"/>
                  </a:cubicBezTo>
                  <a:lnTo>
                    <a:pt x="4445000" y="5334000"/>
                  </a:lnTo>
                  <a:cubicBezTo>
                    <a:pt x="4445000" y="5895340"/>
                    <a:pt x="3990340" y="6350000"/>
                    <a:pt x="34290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78571" t="0" r="-78571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3429000" y="19050"/>
                  </a:moveTo>
                  <a:cubicBezTo>
                    <a:pt x="3978910" y="19050"/>
                    <a:pt x="4425950" y="466090"/>
                    <a:pt x="4425950" y="1016000"/>
                  </a:cubicBezTo>
                  <a:lnTo>
                    <a:pt x="4425950" y="5334000"/>
                  </a:lnTo>
                  <a:cubicBezTo>
                    <a:pt x="4425950" y="5883910"/>
                    <a:pt x="3978910" y="6330950"/>
                    <a:pt x="3429000" y="6330950"/>
                  </a:cubicBezTo>
                  <a:lnTo>
                    <a:pt x="1016000" y="6330950"/>
                  </a:lnTo>
                  <a:cubicBezTo>
                    <a:pt x="466090" y="6330950"/>
                    <a:pt x="19050" y="5883910"/>
                    <a:pt x="19050" y="5334000"/>
                  </a:cubicBezTo>
                  <a:lnTo>
                    <a:pt x="19050" y="1016000"/>
                  </a:lnTo>
                  <a:cubicBezTo>
                    <a:pt x="19050" y="466090"/>
                    <a:pt x="466090" y="19050"/>
                    <a:pt x="1016000" y="19050"/>
                  </a:cubicBezTo>
                  <a:lnTo>
                    <a:pt x="3429000" y="19050"/>
                  </a:lnTo>
                  <a:moveTo>
                    <a:pt x="3429000" y="0"/>
                  </a:moveTo>
                  <a:lnTo>
                    <a:pt x="1016000" y="0"/>
                  </a:lnTo>
                  <a:cubicBezTo>
                    <a:pt x="454660" y="0"/>
                    <a:pt x="0" y="454660"/>
                    <a:pt x="0" y="1016000"/>
                  </a:cubicBezTo>
                  <a:lnTo>
                    <a:pt x="0" y="5334000"/>
                  </a:lnTo>
                  <a:cubicBezTo>
                    <a:pt x="0" y="5895340"/>
                    <a:pt x="454660" y="6350000"/>
                    <a:pt x="1016000" y="6350000"/>
                  </a:cubicBezTo>
                  <a:lnTo>
                    <a:pt x="3429000" y="6350000"/>
                  </a:lnTo>
                  <a:cubicBezTo>
                    <a:pt x="3990340" y="6350000"/>
                    <a:pt x="4445000" y="5895340"/>
                    <a:pt x="4445000" y="5334000"/>
                  </a:cubicBezTo>
                  <a:lnTo>
                    <a:pt x="4445000" y="1016000"/>
                  </a:lnTo>
                  <a:cubicBezTo>
                    <a:pt x="4445000" y="454660"/>
                    <a:pt x="3990340" y="0"/>
                    <a:pt x="3429000" y="0"/>
                  </a:cubicBezTo>
                  <a:lnTo>
                    <a:pt x="3429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260767" y="3079452"/>
            <a:ext cx="8289385" cy="4128097"/>
            <a:chOff x="0" y="0"/>
            <a:chExt cx="11052513" cy="550412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9050"/>
              <a:ext cx="11052513" cy="1400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89"/>
                </a:lnSpc>
              </a:pPr>
              <a:r>
                <a:rPr lang="en-US" sz="6999">
                  <a:solidFill>
                    <a:srgbClr val="000000"/>
                  </a:solidFill>
                  <a:latin typeface="League Gothic"/>
                </a:rPr>
                <a:t>¿Que es el cableado horizontal?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804195"/>
              <a:ext cx="11052513" cy="3699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La </a:t>
              </a: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norma EIA/TIA 568A define el cableado horizontal como la porción del sistema de cableado de telecomunicaciones que se extiende del área de trabajo al cuarto de telecomunicaciones o viceversa.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7" t="0" r="-331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3324941" cy="8246305"/>
            <a:chOff x="0" y="0"/>
            <a:chExt cx="3509449" cy="21718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9449" cy="2171866"/>
            </a:xfrm>
            <a:custGeom>
              <a:avLst/>
              <a:gdLst/>
              <a:ahLst/>
              <a:cxnLst/>
              <a:rect r="r" b="b" t="t" l="l"/>
              <a:pathLst>
                <a:path h="2171866" w="3509449">
                  <a:moveTo>
                    <a:pt x="29631" y="0"/>
                  </a:moveTo>
                  <a:lnTo>
                    <a:pt x="3479818" y="0"/>
                  </a:lnTo>
                  <a:cubicBezTo>
                    <a:pt x="3496183" y="0"/>
                    <a:pt x="3509449" y="13266"/>
                    <a:pt x="3509449" y="29631"/>
                  </a:cubicBezTo>
                  <a:lnTo>
                    <a:pt x="3509449" y="2142235"/>
                  </a:lnTo>
                  <a:cubicBezTo>
                    <a:pt x="3509449" y="2158600"/>
                    <a:pt x="3496183" y="2171866"/>
                    <a:pt x="3479818" y="2171866"/>
                  </a:cubicBezTo>
                  <a:lnTo>
                    <a:pt x="29631" y="2171866"/>
                  </a:lnTo>
                  <a:cubicBezTo>
                    <a:pt x="13266" y="2171866"/>
                    <a:pt x="0" y="2158600"/>
                    <a:pt x="0" y="2142235"/>
                  </a:cubicBezTo>
                  <a:lnTo>
                    <a:pt x="0" y="29631"/>
                  </a:lnTo>
                  <a:cubicBezTo>
                    <a:pt x="0" y="13266"/>
                    <a:pt x="13266" y="0"/>
                    <a:pt x="29631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09449" cy="2219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473281" y="1045405"/>
            <a:ext cx="5760720" cy="8229600"/>
            <a:chOff x="0" y="0"/>
            <a:chExt cx="4445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3429000" y="6350000"/>
                  </a:moveTo>
                  <a:lnTo>
                    <a:pt x="1016000" y="6350000"/>
                  </a:lnTo>
                  <a:cubicBezTo>
                    <a:pt x="454660" y="6350000"/>
                    <a:pt x="0" y="5895340"/>
                    <a:pt x="0" y="5334000"/>
                  </a:cubicBezTo>
                  <a:lnTo>
                    <a:pt x="0" y="1016000"/>
                  </a:lnTo>
                  <a:cubicBezTo>
                    <a:pt x="0" y="454660"/>
                    <a:pt x="454660" y="0"/>
                    <a:pt x="1016000" y="0"/>
                  </a:cubicBezTo>
                  <a:lnTo>
                    <a:pt x="3429000" y="0"/>
                  </a:lnTo>
                  <a:cubicBezTo>
                    <a:pt x="3990340" y="0"/>
                    <a:pt x="4445000" y="454660"/>
                    <a:pt x="4445000" y="1016000"/>
                  </a:cubicBezTo>
                  <a:lnTo>
                    <a:pt x="4445000" y="5334000"/>
                  </a:lnTo>
                  <a:cubicBezTo>
                    <a:pt x="4445000" y="5895340"/>
                    <a:pt x="3990340" y="6350000"/>
                    <a:pt x="34290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78571" t="0" r="-78571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3429000" y="19050"/>
                  </a:moveTo>
                  <a:cubicBezTo>
                    <a:pt x="3978910" y="19050"/>
                    <a:pt x="4425950" y="466090"/>
                    <a:pt x="4425950" y="1016000"/>
                  </a:cubicBezTo>
                  <a:lnTo>
                    <a:pt x="4425950" y="5334000"/>
                  </a:lnTo>
                  <a:cubicBezTo>
                    <a:pt x="4425950" y="5883910"/>
                    <a:pt x="3978910" y="6330950"/>
                    <a:pt x="3429000" y="6330950"/>
                  </a:cubicBezTo>
                  <a:lnTo>
                    <a:pt x="1016000" y="6330950"/>
                  </a:lnTo>
                  <a:cubicBezTo>
                    <a:pt x="466090" y="6330950"/>
                    <a:pt x="19050" y="5883910"/>
                    <a:pt x="19050" y="5334000"/>
                  </a:cubicBezTo>
                  <a:lnTo>
                    <a:pt x="19050" y="1016000"/>
                  </a:lnTo>
                  <a:cubicBezTo>
                    <a:pt x="19050" y="466090"/>
                    <a:pt x="466090" y="19050"/>
                    <a:pt x="1016000" y="19050"/>
                  </a:cubicBezTo>
                  <a:lnTo>
                    <a:pt x="3429000" y="19050"/>
                  </a:lnTo>
                  <a:moveTo>
                    <a:pt x="3429000" y="0"/>
                  </a:moveTo>
                  <a:lnTo>
                    <a:pt x="1016000" y="0"/>
                  </a:lnTo>
                  <a:cubicBezTo>
                    <a:pt x="454660" y="0"/>
                    <a:pt x="0" y="454660"/>
                    <a:pt x="0" y="1016000"/>
                  </a:cubicBezTo>
                  <a:lnTo>
                    <a:pt x="0" y="5334000"/>
                  </a:lnTo>
                  <a:cubicBezTo>
                    <a:pt x="0" y="5895340"/>
                    <a:pt x="454660" y="6350000"/>
                    <a:pt x="1016000" y="6350000"/>
                  </a:cubicBezTo>
                  <a:lnTo>
                    <a:pt x="3429000" y="6350000"/>
                  </a:lnTo>
                  <a:cubicBezTo>
                    <a:pt x="3990340" y="6350000"/>
                    <a:pt x="4445000" y="5895340"/>
                    <a:pt x="4445000" y="5334000"/>
                  </a:cubicBezTo>
                  <a:lnTo>
                    <a:pt x="4445000" y="1016000"/>
                  </a:lnTo>
                  <a:cubicBezTo>
                    <a:pt x="4445000" y="454660"/>
                    <a:pt x="3990340" y="0"/>
                    <a:pt x="3429000" y="0"/>
                  </a:cubicBezTo>
                  <a:lnTo>
                    <a:pt x="3429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260767" y="2565176"/>
            <a:ext cx="8289385" cy="5156649"/>
            <a:chOff x="0" y="0"/>
            <a:chExt cx="11052513" cy="687553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9050"/>
              <a:ext cx="11052513" cy="1400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89"/>
                </a:lnSpc>
              </a:pPr>
              <a:r>
                <a:rPr lang="en-US" sz="6999">
                  <a:solidFill>
                    <a:srgbClr val="000000"/>
                  </a:solidFill>
                  <a:latin typeface="League Gothic"/>
                </a:rPr>
                <a:t>¿Para qué?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775421"/>
              <a:ext cx="11052513" cy="5100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1187435" indent="-593717" lvl="1">
                <a:lnSpc>
                  <a:spcPts val="7699"/>
                </a:lnSpc>
                <a:buFont typeface="Arial"/>
                <a:buChar char="•"/>
              </a:pPr>
              <a:r>
                <a:rPr lang="en-US" sz="5499">
                  <a:solidFill>
                    <a:srgbClr val="000000"/>
                  </a:solidFill>
                  <a:latin typeface="League Gothic"/>
                </a:rPr>
                <a:t>Estandarización.</a:t>
              </a:r>
            </a:p>
            <a:p>
              <a:pPr algn="ctr" marL="1187435" indent="-593717" lvl="1">
                <a:lnSpc>
                  <a:spcPts val="7699"/>
                </a:lnSpc>
                <a:buFont typeface="Arial"/>
                <a:buChar char="•"/>
              </a:pPr>
              <a:r>
                <a:rPr lang="en-US" sz="5499">
                  <a:solidFill>
                    <a:srgbClr val="000000"/>
                  </a:solidFill>
                  <a:latin typeface="League Gothic"/>
                </a:rPr>
                <a:t>M</a:t>
              </a:r>
              <a:r>
                <a:rPr lang="en-US" sz="5499">
                  <a:solidFill>
                    <a:srgbClr val="000000"/>
                  </a:solidFill>
                  <a:latin typeface="League Gothic"/>
                </a:rPr>
                <a:t>odularidad.</a:t>
              </a:r>
            </a:p>
            <a:p>
              <a:pPr algn="ctr" marL="1187435" indent="-593717" lvl="1">
                <a:lnSpc>
                  <a:spcPts val="7699"/>
                </a:lnSpc>
                <a:buFont typeface="Arial"/>
                <a:buChar char="•"/>
              </a:pPr>
              <a:r>
                <a:rPr lang="en-US" sz="5499">
                  <a:solidFill>
                    <a:srgbClr val="000000"/>
                  </a:solidFill>
                  <a:latin typeface="League Gothic"/>
                </a:rPr>
                <a:t>F</a:t>
              </a:r>
              <a:r>
                <a:rPr lang="en-US" sz="5499">
                  <a:solidFill>
                    <a:srgbClr val="000000"/>
                  </a:solidFill>
                  <a:latin typeface="League Gothic"/>
                </a:rPr>
                <a:t>lexibilidad.</a:t>
              </a:r>
            </a:p>
            <a:p>
              <a:pPr algn="ctr" marL="1187435" indent="-593717" lvl="1">
                <a:lnSpc>
                  <a:spcPts val="76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5499">
                  <a:solidFill>
                    <a:srgbClr val="000000"/>
                  </a:solidFill>
                  <a:latin typeface="League Gothic"/>
                </a:rPr>
                <a:t>Organización.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7" t="0" r="-331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14103" y="2857460"/>
            <a:ext cx="6829897" cy="5905210"/>
            <a:chOff x="0" y="0"/>
            <a:chExt cx="940075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40075" cy="812800"/>
            </a:xfrm>
            <a:custGeom>
              <a:avLst/>
              <a:gdLst/>
              <a:ahLst/>
              <a:cxnLst/>
              <a:rect r="r" b="b" t="t" l="l"/>
              <a:pathLst>
                <a:path h="812800" w="940075">
                  <a:moveTo>
                    <a:pt x="26071" y="0"/>
                  </a:moveTo>
                  <a:lnTo>
                    <a:pt x="914004" y="0"/>
                  </a:lnTo>
                  <a:cubicBezTo>
                    <a:pt x="928402" y="0"/>
                    <a:pt x="940075" y="11673"/>
                    <a:pt x="940075" y="26071"/>
                  </a:cubicBezTo>
                  <a:lnTo>
                    <a:pt x="940075" y="786729"/>
                  </a:lnTo>
                  <a:cubicBezTo>
                    <a:pt x="940075" y="793643"/>
                    <a:pt x="937328" y="800275"/>
                    <a:pt x="932439" y="805164"/>
                  </a:cubicBezTo>
                  <a:cubicBezTo>
                    <a:pt x="927550" y="810053"/>
                    <a:pt x="920918" y="812800"/>
                    <a:pt x="914004" y="812800"/>
                  </a:cubicBezTo>
                  <a:lnTo>
                    <a:pt x="26071" y="812800"/>
                  </a:lnTo>
                  <a:cubicBezTo>
                    <a:pt x="11673" y="812800"/>
                    <a:pt x="0" y="801128"/>
                    <a:pt x="0" y="786729"/>
                  </a:cubicBezTo>
                  <a:lnTo>
                    <a:pt x="0" y="26071"/>
                  </a:lnTo>
                  <a:cubicBezTo>
                    <a:pt x="0" y="11673"/>
                    <a:pt x="11673" y="0"/>
                    <a:pt x="26071" y="0"/>
                  </a:cubicBezTo>
                  <a:close/>
                </a:path>
              </a:pathLst>
            </a:custGeom>
            <a:blipFill>
              <a:blip r:embed="rId3"/>
              <a:stretch>
                <a:fillRect l="-5070" t="0" r="-507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74854" y="1516586"/>
            <a:ext cx="14338291" cy="104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9"/>
              </a:lnSpc>
            </a:pPr>
            <a:r>
              <a:rPr lang="en-US" sz="6999">
                <a:solidFill>
                  <a:srgbClr val="000000"/>
                </a:solidFill>
                <a:latin typeface="League Gothic"/>
              </a:rPr>
              <a:t>Normas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53837" y="3708400"/>
            <a:ext cx="5053844" cy="2794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League Gothic"/>
              </a:rPr>
              <a:t>El sistema de cableado horizontal sigue una serie de normas para su correcta instalación y funcionamiento.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7" t="0" r="-331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48689" y="454263"/>
            <a:ext cx="16194309" cy="9485110"/>
            <a:chOff x="0" y="0"/>
            <a:chExt cx="4265168" cy="24981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65168" cy="2498136"/>
            </a:xfrm>
            <a:custGeom>
              <a:avLst/>
              <a:gdLst/>
              <a:ahLst/>
              <a:cxnLst/>
              <a:rect r="r" b="b" t="t" l="l"/>
              <a:pathLst>
                <a:path h="2498136" w="4265168">
                  <a:moveTo>
                    <a:pt x="24381" y="0"/>
                  </a:moveTo>
                  <a:lnTo>
                    <a:pt x="4240786" y="0"/>
                  </a:lnTo>
                  <a:cubicBezTo>
                    <a:pt x="4247253" y="0"/>
                    <a:pt x="4253454" y="2569"/>
                    <a:pt x="4258027" y="7141"/>
                  </a:cubicBezTo>
                  <a:cubicBezTo>
                    <a:pt x="4262599" y="11713"/>
                    <a:pt x="4265168" y="17915"/>
                    <a:pt x="4265168" y="24381"/>
                  </a:cubicBezTo>
                  <a:lnTo>
                    <a:pt x="4265168" y="2473755"/>
                  </a:lnTo>
                  <a:cubicBezTo>
                    <a:pt x="4265168" y="2487220"/>
                    <a:pt x="4254252" y="2498136"/>
                    <a:pt x="4240786" y="2498136"/>
                  </a:cubicBezTo>
                  <a:lnTo>
                    <a:pt x="24381" y="2498136"/>
                  </a:lnTo>
                  <a:cubicBezTo>
                    <a:pt x="17915" y="2498136"/>
                    <a:pt x="11713" y="2495567"/>
                    <a:pt x="7141" y="2490995"/>
                  </a:cubicBezTo>
                  <a:cubicBezTo>
                    <a:pt x="2569" y="2486422"/>
                    <a:pt x="0" y="2480221"/>
                    <a:pt x="0" y="2473755"/>
                  </a:cubicBezTo>
                  <a:lnTo>
                    <a:pt x="0" y="24381"/>
                  </a:lnTo>
                  <a:cubicBezTo>
                    <a:pt x="0" y="17915"/>
                    <a:pt x="2569" y="11713"/>
                    <a:pt x="7141" y="7141"/>
                  </a:cubicBezTo>
                  <a:cubicBezTo>
                    <a:pt x="11713" y="2569"/>
                    <a:pt x="17915" y="0"/>
                    <a:pt x="24381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65168" cy="2545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202933" y="813198"/>
            <a:ext cx="11168458" cy="8767240"/>
          </a:xfrm>
          <a:custGeom>
            <a:avLst/>
            <a:gdLst/>
            <a:ahLst/>
            <a:cxnLst/>
            <a:rect r="r" b="b" t="t" l="l"/>
            <a:pathLst>
              <a:path h="8767240" w="11168458">
                <a:moveTo>
                  <a:pt x="0" y="0"/>
                </a:moveTo>
                <a:lnTo>
                  <a:pt x="11168459" y="0"/>
                </a:lnTo>
                <a:lnTo>
                  <a:pt x="11168459" y="8767240"/>
                </a:lnTo>
                <a:lnTo>
                  <a:pt x="0" y="8767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dash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3556329" y="1105760"/>
            <a:ext cx="4190435" cy="4091058"/>
            <a:chOff x="0" y="0"/>
            <a:chExt cx="5587247" cy="545474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525"/>
              <a:ext cx="5587247" cy="1280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87"/>
                </a:lnSpc>
              </a:pPr>
              <a:r>
                <a:rPr lang="en-US" sz="6399">
                  <a:solidFill>
                    <a:srgbClr val="000000"/>
                  </a:solidFill>
                  <a:latin typeface="League Gothic"/>
                </a:rPr>
                <a:t>PATCH PANEL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31212"/>
              <a:ext cx="5587247" cy="3923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League Gothic"/>
                </a:rPr>
                <a:t>Nos permiten conectar las tiradas largas de cableado horizontal de una forma cómoda y flexible, y certificar el correcto funcionamiento de ese tramo</a:t>
              </a:r>
            </a:p>
            <a:p>
              <a:pPr algn="ctr">
                <a:lnSpc>
                  <a:spcPts val="3919"/>
                </a:lnSpc>
              </a:pP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Gothic"/>
                </a:rPr>
                <a:t>Organizadores verticales y horizontales.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7" t="0" r="-331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95086" y="516690"/>
            <a:ext cx="14110783" cy="9014260"/>
          </a:xfrm>
          <a:custGeom>
            <a:avLst/>
            <a:gdLst/>
            <a:ahLst/>
            <a:cxnLst/>
            <a:rect r="r" b="b" t="t" l="l"/>
            <a:pathLst>
              <a:path h="9014260" w="14110783">
                <a:moveTo>
                  <a:pt x="0" y="0"/>
                </a:moveTo>
                <a:lnTo>
                  <a:pt x="14110783" y="0"/>
                </a:lnTo>
                <a:lnTo>
                  <a:pt x="14110783" y="9014260"/>
                </a:lnTo>
                <a:lnTo>
                  <a:pt x="0" y="90142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606508" y="4705899"/>
            <a:ext cx="8404433" cy="4184938"/>
            <a:chOff x="0" y="0"/>
            <a:chExt cx="11205910" cy="557991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11205910" cy="1429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03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20566"/>
              <a:ext cx="11205910" cy="3759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77"/>
                </a:lnSpc>
                <a:spcBef>
                  <a:spcPct val="0"/>
                </a:spcBef>
              </a:pPr>
              <a:r>
                <a:rPr lang="en-US" sz="4055">
                  <a:solidFill>
                    <a:srgbClr val="000000"/>
                  </a:solidFill>
                  <a:latin typeface="League Gothic"/>
                </a:rPr>
                <a:t>Este subsistema comprende el conjunto de medios de transmisión (cables, fibras, coaxiales, etc.) que unen los puntos de distribución de planta con el conector o conectores del puesto de trabajo.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7" t="0" r="-331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3324941" cy="8246305"/>
            <a:chOff x="0" y="0"/>
            <a:chExt cx="3509449" cy="21718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9449" cy="2171866"/>
            </a:xfrm>
            <a:custGeom>
              <a:avLst/>
              <a:gdLst/>
              <a:ahLst/>
              <a:cxnLst/>
              <a:rect r="r" b="b" t="t" l="l"/>
              <a:pathLst>
                <a:path h="2171866" w="3509449">
                  <a:moveTo>
                    <a:pt x="29631" y="0"/>
                  </a:moveTo>
                  <a:lnTo>
                    <a:pt x="3479818" y="0"/>
                  </a:lnTo>
                  <a:cubicBezTo>
                    <a:pt x="3496183" y="0"/>
                    <a:pt x="3509449" y="13266"/>
                    <a:pt x="3509449" y="29631"/>
                  </a:cubicBezTo>
                  <a:lnTo>
                    <a:pt x="3509449" y="2142235"/>
                  </a:lnTo>
                  <a:cubicBezTo>
                    <a:pt x="3509449" y="2158600"/>
                    <a:pt x="3496183" y="2171866"/>
                    <a:pt x="3479818" y="2171866"/>
                  </a:cubicBezTo>
                  <a:lnTo>
                    <a:pt x="29631" y="2171866"/>
                  </a:lnTo>
                  <a:cubicBezTo>
                    <a:pt x="13266" y="2171866"/>
                    <a:pt x="0" y="2158600"/>
                    <a:pt x="0" y="2142235"/>
                  </a:cubicBezTo>
                  <a:lnTo>
                    <a:pt x="0" y="29631"/>
                  </a:lnTo>
                  <a:cubicBezTo>
                    <a:pt x="0" y="13266"/>
                    <a:pt x="13266" y="0"/>
                    <a:pt x="29631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09449" cy="2219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473281" y="1045405"/>
            <a:ext cx="5760720" cy="8229600"/>
            <a:chOff x="0" y="0"/>
            <a:chExt cx="4445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3429000" y="6350000"/>
                  </a:moveTo>
                  <a:lnTo>
                    <a:pt x="1016000" y="6350000"/>
                  </a:lnTo>
                  <a:cubicBezTo>
                    <a:pt x="454660" y="6350000"/>
                    <a:pt x="0" y="5895340"/>
                    <a:pt x="0" y="5334000"/>
                  </a:cubicBezTo>
                  <a:lnTo>
                    <a:pt x="0" y="1016000"/>
                  </a:lnTo>
                  <a:cubicBezTo>
                    <a:pt x="0" y="454660"/>
                    <a:pt x="454660" y="0"/>
                    <a:pt x="1016000" y="0"/>
                  </a:cubicBezTo>
                  <a:lnTo>
                    <a:pt x="3429000" y="0"/>
                  </a:lnTo>
                  <a:cubicBezTo>
                    <a:pt x="3990340" y="0"/>
                    <a:pt x="4445000" y="454660"/>
                    <a:pt x="4445000" y="1016000"/>
                  </a:cubicBezTo>
                  <a:lnTo>
                    <a:pt x="4445000" y="5334000"/>
                  </a:lnTo>
                  <a:cubicBezTo>
                    <a:pt x="4445000" y="5895340"/>
                    <a:pt x="3990340" y="6350000"/>
                    <a:pt x="34290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78571" t="0" r="-78571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3429000" y="19050"/>
                  </a:moveTo>
                  <a:cubicBezTo>
                    <a:pt x="3978910" y="19050"/>
                    <a:pt x="4425950" y="466090"/>
                    <a:pt x="4425950" y="1016000"/>
                  </a:cubicBezTo>
                  <a:lnTo>
                    <a:pt x="4425950" y="5334000"/>
                  </a:lnTo>
                  <a:cubicBezTo>
                    <a:pt x="4425950" y="5883910"/>
                    <a:pt x="3978910" y="6330950"/>
                    <a:pt x="3429000" y="6330950"/>
                  </a:cubicBezTo>
                  <a:lnTo>
                    <a:pt x="1016000" y="6330950"/>
                  </a:lnTo>
                  <a:cubicBezTo>
                    <a:pt x="466090" y="6330950"/>
                    <a:pt x="19050" y="5883910"/>
                    <a:pt x="19050" y="5334000"/>
                  </a:cubicBezTo>
                  <a:lnTo>
                    <a:pt x="19050" y="1016000"/>
                  </a:lnTo>
                  <a:cubicBezTo>
                    <a:pt x="19050" y="466090"/>
                    <a:pt x="466090" y="19050"/>
                    <a:pt x="1016000" y="19050"/>
                  </a:cubicBezTo>
                  <a:lnTo>
                    <a:pt x="3429000" y="19050"/>
                  </a:lnTo>
                  <a:moveTo>
                    <a:pt x="3429000" y="0"/>
                  </a:moveTo>
                  <a:lnTo>
                    <a:pt x="1016000" y="0"/>
                  </a:lnTo>
                  <a:cubicBezTo>
                    <a:pt x="454660" y="0"/>
                    <a:pt x="0" y="454660"/>
                    <a:pt x="0" y="1016000"/>
                  </a:cubicBezTo>
                  <a:lnTo>
                    <a:pt x="0" y="5334000"/>
                  </a:lnTo>
                  <a:cubicBezTo>
                    <a:pt x="0" y="5895340"/>
                    <a:pt x="454660" y="6350000"/>
                    <a:pt x="1016000" y="6350000"/>
                  </a:cubicBezTo>
                  <a:lnTo>
                    <a:pt x="3429000" y="6350000"/>
                  </a:lnTo>
                  <a:cubicBezTo>
                    <a:pt x="3990340" y="6350000"/>
                    <a:pt x="4445000" y="5895340"/>
                    <a:pt x="4445000" y="5334000"/>
                  </a:cubicBezTo>
                  <a:lnTo>
                    <a:pt x="4445000" y="1016000"/>
                  </a:lnTo>
                  <a:cubicBezTo>
                    <a:pt x="4445000" y="454660"/>
                    <a:pt x="3990340" y="0"/>
                    <a:pt x="3429000" y="0"/>
                  </a:cubicBezTo>
                  <a:lnTo>
                    <a:pt x="3429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260767" y="2727287"/>
            <a:ext cx="8289385" cy="4832426"/>
            <a:chOff x="0" y="0"/>
            <a:chExt cx="11052513" cy="644323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9050"/>
              <a:ext cx="11052513" cy="1400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89"/>
                </a:lnSpc>
              </a:pPr>
              <a:r>
                <a:rPr lang="en-US" sz="6999">
                  <a:solidFill>
                    <a:srgbClr val="000000"/>
                  </a:solidFill>
                  <a:latin typeface="League Gothic"/>
                </a:rPr>
                <a:t>Normativa relacionada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803996"/>
              <a:ext cx="11052513" cy="4639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TIA-568B: define tipos, conectores y terminaciones de los cables, distancias, arquitectura de cableado, rendimiento y características de instalación y métodos de prueba de la misma.</a:t>
              </a:r>
            </a:p>
            <a:p>
              <a:pPr algn="ctr">
                <a:lnSpc>
                  <a:spcPts val="559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7" t="0" r="-331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457" y="1067500"/>
            <a:ext cx="17793086" cy="7913276"/>
            <a:chOff x="0" y="0"/>
            <a:chExt cx="4686245" cy="20841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86245" cy="2084155"/>
            </a:xfrm>
            <a:custGeom>
              <a:avLst/>
              <a:gdLst/>
              <a:ahLst/>
              <a:cxnLst/>
              <a:rect r="r" b="b" t="t" l="l"/>
              <a:pathLst>
                <a:path h="2084155" w="4686245">
                  <a:moveTo>
                    <a:pt x="22191" y="0"/>
                  </a:moveTo>
                  <a:lnTo>
                    <a:pt x="4664054" y="0"/>
                  </a:lnTo>
                  <a:cubicBezTo>
                    <a:pt x="4669940" y="0"/>
                    <a:pt x="4675584" y="2338"/>
                    <a:pt x="4679745" y="6499"/>
                  </a:cubicBezTo>
                  <a:cubicBezTo>
                    <a:pt x="4683907" y="10661"/>
                    <a:pt x="4686245" y="16305"/>
                    <a:pt x="4686245" y="22191"/>
                  </a:cubicBezTo>
                  <a:lnTo>
                    <a:pt x="4686245" y="2061964"/>
                  </a:lnTo>
                  <a:cubicBezTo>
                    <a:pt x="4686245" y="2067850"/>
                    <a:pt x="4683907" y="2073494"/>
                    <a:pt x="4679745" y="2077656"/>
                  </a:cubicBezTo>
                  <a:cubicBezTo>
                    <a:pt x="4675584" y="2081817"/>
                    <a:pt x="4669940" y="2084155"/>
                    <a:pt x="4664054" y="2084155"/>
                  </a:cubicBezTo>
                  <a:lnTo>
                    <a:pt x="22191" y="2084155"/>
                  </a:lnTo>
                  <a:cubicBezTo>
                    <a:pt x="16305" y="2084155"/>
                    <a:pt x="10661" y="2081817"/>
                    <a:pt x="6499" y="2077656"/>
                  </a:cubicBezTo>
                  <a:cubicBezTo>
                    <a:pt x="2338" y="2073494"/>
                    <a:pt x="0" y="2067850"/>
                    <a:pt x="0" y="2061964"/>
                  </a:cubicBezTo>
                  <a:lnTo>
                    <a:pt x="0" y="22191"/>
                  </a:lnTo>
                  <a:cubicBezTo>
                    <a:pt x="0" y="16305"/>
                    <a:pt x="2338" y="10661"/>
                    <a:pt x="6499" y="6499"/>
                  </a:cubicBezTo>
                  <a:cubicBezTo>
                    <a:pt x="10661" y="2338"/>
                    <a:pt x="16305" y="0"/>
                    <a:pt x="22191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686245" cy="2131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72707" y="1402277"/>
            <a:ext cx="7608490" cy="7243720"/>
          </a:xfrm>
          <a:custGeom>
            <a:avLst/>
            <a:gdLst/>
            <a:ahLst/>
            <a:cxnLst/>
            <a:rect r="r" b="b" t="t" l="l"/>
            <a:pathLst>
              <a:path h="7243720" w="7608490">
                <a:moveTo>
                  <a:pt x="0" y="0"/>
                </a:moveTo>
                <a:lnTo>
                  <a:pt x="7608490" y="0"/>
                </a:lnTo>
                <a:lnTo>
                  <a:pt x="7608490" y="7243721"/>
                </a:lnTo>
                <a:lnTo>
                  <a:pt x="0" y="724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7536" t="-11788" r="-4293" b="-53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7457" y="1670390"/>
            <a:ext cx="9878387" cy="6241977"/>
            <a:chOff x="0" y="0"/>
            <a:chExt cx="13171183" cy="832263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9050"/>
              <a:ext cx="13171183" cy="1400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89"/>
                </a:lnSpc>
              </a:pPr>
              <a:r>
                <a:rPr lang="en-US" sz="6999">
                  <a:solidFill>
                    <a:srgbClr val="000000"/>
                  </a:solidFill>
                  <a:latin typeface="League Gothic"/>
                </a:rPr>
                <a:t>Consideraciones de diseño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03996"/>
              <a:ext cx="13171183" cy="6518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863593" indent="-431796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El subsistema horizontal debe seguir una topología de estrella</a:t>
              </a:r>
            </a:p>
            <a:p>
              <a:pPr marL="863593" indent="-431796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Cada toma/conector de telecomunicaciones del área de trabajo debe conectarse a una interconexión en el cuarto de telecomunicaciones.</a:t>
              </a:r>
            </a:p>
            <a:p>
              <a:pPr marL="863593" indent="-431796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El cableado horizontal en una oficina debe terminar en un cuarto de telecomunicaciones ubicado en el mismo piso que el área de trabajo servida.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7" t="0" r="-331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5080" y="415317"/>
            <a:ext cx="15878167" cy="9772690"/>
            <a:chOff x="0" y="0"/>
            <a:chExt cx="4181904" cy="25738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81904" cy="2573877"/>
            </a:xfrm>
            <a:custGeom>
              <a:avLst/>
              <a:gdLst/>
              <a:ahLst/>
              <a:cxnLst/>
              <a:rect r="r" b="b" t="t" l="l"/>
              <a:pathLst>
                <a:path h="2573877" w="4181904">
                  <a:moveTo>
                    <a:pt x="24867" y="0"/>
                  </a:moveTo>
                  <a:lnTo>
                    <a:pt x="4157037" y="0"/>
                  </a:lnTo>
                  <a:cubicBezTo>
                    <a:pt x="4170771" y="0"/>
                    <a:pt x="4181904" y="11133"/>
                    <a:pt x="4181904" y="24867"/>
                  </a:cubicBezTo>
                  <a:lnTo>
                    <a:pt x="4181904" y="2549011"/>
                  </a:lnTo>
                  <a:cubicBezTo>
                    <a:pt x="4181904" y="2562744"/>
                    <a:pt x="4170771" y="2573877"/>
                    <a:pt x="4157037" y="2573877"/>
                  </a:cubicBezTo>
                  <a:lnTo>
                    <a:pt x="24867" y="2573877"/>
                  </a:lnTo>
                  <a:cubicBezTo>
                    <a:pt x="11133" y="2573877"/>
                    <a:pt x="0" y="2562744"/>
                    <a:pt x="0" y="2549011"/>
                  </a:cubicBezTo>
                  <a:lnTo>
                    <a:pt x="0" y="24867"/>
                  </a:lnTo>
                  <a:cubicBezTo>
                    <a:pt x="0" y="11133"/>
                    <a:pt x="11133" y="0"/>
                    <a:pt x="24867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181904" cy="262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959274" y="892761"/>
            <a:ext cx="9300026" cy="9211989"/>
          </a:xfrm>
          <a:custGeom>
            <a:avLst/>
            <a:gdLst/>
            <a:ahLst/>
            <a:cxnLst/>
            <a:rect r="r" b="b" t="t" l="l"/>
            <a:pathLst>
              <a:path h="9211989" w="9300026">
                <a:moveTo>
                  <a:pt x="0" y="0"/>
                </a:moveTo>
                <a:lnTo>
                  <a:pt x="9300026" y="0"/>
                </a:lnTo>
                <a:lnTo>
                  <a:pt x="9300026" y="9211989"/>
                </a:lnTo>
                <a:lnTo>
                  <a:pt x="0" y="92119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689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85809" y="2816293"/>
            <a:ext cx="7047637" cy="3422875"/>
            <a:chOff x="0" y="0"/>
            <a:chExt cx="9396849" cy="456383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9050"/>
              <a:ext cx="9396849" cy="1400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189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03996"/>
              <a:ext cx="9396849" cy="27598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863593" indent="-431796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Cableado de área de trabajo.</a:t>
              </a:r>
            </a:p>
            <a:p>
              <a:pPr marL="863593" indent="-431796" lvl="1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Cableado horizontal.</a:t>
              </a:r>
            </a:p>
            <a:p>
              <a:pPr marL="863593" indent="-431796" lvl="1">
                <a:lnSpc>
                  <a:spcPts val="5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League Gothic"/>
                </a:rPr>
                <a:t>Cableado de comunicación / administración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DAF-NDKQXJg</dc:identifier>
  <dcterms:modified xsi:type="dcterms:W3CDTF">2011-08-01T06:04:30Z</dcterms:modified>
  <cp:revision>1</cp:revision>
  <dc:title>Cableado horizontal</dc:title>
</cp:coreProperties>
</file>