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Squada One"/>
      <p:regular r:id="rId27"/>
    </p:embeddedFon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Questrial-regular.fntdata"/><Relationship Id="rId27" Type="http://schemas.openxmlformats.org/officeDocument/2006/relationships/font" Target="fonts/Squad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0177929be_4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0177929be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7f1417a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7f1417a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7f1417a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7f1417a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7f1417a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7f1417a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a5d7dd0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a5d7dd0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025b7574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025b7574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e26d68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e26d68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025b75743_0_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025b75743_0_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177929be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177929be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177929be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177929be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25b75743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025b75743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25b75743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25b75743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a95decf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a95decf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a95decf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a95decf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a5d7dd0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a5d7dd0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7f1417a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7f1417a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BIG_NUMBER_1_1_1_1_3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BIG_NUMBER_1_1_1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2" type="ctrTitle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ctrTitle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BIG_NUMBER_1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BIG_NUMBER_1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2" type="ctrTitle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3" type="ctrTitle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5" type="ctrTitle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6" type="subTitle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">
  <p:cSld name="BIG_NUMBER_1_1_1_3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" type="ctrTitle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3" type="ctrTitle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5" type="ctrTitle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6" type="subTitle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7" type="ctrTitle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8" type="subTitle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BIG_NUMBER_1_1_1_1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BIG_NUMBER_1_1_1_1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BIG_NUMBER_1_1_1_3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TEXT 2">
  <p:cSld name="BIG_NUMBER_1_1_1_3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ctrTitle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TEXT ">
  <p:cSld name="BIG_NUMBER_1_1_1_3_3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ctrTitle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ctrTitle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4" type="subTitle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5" type="ctrTitle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6" type="subTitle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7" type="ctrTitle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8" type="subTitle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9" type="ctrTitle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3" type="subTitle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4" type="ctrTitle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5" type="subTitle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&amp;CREDITS">
  <p:cSld name="BIG_NUMBER_1_1_1_3_3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b="1"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b="1"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b="1"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3">
  <p:cSld name="BIG_NUMBER_1_1_1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hasCustomPrompt="1"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/>
          <p:nvPr>
            <p:ph idx="2" type="ctrTitle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hasCustomPrompt="1" idx="3" type="title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/>
          <p:nvPr>
            <p:ph idx="4" type="ctrTitle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5" type="subTitle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hasCustomPrompt="1" idx="6" type="title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/>
          <p:nvPr>
            <p:ph idx="7" type="ctrTitle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8" type="subTitle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hasCustomPrompt="1" idx="9" type="title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/>
          <p:nvPr>
            <p:ph idx="13" type="ctrTitle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4" type="subTitle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hasCustomPrompt="1" idx="15" type="title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/>
          <p:nvPr>
            <p:ph idx="16" type="ctrTitle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7" type="subTitle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8"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IG_NUMB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ctrTitle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ctrTitle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subTitle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ctrTitle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subTitle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BIG_NUMBER_1_1_1_1_1_1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BIG_NUMBER_1_1_1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hasCustomPrompt="1" idx="2" type="title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BIG_NUMBER_1_1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1370850" y="880450"/>
            <a:ext cx="64023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Análise Fatorial para detecção do talento esportivo em jogadores de futebol</a:t>
            </a:r>
            <a:br>
              <a:rPr lang="en"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</a:b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113050" y="2216875"/>
            <a:ext cx="28260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Octávio Almeida - RA00320212</a:t>
            </a:r>
            <a:endParaRPr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Tiago Miguel - RA00319708</a:t>
            </a:r>
            <a:endParaRPr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Gabriel Pasquotto - RA00320120</a:t>
            </a:r>
            <a:endParaRPr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Etapas Pré</a:t>
            </a:r>
            <a:r>
              <a:rPr lang="en" sz="2500"/>
              <a:t>-AF</a:t>
            </a:r>
            <a:endParaRPr sz="2500"/>
          </a:p>
        </p:txBody>
      </p:sp>
      <p:sp>
        <p:nvSpPr>
          <p:cNvPr id="254" name="Google Shape;254;p34"/>
          <p:cNvSpPr txBox="1"/>
          <p:nvPr>
            <p:ph idx="2" type="ctrTitle"/>
          </p:nvPr>
        </p:nvSpPr>
        <p:spPr>
          <a:xfrm>
            <a:off x="1201516" y="21172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Verificação</a:t>
            </a:r>
            <a:endParaRPr sz="1900"/>
          </a:p>
        </p:txBody>
      </p:sp>
      <p:sp>
        <p:nvSpPr>
          <p:cNvPr id="255" name="Google Shape;255;p34"/>
          <p:cNvSpPr txBox="1"/>
          <p:nvPr>
            <p:ph idx="1" type="subTitle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Para aplicar uma análise fatorial em um conjunto de dados, é importante verificar se pode ser aplicada a fatoração nas matrizes de dados, para isso, foi utilizado o </a:t>
            </a:r>
            <a:r>
              <a:rPr b="1" lang="en" sz="1100"/>
              <a:t>teste de esfericidade de Bartlett</a:t>
            </a:r>
            <a:r>
              <a:rPr lang="en" sz="1100"/>
              <a:t>.</a:t>
            </a:r>
            <a:endParaRPr sz="1100"/>
          </a:p>
        </p:txBody>
      </p:sp>
      <p:sp>
        <p:nvSpPr>
          <p:cNvPr id="256" name="Google Shape;256;p34"/>
          <p:cNvSpPr txBox="1"/>
          <p:nvPr>
            <p:ph idx="3" type="ctrTitle"/>
          </p:nvPr>
        </p:nvSpPr>
        <p:spPr>
          <a:xfrm>
            <a:off x="3609151" y="21172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Preparação</a:t>
            </a:r>
            <a:endParaRPr sz="1900"/>
          </a:p>
        </p:txBody>
      </p:sp>
      <p:sp>
        <p:nvSpPr>
          <p:cNvPr id="257" name="Google Shape;257;p34"/>
          <p:cNvSpPr txBox="1"/>
          <p:nvPr>
            <p:ph idx="4" type="subTitle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Após verificar os dados, vem a parte da preparação dos dados, no qual a pesquisa utiliza o  método </a:t>
            </a:r>
            <a:r>
              <a:rPr b="1" i="1" lang="en" sz="1100"/>
              <a:t>Varimax,</a:t>
            </a:r>
            <a:r>
              <a:rPr i="1" lang="en" sz="1100"/>
              <a:t> </a:t>
            </a:r>
            <a:r>
              <a:rPr lang="en" sz="1100"/>
              <a:t>minimizando o número de variáveis com maiores cargas em cada fator.</a:t>
            </a:r>
            <a:endParaRPr sz="1100"/>
          </a:p>
        </p:txBody>
      </p:sp>
      <p:sp>
        <p:nvSpPr>
          <p:cNvPr id="258" name="Google Shape;258;p34"/>
          <p:cNvSpPr txBox="1"/>
          <p:nvPr>
            <p:ph idx="5" type="ctrTitle"/>
          </p:nvPr>
        </p:nvSpPr>
        <p:spPr>
          <a:xfrm>
            <a:off x="6016786" y="21172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Realização</a:t>
            </a:r>
            <a:endParaRPr sz="1900"/>
          </a:p>
        </p:txBody>
      </p:sp>
      <p:sp>
        <p:nvSpPr>
          <p:cNvPr id="259" name="Google Shape;259;p34"/>
          <p:cNvSpPr txBox="1"/>
          <p:nvPr>
            <p:ph idx="6" type="subTitle"/>
          </p:nvPr>
        </p:nvSpPr>
        <p:spPr>
          <a:xfrm>
            <a:off x="6052358" y="28856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Para a realização das análises foi adotado o programa </a:t>
            </a:r>
            <a:r>
              <a:rPr b="1" lang="en" sz="1100"/>
              <a:t>R Estatístico 3.5</a:t>
            </a:r>
            <a:r>
              <a:rPr lang="en" sz="1100"/>
              <a:t>, que é um software específico para análise de dados estatísticos.</a:t>
            </a:r>
            <a:endParaRPr sz="1100"/>
          </a:p>
        </p:txBody>
      </p:sp>
      <p:sp>
        <p:nvSpPr>
          <p:cNvPr id="260" name="Google Shape;260;p34"/>
          <p:cNvSpPr txBox="1"/>
          <p:nvPr/>
        </p:nvSpPr>
        <p:spPr>
          <a:xfrm>
            <a:off x="1835450" y="3059075"/>
            <a:ext cx="40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ctrTitle"/>
          </p:nvPr>
        </p:nvSpPr>
        <p:spPr>
          <a:xfrm>
            <a:off x="539100" y="16010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Esfericidade de Barlett</a:t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1452450" y="886475"/>
            <a:ext cx="6239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Realizado o teste, apresentou um valor-p &lt; 0,001, portanto rejeitando a hipótese nula de matriz de dados ser similar a matriz de identidade. Sendo assim, a análise fatorial pode ser aplicada no banco de dados.</a:t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99" y="2258200"/>
            <a:ext cx="4686800" cy="26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type="ctrTitle"/>
          </p:nvPr>
        </p:nvSpPr>
        <p:spPr>
          <a:xfrm>
            <a:off x="539100" y="1764275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descritiva das variáveis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379788"/>
            <a:ext cx="58102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>
            <p:ph type="ctrTitle"/>
          </p:nvPr>
        </p:nvSpPr>
        <p:spPr>
          <a:xfrm>
            <a:off x="539100" y="33000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descritiva das variáveis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1666950" y="1014825"/>
            <a:ext cx="5810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Cargas fatoriais rotacionadas pelo método Varimax e comunalidade de cada item</a:t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Maiores Comunalidades (ordem crescente)</a:t>
            </a:r>
            <a:endParaRPr/>
          </a:p>
        </p:txBody>
      </p:sp>
      <p:sp>
        <p:nvSpPr>
          <p:cNvPr id="281" name="Google Shape;281;p37"/>
          <p:cNvSpPr txBox="1"/>
          <p:nvPr>
            <p:ph idx="4294967295" type="subTitle"/>
          </p:nvPr>
        </p:nvSpPr>
        <p:spPr>
          <a:xfrm>
            <a:off x="1440200" y="2598550"/>
            <a:ext cx="1182300" cy="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(0,8745)</a:t>
            </a:r>
            <a:endParaRPr sz="1300"/>
          </a:p>
        </p:txBody>
      </p:sp>
      <p:sp>
        <p:nvSpPr>
          <p:cNvPr id="282" name="Google Shape;282;p37"/>
          <p:cNvSpPr/>
          <p:nvPr/>
        </p:nvSpPr>
        <p:spPr>
          <a:xfrm>
            <a:off x="1216550" y="2119738"/>
            <a:ext cx="1629600" cy="4788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IMC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2733100" y="2119750"/>
            <a:ext cx="1766400" cy="4788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Escore geral</a:t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4414775" y="2119750"/>
            <a:ext cx="1987500" cy="4788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Média potência</a:t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6297825" y="2119750"/>
            <a:ext cx="1987500" cy="478800"/>
          </a:xfrm>
          <a:prstGeom prst="chevron">
            <a:avLst>
              <a:gd fmla="val 50000" name="adj"/>
            </a:avLst>
          </a:prstGeom>
          <a:solidFill>
            <a:srgbClr val="003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Massa corporal</a:t>
            </a:r>
            <a:endParaRPr/>
          </a:p>
        </p:txBody>
      </p:sp>
      <p:sp>
        <p:nvSpPr>
          <p:cNvPr id="286" name="Google Shape;286;p37"/>
          <p:cNvSpPr txBox="1"/>
          <p:nvPr>
            <p:ph idx="4294967295" type="subTitle"/>
          </p:nvPr>
        </p:nvSpPr>
        <p:spPr>
          <a:xfrm>
            <a:off x="2941900" y="2598543"/>
            <a:ext cx="1348800" cy="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(0,9055)</a:t>
            </a:r>
            <a:endParaRPr sz="1300"/>
          </a:p>
        </p:txBody>
      </p:sp>
      <p:sp>
        <p:nvSpPr>
          <p:cNvPr id="287" name="Google Shape;287;p37"/>
          <p:cNvSpPr txBox="1"/>
          <p:nvPr>
            <p:ph idx="4294967295" type="subTitle"/>
          </p:nvPr>
        </p:nvSpPr>
        <p:spPr>
          <a:xfrm>
            <a:off x="4734125" y="2598543"/>
            <a:ext cx="1348800" cy="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(0,9199)</a:t>
            </a:r>
            <a:endParaRPr sz="1300"/>
          </a:p>
        </p:txBody>
      </p:sp>
      <p:sp>
        <p:nvSpPr>
          <p:cNvPr id="288" name="Google Shape;288;p37"/>
          <p:cNvSpPr txBox="1"/>
          <p:nvPr>
            <p:ph idx="4294967295" type="subTitle"/>
          </p:nvPr>
        </p:nvSpPr>
        <p:spPr>
          <a:xfrm>
            <a:off x="6617175" y="2598543"/>
            <a:ext cx="1348800" cy="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(0,9270)</a:t>
            </a:r>
            <a:endParaRPr sz="1300"/>
          </a:p>
        </p:txBody>
      </p:sp>
      <p:sp>
        <p:nvSpPr>
          <p:cNvPr id="289" name="Google Shape;289;p37"/>
          <p:cNvSpPr txBox="1"/>
          <p:nvPr>
            <p:ph idx="4294967295" type="subTitle"/>
          </p:nvPr>
        </p:nvSpPr>
        <p:spPr>
          <a:xfrm>
            <a:off x="519100" y="3501750"/>
            <a:ext cx="35049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OBS: A única variável que obteve valor abaixo de 0,6 foi a média de altura dos saltos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ctrTitle"/>
          </p:nvPr>
        </p:nvSpPr>
        <p:spPr>
          <a:xfrm>
            <a:off x="720000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 dos Fatores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5057900" y="2351125"/>
            <a:ext cx="3450900" cy="19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variáveis foram agrupadas em 4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fatores de acordo com a variância     apresentada por cada variável.</a:t>
            </a:r>
            <a:endParaRPr sz="1300"/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25" y="2321050"/>
            <a:ext cx="4674074" cy="18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ctrTitle"/>
          </p:nvPr>
        </p:nvSpPr>
        <p:spPr>
          <a:xfrm>
            <a:off x="-1683350" y="525000"/>
            <a:ext cx="80394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 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135250" y="1251150"/>
            <a:ext cx="44022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 O estudo da Análise Fatorial aplicou a 14 variáveis ligadas ao desempenho em jogadores de futebol, resultando em 4 fatores representativos.</a:t>
            </a:r>
            <a:endParaRPr sz="18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135250" y="2606675"/>
            <a:ext cx="44022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Foi confirmada a hipótese dos pesquisadores e demonstrou como a AF pode ser uma ferramenta útil na compreensão da diversidade na identificação de talentos esportivos.</a:t>
            </a:r>
            <a:endParaRPr sz="18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18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04" name="Google Shape;304;p39"/>
          <p:cNvGrpSpPr/>
          <p:nvPr/>
        </p:nvGrpSpPr>
        <p:grpSpPr>
          <a:xfrm>
            <a:off x="-235226" y="-349520"/>
            <a:ext cx="665937" cy="665945"/>
            <a:chOff x="2680425" y="2027225"/>
            <a:chExt cx="2256650" cy="2256675"/>
          </a:xfrm>
        </p:grpSpPr>
        <p:sp>
          <p:nvSpPr>
            <p:cNvPr id="305" name="Google Shape;305;p39"/>
            <p:cNvSpPr/>
            <p:nvPr/>
          </p:nvSpPr>
          <p:spPr>
            <a:xfrm>
              <a:off x="2680425" y="2027225"/>
              <a:ext cx="2256650" cy="2256675"/>
            </a:xfrm>
            <a:custGeom>
              <a:rect b="b" l="l" r="r" t="t"/>
              <a:pathLst>
                <a:path extrusionOk="0" h="90267" w="90266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2793275" y="2140100"/>
              <a:ext cx="2030950" cy="2030950"/>
            </a:xfrm>
            <a:custGeom>
              <a:rect b="b" l="l" r="r" t="t"/>
              <a:pathLst>
                <a:path extrusionOk="0" h="81238" w="81238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2790825" y="2133025"/>
              <a:ext cx="2035825" cy="1947625"/>
            </a:xfrm>
            <a:custGeom>
              <a:rect b="b" l="l" r="r" t="t"/>
              <a:pathLst>
                <a:path extrusionOk="0" h="77905" w="81433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ctrTitle"/>
          </p:nvPr>
        </p:nvSpPr>
        <p:spPr>
          <a:xfrm>
            <a:off x="539100" y="16010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FATORES </a:t>
            </a:r>
            <a:endParaRPr/>
          </a:p>
        </p:txBody>
      </p:sp>
      <p:sp>
        <p:nvSpPr>
          <p:cNvPr id="313" name="Google Shape;313;p40"/>
          <p:cNvSpPr txBox="1"/>
          <p:nvPr>
            <p:ph idx="1" type="subTitle"/>
          </p:nvPr>
        </p:nvSpPr>
        <p:spPr>
          <a:xfrm>
            <a:off x="158325" y="720000"/>
            <a:ext cx="8750100" cy="4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FAT</a:t>
            </a:r>
            <a:r>
              <a:rPr lang="en" sz="1500"/>
              <a:t>O</a:t>
            </a:r>
            <a:r>
              <a:rPr lang="en" sz="1500"/>
              <a:t>R 1:  </a:t>
            </a:r>
            <a:r>
              <a:rPr lang="en" sz="1500"/>
              <a:t>Este fator sugere uma relação geral entre estatura, flexibilidade e força. No contexto do futebol, a estatura é reconhecida como uma vantagem, mas a capacidade de suportar o contato físico também é importante. Além disso, a maturação biológica dos jogadores jovens precisa ser considerada.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FATOR 2:  Este fator está relacionado ao escore geral, escore técnico, consistência e média de altura dos saltos. Mostra a interdependência entre essas variáveis, com ênfase na relação entre as ações esportivas específicas do futebol e o desenvolvimento de força.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FATOR 3:  Correlaciona as variáveis escore físico e RCQ (Relação Cintura-Quadril), indicando a ligação entre o condicionamento físico e a composição corporal.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Fator 4: Mostra uma correlação entre massa corporal, IMC (Índice de Massa Corporal) e a média de potência dos saltos. Destaca a importância da composição corporal e sua relação com o desempenho no futebol.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ctrTitle"/>
          </p:nvPr>
        </p:nvSpPr>
        <p:spPr>
          <a:xfrm>
            <a:off x="539100" y="16010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319" name="Google Shape;319;p41"/>
          <p:cNvSpPr txBox="1"/>
          <p:nvPr>
            <p:ph idx="1" type="subTitle"/>
          </p:nvPr>
        </p:nvSpPr>
        <p:spPr>
          <a:xfrm>
            <a:off x="119700" y="720000"/>
            <a:ext cx="8750100" cy="4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 estudo demonstrou a eficácia da Análise Fatorial na detecção de talentos esportivos no futebol, ao identificar quatro fatores-chave (estatura, flexibilidade e força; desempenho com média de altura dos saltos alcançada; aptidão física e RCQ; dimensão corporal e potência) que representam atletas da categoria sub-19 do Cuiabá Esporte Clube. A Análise Fatorial, um método estatístico, foi útil na correlação de várias variáveis, incluindo habilidades técnicas, condicionamento físico, antropometria, flexibilidade e força, permitindo a criação de novos constructos para avaliar talentos esportivos de maneira multidimensional. Como sugestão para pesquisas futuras, propõe-se a criação e validação de um protocolo abrangente que avalie todos os elementos relevantes para a formação de atletas. A Análise Fatorial provou ser uma ferramenta eficaz e alternativa para a detecção de talentos esportivos, otimizando o processo de seleção.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/>
          <p:nvPr/>
        </p:nvSpPr>
        <p:spPr>
          <a:xfrm>
            <a:off x="0" y="1487025"/>
            <a:ext cx="4332000" cy="20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42"/>
          <p:cNvSpPr txBox="1"/>
          <p:nvPr>
            <p:ph type="ctrTitle"/>
          </p:nvPr>
        </p:nvSpPr>
        <p:spPr>
          <a:xfrm>
            <a:off x="1166725" y="2325375"/>
            <a:ext cx="66984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Obrigado</a:t>
            </a:r>
            <a:r>
              <a:rPr lang="en" sz="4000"/>
              <a:t>!</a:t>
            </a:r>
            <a:endParaRPr sz="4000"/>
          </a:p>
        </p:txBody>
      </p:sp>
      <p:sp>
        <p:nvSpPr>
          <p:cNvPr id="326" name="Google Shape;326;p42"/>
          <p:cNvSpPr/>
          <p:nvPr/>
        </p:nvSpPr>
        <p:spPr>
          <a:xfrm>
            <a:off x="4162275" y="1487025"/>
            <a:ext cx="169800" cy="2066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1166725" y="3642425"/>
            <a:ext cx="2995500" cy="9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2340550" y="4648825"/>
            <a:ext cx="18216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4162275" y="3642425"/>
            <a:ext cx="169800" cy="91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4162275" y="4648825"/>
            <a:ext cx="169800" cy="4164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564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28170" r="12422" t="0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8" type="ctrTitle"/>
          </p:nvPr>
        </p:nvSpPr>
        <p:spPr>
          <a:xfrm>
            <a:off x="644125" y="619550"/>
            <a:ext cx="2023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01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2" name="Google Shape;162;p26"/>
          <p:cNvSpPr txBox="1"/>
          <p:nvPr>
            <p:ph idx="2" type="ctrTitle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INTRODUÇÃO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3" name="Google Shape;163;p26"/>
          <p:cNvSpPr txBox="1"/>
          <p:nvPr>
            <p:ph idx="3" type="title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02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4" name="Google Shape;164;p26"/>
          <p:cNvSpPr txBox="1"/>
          <p:nvPr>
            <p:ph idx="4" type="ctrTitle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METODOLOGIA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5" name="Google Shape;165;p26"/>
          <p:cNvSpPr txBox="1"/>
          <p:nvPr>
            <p:ph idx="6" type="title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03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6" name="Google Shape;166;p26"/>
          <p:cNvSpPr txBox="1"/>
          <p:nvPr>
            <p:ph idx="7" type="ctrTitle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ANÁLISE FATORIAL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7" name="Google Shape;167;p26"/>
          <p:cNvSpPr txBox="1"/>
          <p:nvPr>
            <p:ph idx="9" type="title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04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8" name="Google Shape;168;p26"/>
          <p:cNvSpPr txBox="1"/>
          <p:nvPr>
            <p:ph idx="13" type="ctrTitle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DISCUSSÃO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69" name="Google Shape;169;p26"/>
          <p:cNvSpPr txBox="1"/>
          <p:nvPr>
            <p:ph idx="15" type="title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05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170" name="Google Shape;170;p26"/>
          <p:cNvSpPr txBox="1"/>
          <p:nvPr>
            <p:ph idx="16" type="ctrTitle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CONCLUSÃO</a:t>
            </a:r>
            <a:endParaRPr>
              <a:solidFill>
                <a:srgbClr val="DC564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29674" y="1135576"/>
            <a:ext cx="3827700" cy="31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Identificação de Talentos no Futebol: Insights da Análise Fatorial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Crescente interesse em pesquisas sobre talentos esportivos em jogadores de futebol.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Protocolo iSports: Indicadores estatísticos para avaliação, inovador software de análise.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Desafios: Alguns treinadores dependem de análises subjetivas; necessidade de abordagem multidimensional.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Análise Fatorial (AF): Ferramenta estatística para compreender padrões complexos nos dados.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Objetivo do Estudo: Aplicar AF para melhor representar informações de jogadores sub-19 do Cuiabá Esporte Clube.</a:t>
            </a:r>
            <a:endParaRPr/>
          </a:p>
        </p:txBody>
      </p:sp>
      <p:sp>
        <p:nvSpPr>
          <p:cNvPr id="176" name="Google Shape;176;p27"/>
          <p:cNvSpPr txBox="1"/>
          <p:nvPr>
            <p:ph type="ctrTitle"/>
          </p:nvPr>
        </p:nvSpPr>
        <p:spPr>
          <a:xfrm>
            <a:off x="621675" y="52500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137000" y="387025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0" y="968125"/>
            <a:ext cx="45819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b="1"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Delineamento e Amostra do Estudo:</a:t>
            </a:r>
            <a:endParaRPr b="1"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Pesquisa exploratória sobre identificação de talentos no futebol.</a:t>
            </a:r>
            <a:endParaRPr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Amostra: 38 atletas masculinos sub-19 do Cuiabá Esporte Clube.</a:t>
            </a:r>
            <a:endParaRPr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Contato voluntário após explicação pela comissão técnica.</a:t>
            </a:r>
            <a:endParaRPr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Todos assinaram Termo de Consentimento Livre e Esclarecido.</a:t>
            </a:r>
            <a:endParaRPr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b="1"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Instrumentos e Variáveis:</a:t>
            </a:r>
            <a:endParaRPr b="1"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b="1"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Medidas Antropométricas:</a:t>
            </a:r>
            <a:endParaRPr b="1"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Massa corporal e estatura: Balança Welmy W110H e fita metálica Cescorf.</a:t>
            </a:r>
            <a:endParaRPr sz="1200">
              <a:solidFill>
                <a:srgbClr val="005375"/>
              </a:solidFill>
              <a:highlight>
                <a:schemeClr val="lt1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highlight>
                  <a:schemeClr val="lt1"/>
                </a:highlight>
                <a:latin typeface="Questrial"/>
                <a:ea typeface="Questrial"/>
                <a:cs typeface="Questrial"/>
                <a:sym typeface="Questrial"/>
              </a:rPr>
              <a:t>Circunferências: Avaliação ortostática seguindo técnicas convencionais.</a:t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85" name="Google Shape;185;p28"/>
          <p:cNvGrpSpPr/>
          <p:nvPr/>
        </p:nvGrpSpPr>
        <p:grpSpPr>
          <a:xfrm>
            <a:off x="1875959" y="346543"/>
            <a:ext cx="462162" cy="470968"/>
            <a:chOff x="2680425" y="2027225"/>
            <a:chExt cx="2256650" cy="2256675"/>
          </a:xfrm>
        </p:grpSpPr>
        <p:sp>
          <p:nvSpPr>
            <p:cNvPr id="186" name="Google Shape;186;p28"/>
            <p:cNvSpPr/>
            <p:nvPr/>
          </p:nvSpPr>
          <p:spPr>
            <a:xfrm>
              <a:off x="2680425" y="2027225"/>
              <a:ext cx="2256650" cy="2256675"/>
            </a:xfrm>
            <a:custGeom>
              <a:rect b="b" l="l" r="r" t="t"/>
              <a:pathLst>
                <a:path extrusionOk="0" h="90267" w="90266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793275" y="2140100"/>
              <a:ext cx="2030950" cy="2030950"/>
            </a:xfrm>
            <a:custGeom>
              <a:rect b="b" l="l" r="r" t="t"/>
              <a:pathLst>
                <a:path extrusionOk="0" h="81238" w="81238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790825" y="2133025"/>
              <a:ext cx="2035825" cy="1947625"/>
            </a:xfrm>
            <a:custGeom>
              <a:rect b="b" l="l" r="r" t="t"/>
              <a:pathLst>
                <a:path extrusionOk="0" h="77905" w="81433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4676050" y="720000"/>
            <a:ext cx="3914700" cy="442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696016" y="3925897"/>
            <a:ext cx="30264" cy="44651"/>
          </a:xfrm>
          <a:custGeom>
            <a:rect b="b" l="l" r="r" t="t"/>
            <a:pathLst>
              <a:path extrusionOk="0" h="7762" w="5261">
                <a:moveTo>
                  <a:pt x="1779" y="0"/>
                </a:moveTo>
                <a:cubicBezTo>
                  <a:pt x="485" y="0"/>
                  <a:pt x="1" y="592"/>
                  <a:pt x="1" y="1499"/>
                </a:cubicBezTo>
                <a:lnTo>
                  <a:pt x="1" y="6261"/>
                </a:lnTo>
                <a:cubicBezTo>
                  <a:pt x="1" y="7168"/>
                  <a:pt x="485" y="7761"/>
                  <a:pt x="1779" y="7761"/>
                </a:cubicBezTo>
                <a:lnTo>
                  <a:pt x="3483" y="7761"/>
                </a:lnTo>
                <a:cubicBezTo>
                  <a:pt x="4777" y="7761"/>
                  <a:pt x="5261" y="7168"/>
                  <a:pt x="5261" y="6261"/>
                </a:cubicBezTo>
                <a:lnTo>
                  <a:pt x="5261" y="4908"/>
                </a:lnTo>
                <a:lnTo>
                  <a:pt x="3145" y="4908"/>
                </a:lnTo>
                <a:lnTo>
                  <a:pt x="3145" y="6105"/>
                </a:lnTo>
                <a:cubicBezTo>
                  <a:pt x="3145" y="6286"/>
                  <a:pt x="3048" y="6370"/>
                  <a:pt x="2843" y="6370"/>
                </a:cubicBezTo>
                <a:lnTo>
                  <a:pt x="2419" y="6370"/>
                </a:lnTo>
                <a:cubicBezTo>
                  <a:pt x="2214" y="6370"/>
                  <a:pt x="2117" y="6286"/>
                  <a:pt x="2117" y="6105"/>
                </a:cubicBezTo>
                <a:lnTo>
                  <a:pt x="2117" y="1656"/>
                </a:lnTo>
                <a:cubicBezTo>
                  <a:pt x="2117" y="1474"/>
                  <a:pt x="2214" y="1390"/>
                  <a:pt x="2419" y="1390"/>
                </a:cubicBezTo>
                <a:lnTo>
                  <a:pt x="2842" y="1390"/>
                </a:lnTo>
                <a:cubicBezTo>
                  <a:pt x="3047" y="1390"/>
                  <a:pt x="3145" y="1474"/>
                  <a:pt x="3145" y="1656"/>
                </a:cubicBezTo>
                <a:lnTo>
                  <a:pt x="3145" y="2901"/>
                </a:lnTo>
                <a:lnTo>
                  <a:pt x="5260" y="2901"/>
                </a:lnTo>
                <a:lnTo>
                  <a:pt x="5260" y="1499"/>
                </a:lnTo>
                <a:cubicBezTo>
                  <a:pt x="5260" y="592"/>
                  <a:pt x="4776" y="0"/>
                  <a:pt x="3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1738708" y="3925891"/>
            <a:ext cx="26013" cy="44657"/>
          </a:xfrm>
          <a:custGeom>
            <a:rect b="b" l="l" r="r" t="t"/>
            <a:pathLst>
              <a:path extrusionOk="0" h="7763" w="4522">
                <a:moveTo>
                  <a:pt x="0" y="0"/>
                </a:moveTo>
                <a:lnTo>
                  <a:pt x="0" y="7762"/>
                </a:lnTo>
                <a:lnTo>
                  <a:pt x="4521" y="7762"/>
                </a:lnTo>
                <a:lnTo>
                  <a:pt x="4521" y="6250"/>
                </a:lnTo>
                <a:lnTo>
                  <a:pt x="2116" y="6250"/>
                </a:lnTo>
                <a:lnTo>
                  <a:pt x="21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5005900" y="1419150"/>
            <a:ext cx="32550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Char char="●"/>
            </a:pPr>
            <a:r>
              <a:rPr b="1" lang="en">
                <a:solidFill>
                  <a:schemeClr val="lt1"/>
                </a:solidFill>
                <a:highlight>
                  <a:srgbClr val="005375"/>
                </a:highlight>
              </a:rPr>
              <a:t>Teste de Flexibilidade (Banco de Wells):</a:t>
            </a:r>
            <a:endParaRPr b="1">
              <a:solidFill>
                <a:schemeClr val="lt1"/>
              </a:solidFill>
              <a:highlight>
                <a:srgbClr val="005375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Char char="●"/>
            </a:pPr>
            <a:r>
              <a:rPr lang="en">
                <a:solidFill>
                  <a:schemeClr val="lt1"/>
                </a:solidFill>
                <a:highlight>
                  <a:srgbClr val="005375"/>
                </a:highlight>
              </a:rPr>
              <a:t>Padronização canadense; melhor resultado de 2 tentativas.</a:t>
            </a:r>
            <a:endParaRPr>
              <a:solidFill>
                <a:schemeClr val="lt1"/>
              </a:solidFill>
              <a:highlight>
                <a:srgbClr val="005375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Char char="●"/>
            </a:pPr>
            <a:r>
              <a:rPr b="1" lang="en">
                <a:solidFill>
                  <a:schemeClr val="lt1"/>
                </a:solidFill>
                <a:highlight>
                  <a:srgbClr val="005375"/>
                </a:highlight>
              </a:rPr>
              <a:t>Teste de Força Manual (Hand Grip):</a:t>
            </a:r>
            <a:endParaRPr b="1">
              <a:solidFill>
                <a:schemeClr val="lt1"/>
              </a:solidFill>
              <a:highlight>
                <a:srgbClr val="005375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Char char="●"/>
            </a:pPr>
            <a:r>
              <a:rPr lang="en">
                <a:solidFill>
                  <a:schemeClr val="lt1"/>
                </a:solidFill>
                <a:highlight>
                  <a:srgbClr val="005375"/>
                </a:highlight>
              </a:rPr>
              <a:t>Dinamômetro Saehanmedical® SH5001; melhor resultado de 2 tentativas.</a:t>
            </a:r>
            <a:endParaRPr>
              <a:solidFill>
                <a:schemeClr val="lt1"/>
              </a:solidFill>
              <a:highlight>
                <a:srgbClr val="005375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Char char="●"/>
            </a:pPr>
            <a:r>
              <a:rPr b="1" lang="en">
                <a:solidFill>
                  <a:schemeClr val="lt1"/>
                </a:solidFill>
                <a:highlight>
                  <a:srgbClr val="005375"/>
                </a:highlight>
              </a:rPr>
              <a:t>Teste de Impulsão Vertical:</a:t>
            </a:r>
            <a:endParaRPr b="1">
              <a:solidFill>
                <a:schemeClr val="lt1"/>
              </a:solidFill>
              <a:highlight>
                <a:srgbClr val="005375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Char char="●"/>
            </a:pPr>
            <a:r>
              <a:rPr lang="en">
                <a:solidFill>
                  <a:schemeClr val="lt1"/>
                </a:solidFill>
                <a:highlight>
                  <a:srgbClr val="005375"/>
                </a:highlight>
              </a:rPr>
              <a:t>Tapete conectado a computador (Multi Sprint Full); média de 3 tentativas.</a:t>
            </a:r>
            <a:endParaRPr>
              <a:solidFill>
                <a:schemeClr val="lt1"/>
              </a:solidFill>
              <a:highlight>
                <a:srgbClr val="00537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537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775417" y="3925891"/>
            <a:ext cx="30741" cy="44657"/>
          </a:xfrm>
          <a:custGeom>
            <a:rect b="b" l="l" r="r" t="t"/>
            <a:pathLst>
              <a:path extrusionOk="0" h="7763" w="5344">
                <a:moveTo>
                  <a:pt x="0" y="0"/>
                </a:moveTo>
                <a:lnTo>
                  <a:pt x="0" y="6262"/>
                </a:lnTo>
                <a:cubicBezTo>
                  <a:pt x="0" y="7169"/>
                  <a:pt x="484" y="7762"/>
                  <a:pt x="1777" y="7762"/>
                </a:cubicBezTo>
                <a:lnTo>
                  <a:pt x="3567" y="7762"/>
                </a:lnTo>
                <a:cubicBezTo>
                  <a:pt x="4860" y="7762"/>
                  <a:pt x="5344" y="7169"/>
                  <a:pt x="5344" y="6262"/>
                </a:cubicBezTo>
                <a:lnTo>
                  <a:pt x="5344" y="0"/>
                </a:lnTo>
                <a:lnTo>
                  <a:pt x="3228" y="0"/>
                </a:lnTo>
                <a:lnTo>
                  <a:pt x="3228" y="5984"/>
                </a:lnTo>
                <a:cubicBezTo>
                  <a:pt x="3228" y="6166"/>
                  <a:pt x="3131" y="6250"/>
                  <a:pt x="2926" y="6250"/>
                </a:cubicBezTo>
                <a:lnTo>
                  <a:pt x="2418" y="6250"/>
                </a:lnTo>
                <a:cubicBezTo>
                  <a:pt x="2213" y="6250"/>
                  <a:pt x="2116" y="6166"/>
                  <a:pt x="2116" y="5984"/>
                </a:cubicBezTo>
                <a:lnTo>
                  <a:pt x="21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1819634" y="3925891"/>
            <a:ext cx="30672" cy="44657"/>
          </a:xfrm>
          <a:custGeom>
            <a:rect b="b" l="l" r="r" t="t"/>
            <a:pathLst>
              <a:path extrusionOk="0" h="7763" w="5332">
                <a:moveTo>
                  <a:pt x="2950" y="1391"/>
                </a:moveTo>
                <a:cubicBezTo>
                  <a:pt x="3156" y="1391"/>
                  <a:pt x="3252" y="1475"/>
                  <a:pt x="3252" y="1657"/>
                </a:cubicBezTo>
                <a:lnTo>
                  <a:pt x="3252" y="2914"/>
                </a:lnTo>
                <a:cubicBezTo>
                  <a:pt x="3252" y="3095"/>
                  <a:pt x="3156" y="3180"/>
                  <a:pt x="2950" y="3180"/>
                </a:cubicBezTo>
                <a:lnTo>
                  <a:pt x="2080" y="3180"/>
                </a:lnTo>
                <a:lnTo>
                  <a:pt x="2080" y="1391"/>
                </a:lnTo>
                <a:close/>
                <a:moveTo>
                  <a:pt x="2950" y="4570"/>
                </a:moveTo>
                <a:cubicBezTo>
                  <a:pt x="3156" y="4570"/>
                  <a:pt x="3252" y="4655"/>
                  <a:pt x="3252" y="4836"/>
                </a:cubicBezTo>
                <a:lnTo>
                  <a:pt x="3252" y="6106"/>
                </a:lnTo>
                <a:cubicBezTo>
                  <a:pt x="3252" y="6287"/>
                  <a:pt x="3156" y="6371"/>
                  <a:pt x="2950" y="6371"/>
                </a:cubicBezTo>
                <a:lnTo>
                  <a:pt x="2080" y="6371"/>
                </a:lnTo>
                <a:lnTo>
                  <a:pt x="2080" y="4570"/>
                </a:lnTo>
                <a:close/>
                <a:moveTo>
                  <a:pt x="1" y="0"/>
                </a:moveTo>
                <a:lnTo>
                  <a:pt x="1" y="7762"/>
                </a:lnTo>
                <a:lnTo>
                  <a:pt x="3555" y="7762"/>
                </a:lnTo>
                <a:cubicBezTo>
                  <a:pt x="4848" y="7762"/>
                  <a:pt x="5332" y="7169"/>
                  <a:pt x="5332" y="6262"/>
                </a:cubicBezTo>
                <a:lnTo>
                  <a:pt x="5332" y="5102"/>
                </a:lnTo>
                <a:cubicBezTo>
                  <a:pt x="5332" y="4486"/>
                  <a:pt x="5223" y="4062"/>
                  <a:pt x="4752" y="3857"/>
                </a:cubicBezTo>
                <a:cubicBezTo>
                  <a:pt x="5223" y="3604"/>
                  <a:pt x="5332" y="3120"/>
                  <a:pt x="5332" y="2491"/>
                </a:cubicBezTo>
                <a:lnTo>
                  <a:pt x="5332" y="1500"/>
                </a:lnTo>
                <a:cubicBezTo>
                  <a:pt x="5332" y="593"/>
                  <a:pt x="4848" y="0"/>
                  <a:pt x="3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3017588" y="2721506"/>
            <a:ext cx="123573" cy="37243"/>
            <a:chOff x="3481825" y="4582450"/>
            <a:chExt cx="670500" cy="194075"/>
          </a:xfrm>
        </p:grpSpPr>
        <p:sp>
          <p:nvSpPr>
            <p:cNvPr id="200" name="Google Shape;200;p29"/>
            <p:cNvSpPr/>
            <p:nvPr/>
          </p:nvSpPr>
          <p:spPr>
            <a:xfrm>
              <a:off x="3481825" y="4582475"/>
              <a:ext cx="131525" cy="194050"/>
            </a:xfrm>
            <a:custGeom>
              <a:rect b="b" l="l" r="r" t="t"/>
              <a:pathLst>
                <a:path extrusionOk="0" h="7762" w="5261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3667350" y="4582450"/>
              <a:ext cx="113050" cy="194075"/>
            </a:xfrm>
            <a:custGeom>
              <a:rect b="b" l="l" r="r" t="t"/>
              <a:pathLst>
                <a:path extrusionOk="0" h="7763" w="4522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3826875" y="4582450"/>
              <a:ext cx="133600" cy="194075"/>
            </a:xfrm>
            <a:custGeom>
              <a:rect b="b" l="l" r="r" t="t"/>
              <a:pathLst>
                <a:path extrusionOk="0" h="7763" w="5344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019025" y="4582450"/>
              <a:ext cx="133300" cy="194075"/>
            </a:xfrm>
            <a:custGeom>
              <a:rect b="b" l="l" r="r" t="t"/>
              <a:pathLst>
                <a:path extrusionOk="0" h="7763" w="5332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9"/>
          <p:cNvGrpSpPr/>
          <p:nvPr/>
        </p:nvGrpSpPr>
        <p:grpSpPr>
          <a:xfrm>
            <a:off x="3017588" y="3998531"/>
            <a:ext cx="123573" cy="37243"/>
            <a:chOff x="3481825" y="4582450"/>
            <a:chExt cx="670500" cy="194075"/>
          </a:xfrm>
        </p:grpSpPr>
        <p:sp>
          <p:nvSpPr>
            <p:cNvPr id="205" name="Google Shape;205;p29"/>
            <p:cNvSpPr/>
            <p:nvPr/>
          </p:nvSpPr>
          <p:spPr>
            <a:xfrm>
              <a:off x="3481825" y="4582475"/>
              <a:ext cx="131525" cy="194050"/>
            </a:xfrm>
            <a:custGeom>
              <a:rect b="b" l="l" r="r" t="t"/>
              <a:pathLst>
                <a:path extrusionOk="0" h="7762" w="5261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3667350" y="4582450"/>
              <a:ext cx="113050" cy="194075"/>
            </a:xfrm>
            <a:custGeom>
              <a:rect b="b" l="l" r="r" t="t"/>
              <a:pathLst>
                <a:path extrusionOk="0" h="7763" w="4522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3826875" y="4582450"/>
              <a:ext cx="133600" cy="194075"/>
            </a:xfrm>
            <a:custGeom>
              <a:rect b="b" l="l" r="r" t="t"/>
              <a:pathLst>
                <a:path extrusionOk="0" h="7763" w="5344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019025" y="4582450"/>
              <a:ext cx="133300" cy="194075"/>
            </a:xfrm>
            <a:custGeom>
              <a:rect b="b" l="l" r="r" t="t"/>
              <a:pathLst>
                <a:path extrusionOk="0" h="7763" w="5332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5" y="1143000"/>
            <a:ext cx="4437976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0000" y="589100"/>
            <a:ext cx="58830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 Protocolo iSports, desenvolvido por Louzada, Maiorano e Ara (2016), é composto por seis testes, divididos igualmente entre habilidades técnicas (Passe de Mor e Christian, Drible de Cinco Cones, Chute após o Passe) e testes físicos (1000 metros em pista, Velocidade Cíclica de 20 metros, Potência Anaeróbica). Esse protocolo visa orientar a identificação de talentos no futebol, gerando escores físico, técnico, geral e consistência, proporcionando uma visão abrangente do desempenho do atleta.</a:t>
            </a:r>
            <a:endParaRPr sz="1400"/>
          </a:p>
        </p:txBody>
      </p:sp>
      <p:sp>
        <p:nvSpPr>
          <p:cNvPr id="215" name="Google Shape;215;p30"/>
          <p:cNvSpPr txBox="1"/>
          <p:nvPr>
            <p:ph type="ctrTitle"/>
          </p:nvPr>
        </p:nvSpPr>
        <p:spPr>
          <a:xfrm>
            <a:off x="430750" y="120475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ISports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430750" y="25329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quada One"/>
                <a:ea typeface="Squada One"/>
                <a:cs typeface="Squada One"/>
                <a:sym typeface="Squada One"/>
              </a:rPr>
              <a:t>Ética e Aprovação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720000" y="3143175"/>
            <a:ext cx="58830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Os atletas não relataram quaisquer lesões ou problemas que pudessem inviabilizar seu desempenho nos testes. Todos assinaram o Termo de Consentimento Livre e Esclarecido (TCLE). A pesquisa foi aprovada pelo Comitê de Ética em Pesquisa do Hospital Universitário Júlio Muller-HUJM  de acordo com a resolução 466/12 do Conselho Nacional de Saúde.</a:t>
            </a:r>
            <a:endParaRPr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das Análises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50" y="1150725"/>
            <a:ext cx="6690304" cy="38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ctrTitle"/>
          </p:nvPr>
        </p:nvSpPr>
        <p:spPr>
          <a:xfrm>
            <a:off x="974650" y="1786275"/>
            <a:ext cx="3187200" cy="8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Análise Fatorial</a:t>
            </a:r>
            <a:endParaRPr sz="3900"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4052154" y="1867331"/>
            <a:ext cx="678964" cy="562944"/>
            <a:chOff x="5766424" y="4275195"/>
            <a:chExt cx="358160" cy="356926"/>
          </a:xfrm>
        </p:grpSpPr>
        <p:sp>
          <p:nvSpPr>
            <p:cNvPr id="232" name="Google Shape;232;p32"/>
            <p:cNvSpPr/>
            <p:nvPr/>
          </p:nvSpPr>
          <p:spPr>
            <a:xfrm>
              <a:off x="5766424" y="4485327"/>
              <a:ext cx="64862" cy="146793"/>
            </a:xfrm>
            <a:custGeom>
              <a:rect b="b" l="l" r="r" t="t"/>
              <a:pathLst>
                <a:path extrusionOk="0" h="5590" w="2470">
                  <a:moveTo>
                    <a:pt x="354" y="0"/>
                  </a:moveTo>
                  <a:cubicBezTo>
                    <a:pt x="163" y="0"/>
                    <a:pt x="0" y="153"/>
                    <a:pt x="0" y="354"/>
                  </a:cubicBezTo>
                  <a:lnTo>
                    <a:pt x="0" y="5589"/>
                  </a:lnTo>
                  <a:lnTo>
                    <a:pt x="2469" y="5589"/>
                  </a:lnTo>
                  <a:lnTo>
                    <a:pt x="2469" y="354"/>
                  </a:lnTo>
                  <a:cubicBezTo>
                    <a:pt x="2460" y="153"/>
                    <a:pt x="2307" y="0"/>
                    <a:pt x="2115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766661" y="4485327"/>
              <a:ext cx="30961" cy="146793"/>
            </a:xfrm>
            <a:custGeom>
              <a:rect b="b" l="l" r="r" t="t"/>
              <a:pathLst>
                <a:path extrusionOk="0" h="5590" w="1179">
                  <a:moveTo>
                    <a:pt x="355" y="0"/>
                  </a:moveTo>
                  <a:cubicBezTo>
                    <a:pt x="154" y="0"/>
                    <a:pt x="1" y="153"/>
                    <a:pt x="1" y="354"/>
                  </a:cubicBezTo>
                  <a:lnTo>
                    <a:pt x="1" y="5589"/>
                  </a:lnTo>
                  <a:lnTo>
                    <a:pt x="814" y="5589"/>
                  </a:lnTo>
                  <a:lnTo>
                    <a:pt x="814" y="354"/>
                  </a:lnTo>
                  <a:cubicBezTo>
                    <a:pt x="814" y="153"/>
                    <a:pt x="977" y="0"/>
                    <a:pt x="117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864190" y="4449115"/>
              <a:ext cx="64862" cy="183006"/>
            </a:xfrm>
            <a:custGeom>
              <a:rect b="b" l="l" r="r" t="t"/>
              <a:pathLst>
                <a:path extrusionOk="0" h="6969" w="247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2469" y="6968"/>
                  </a:lnTo>
                  <a:lnTo>
                    <a:pt x="2469" y="345"/>
                  </a:lnTo>
                  <a:cubicBezTo>
                    <a:pt x="2469" y="154"/>
                    <a:pt x="2307" y="1"/>
                    <a:pt x="2115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5864190" y="4449115"/>
              <a:ext cx="30934" cy="183006"/>
            </a:xfrm>
            <a:custGeom>
              <a:rect b="b" l="l" r="r" t="t"/>
              <a:pathLst>
                <a:path extrusionOk="0" h="6969" w="1178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823" y="6968"/>
                  </a:lnTo>
                  <a:lnTo>
                    <a:pt x="823" y="345"/>
                  </a:lnTo>
                  <a:cubicBezTo>
                    <a:pt x="833" y="154"/>
                    <a:pt x="986" y="1"/>
                    <a:pt x="1177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962193" y="4412692"/>
              <a:ext cx="64626" cy="219429"/>
            </a:xfrm>
            <a:custGeom>
              <a:rect b="b" l="l" r="r" t="t"/>
              <a:pathLst>
                <a:path extrusionOk="0" h="8356" w="2461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2460" y="8355"/>
                  </a:lnTo>
                  <a:lnTo>
                    <a:pt x="2460" y="354"/>
                  </a:lnTo>
                  <a:cubicBezTo>
                    <a:pt x="2460" y="163"/>
                    <a:pt x="2297" y="10"/>
                    <a:pt x="210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5962193" y="4412692"/>
              <a:ext cx="30698" cy="219429"/>
            </a:xfrm>
            <a:custGeom>
              <a:rect b="b" l="l" r="r" t="t"/>
              <a:pathLst>
                <a:path extrusionOk="0" h="8356" w="1169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824" y="8355"/>
                  </a:lnTo>
                  <a:lnTo>
                    <a:pt x="824" y="354"/>
                  </a:lnTo>
                  <a:cubicBezTo>
                    <a:pt x="824" y="163"/>
                    <a:pt x="977" y="10"/>
                    <a:pt x="1168" y="0"/>
                  </a:cubicBezTo>
                  <a:close/>
                </a:path>
              </a:pathLst>
            </a:custGeom>
            <a:solidFill>
              <a:srgbClr val="A9B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6059959" y="4376506"/>
              <a:ext cx="64626" cy="255615"/>
            </a:xfrm>
            <a:custGeom>
              <a:rect b="b" l="l" r="r" t="t"/>
              <a:pathLst>
                <a:path extrusionOk="0" h="9734" w="2461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2460" y="9733"/>
                  </a:lnTo>
                  <a:lnTo>
                    <a:pt x="2460" y="354"/>
                  </a:lnTo>
                  <a:cubicBezTo>
                    <a:pt x="2460" y="163"/>
                    <a:pt x="2307" y="10"/>
                    <a:pt x="211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059959" y="4376506"/>
              <a:ext cx="30934" cy="255615"/>
            </a:xfrm>
            <a:custGeom>
              <a:rect b="b" l="l" r="r" t="t"/>
              <a:pathLst>
                <a:path extrusionOk="0" h="9734" w="1178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824" y="9733"/>
                  </a:lnTo>
                  <a:lnTo>
                    <a:pt x="824" y="354"/>
                  </a:lnTo>
                  <a:cubicBezTo>
                    <a:pt x="824" y="163"/>
                    <a:pt x="977" y="0"/>
                    <a:pt x="117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5781997" y="4275195"/>
              <a:ext cx="332767" cy="134241"/>
            </a:xfrm>
            <a:custGeom>
              <a:rect b="b" l="l" r="r" t="t"/>
              <a:pathLst>
                <a:path extrusionOk="0" h="5112" w="12672">
                  <a:moveTo>
                    <a:pt x="10172" y="1"/>
                  </a:moveTo>
                  <a:cubicBezTo>
                    <a:pt x="9997" y="1"/>
                    <a:pt x="9889" y="206"/>
                    <a:pt x="9992" y="355"/>
                  </a:cubicBezTo>
                  <a:lnTo>
                    <a:pt x="10356" y="872"/>
                  </a:lnTo>
                  <a:cubicBezTo>
                    <a:pt x="9150" y="1590"/>
                    <a:pt x="5274" y="3628"/>
                    <a:pt x="1" y="3628"/>
                  </a:cubicBezTo>
                  <a:lnTo>
                    <a:pt x="1" y="5112"/>
                  </a:lnTo>
                  <a:cubicBezTo>
                    <a:pt x="2872" y="5102"/>
                    <a:pt x="5714" y="4547"/>
                    <a:pt x="8375" y="3485"/>
                  </a:cubicBezTo>
                  <a:cubicBezTo>
                    <a:pt x="9360" y="3093"/>
                    <a:pt x="10298" y="2624"/>
                    <a:pt x="11208" y="2088"/>
                  </a:cubicBezTo>
                  <a:lnTo>
                    <a:pt x="11523" y="2547"/>
                  </a:lnTo>
                  <a:cubicBezTo>
                    <a:pt x="11568" y="2612"/>
                    <a:pt x="11636" y="2643"/>
                    <a:pt x="11703" y="2643"/>
                  </a:cubicBezTo>
                  <a:cubicBezTo>
                    <a:pt x="11793" y="2643"/>
                    <a:pt x="11883" y="2588"/>
                    <a:pt x="11916" y="2490"/>
                  </a:cubicBezTo>
                  <a:lnTo>
                    <a:pt x="12624" y="375"/>
                  </a:lnTo>
                  <a:cubicBezTo>
                    <a:pt x="12672" y="231"/>
                    <a:pt x="12567" y="78"/>
                    <a:pt x="12413" y="78"/>
                  </a:cubicBezTo>
                  <a:lnTo>
                    <a:pt x="10184" y="1"/>
                  </a:lnTo>
                  <a:cubicBezTo>
                    <a:pt x="10179" y="1"/>
                    <a:pt x="10176" y="1"/>
                    <a:pt x="1017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ctrTitle"/>
          </p:nvPr>
        </p:nvSpPr>
        <p:spPr>
          <a:xfrm>
            <a:off x="690050" y="0"/>
            <a:ext cx="3834600" cy="8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 que é análise fatorial?</a:t>
            </a:r>
            <a:endParaRPr sz="2900"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92475" y="981750"/>
            <a:ext cx="50583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É uma técnica estatística que agrupa variáveis em fatores, reduzindo a complexidade dos conjuntos de dados.</a:t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Facilita a identificação de padrões subjacentes e simplifica a interpretação dos dados, destacando as relações entre as variáveis.</a:t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</a:pPr>
            <a:r>
              <a:rPr lang="en"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rPr>
              <a:t>É útil para resumir informações e identificar fatores subjacentes que podem explicar a variabilidade dos dados.</a:t>
            </a:r>
            <a:endParaRPr sz="1200">
              <a:solidFill>
                <a:srgbClr val="00537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