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66" r:id="rId13"/>
    <p:sldId id="267" r:id="rId14"/>
    <p:sldId id="268" r:id="rId15"/>
    <p:sldId id="286" r:id="rId16"/>
    <p:sldId id="28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14D-24BA-49F0-8DA8-F5837DA3D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39177-00E0-43E3-8BA2-562669923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FFCC-61C2-43EC-AB82-55319DF8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1996-C331-47FD-9C56-E8D4375B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ED88-08D6-4DD7-A498-302BF70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6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340A-7E53-4CF5-A7FF-31B6A20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5DEF-077B-4C13-BE19-58103355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6F24-3115-4DCA-9EB4-1DD1865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E060E-2C35-4B53-B6DD-20EFE9B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0B0B-0559-461D-A742-C646F346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EA09-27A7-4FF0-8BE4-B5BC4A397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B143B-11E4-4655-9186-72C40C95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1A56F-A95C-4519-9E9F-B5E79F16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F3CE-84BD-415B-9EE7-07B9B674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EDC4-B946-43D9-9FC3-312C615E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4F4-2ACF-4136-8341-771DAF2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8806-BB10-4728-8ED6-F7A8AAA5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9D2A-AA0D-4B59-9EE4-4ADEFFB7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A3EB-7356-44EF-ACCF-0C03DE8E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B574-96C9-4DA9-B741-B94A9A48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0686-6305-48AD-AC93-344822FA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8705-BA61-4D86-B604-DC0C13A2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5F05-FED1-4724-B36A-C4DD4C8E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6305-CD23-4BD2-9F6C-EDDC476D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3A0B-2B76-439A-B4AD-BEEEEF24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0EAF-21FE-4E07-B78C-13D392F2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431E-09BD-49CF-AAF4-ED566EB4D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C5EC4-52E0-4293-85CD-73B232EB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2AFF0-273D-4CE5-A8AF-B693E64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CB76B-663F-4DBB-9BE0-3BF18189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00F6C-59E6-4247-B211-D8AE595D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9601-6233-4054-80FB-D750A55C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C461-4A12-4626-B095-8D8722E2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8E604-9D46-4D81-8081-DB483F12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57EE3-36D6-44A5-BE63-5EA5F7098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776B1-EEFD-4C40-9028-2AD85E704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7B1B-0455-46D4-BE6F-C14E81B7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F15B-8034-47E9-B47A-4A119BFC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5FF0D-EC12-4B3C-8B71-94BDADA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F115-D893-49A1-933D-E212293A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803C7-FBFB-4A65-B243-AFE9907F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8364-DC5E-4B17-96E1-0B8E5926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6908D-08C3-4AA6-87AC-794AA09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53131-2E99-4994-94AC-BA388CA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A2779-E3B2-4BF4-9BC8-8EF13B87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E5CB4-D52C-4500-9B96-A1BDB493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AAF6-0D6F-4114-803C-A0BD01C2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27F3-FED8-4D57-965E-FADD77B4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9849F-BA1E-43B6-8BE0-DC6769EDA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96393-91B8-4A19-A040-2FF6F82D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C097-57C6-4FE9-B334-22AE917E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48BA-F04A-42BE-BFF6-EC022A71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060E-2461-40CC-9191-AA4391BD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0D930-6CA9-4616-B677-B35DD8EAE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48588-2633-4B2D-B631-CB47A56E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2D89E-132D-4B52-ADE4-62CF724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0630-D0E9-4435-ACED-649E011C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C673-6EC1-4BE9-99B8-81F7041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063AA-F1A1-4239-8134-0FF15CD5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6855-09EE-48EE-87E5-19B98BA4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74C0-9908-4BC1-B5FB-88CBFB2F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8F3B-5CE3-487F-A92C-84711F633B83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13A0-B437-4E71-B37E-278C3C9EB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986D-B01A-4203-8C9F-FC526B55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0BD7-1115-40BD-B9B5-5DE2F3072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agoAMarques/RMarkdownTemplat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-cookbook/bibliography.html" TargetMode="External"/><Relationship Id="rId2" Type="http://schemas.openxmlformats.org/officeDocument/2006/relationships/hyperlink" Target="https://rmarkdown.rstudio.com/authoring_bibliographies_and_cit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-clark.github.io/Introduction-to-Rmarkdown/appendix.html" TargetMode="External"/><Relationship Id="rId4" Type="http://schemas.openxmlformats.org/officeDocument/2006/relationships/hyperlink" Target="https://rmd4sci.njtierney.com/citing-articles-bibliography-styl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goAMarques/RMarkdownTempl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abref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brv.1200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3E82-BE9F-47BC-86D0-DE97ABE10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by step instructions to use the </a:t>
            </a:r>
            <a:r>
              <a:rPr lang="en-US" dirty="0" err="1"/>
              <a:t>Rmarkdown</a:t>
            </a:r>
            <a:r>
              <a:rPr lang="en-US" dirty="0"/>
              <a:t> template hosted 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69A0E-5EEA-4B48-95AE-F291EA424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https://github.com/TiagoAMarques/RMarkdownTemplate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8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it to </a:t>
            </a:r>
            <a:r>
              <a:rPr lang="en-US" dirty="0" err="1"/>
              <a:t>JabRef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70E2B-3FE8-44C9-ADD6-17D54033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690688"/>
            <a:ext cx="8907262" cy="4820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E24DE9-3BE6-4076-94C2-59706616C918}"/>
              </a:ext>
            </a:extLst>
          </p:cNvPr>
          <p:cNvSpPr txBox="1"/>
          <p:nvPr/>
        </p:nvSpPr>
        <p:spPr>
          <a:xfrm>
            <a:off x="7788675" y="852256"/>
            <a:ext cx="47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Press here to open the dialog window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829737-2963-44F7-8CEC-0C6ACC7E8E0C}"/>
              </a:ext>
            </a:extLst>
          </p:cNvPr>
          <p:cNvCxnSpPr/>
          <p:nvPr/>
        </p:nvCxnSpPr>
        <p:spPr>
          <a:xfrm flipH="1">
            <a:off x="7155402" y="1127464"/>
            <a:ext cx="160685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642E9D-0E91-41F4-8406-D31251E380D5}"/>
              </a:ext>
            </a:extLst>
          </p:cNvPr>
          <p:cNvSpPr txBox="1"/>
          <p:nvPr/>
        </p:nvSpPr>
        <p:spPr>
          <a:xfrm>
            <a:off x="8004698" y="5816364"/>
            <a:ext cx="475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Paste the DOI here </a:t>
            </a:r>
          </a:p>
          <a:p>
            <a:r>
              <a:rPr lang="en-US" dirty="0"/>
              <a:t>3. press “Generate”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792E7-4201-45FE-88DA-73C653D66881}"/>
              </a:ext>
            </a:extLst>
          </p:cNvPr>
          <p:cNvCxnSpPr>
            <a:cxnSpLocks/>
          </p:cNvCxnSpPr>
          <p:nvPr/>
        </p:nvCxnSpPr>
        <p:spPr>
          <a:xfrm flipH="1" flipV="1">
            <a:off x="8279907" y="4722920"/>
            <a:ext cx="1590583" cy="122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81186D-9E02-4B26-A84D-5044510492B0}"/>
              </a:ext>
            </a:extLst>
          </p:cNvPr>
          <p:cNvCxnSpPr>
            <a:cxnSpLocks/>
          </p:cNvCxnSpPr>
          <p:nvPr/>
        </p:nvCxnSpPr>
        <p:spPr>
          <a:xfrm flipH="1" flipV="1">
            <a:off x="8353887" y="5074096"/>
            <a:ext cx="884069" cy="104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FDB7A1-EF77-4980-8D79-C1C68C38642A}"/>
              </a:ext>
            </a:extLst>
          </p:cNvPr>
          <p:cNvSpPr txBox="1"/>
          <p:nvPr/>
        </p:nvSpPr>
        <p:spPr>
          <a:xfrm>
            <a:off x="213063" y="1420427"/>
            <a:ext cx="676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file </a:t>
            </a:r>
            <a:r>
              <a:rPr lang="en-US" dirty="0" err="1"/>
              <a:t>biblio.bib</a:t>
            </a:r>
            <a:r>
              <a:rPr lang="en-US" dirty="0"/>
              <a:t> (already has a few example references), then…</a:t>
            </a:r>
          </a:p>
        </p:txBody>
      </p:sp>
    </p:spTree>
    <p:extLst>
      <p:ext uri="{BB962C8B-B14F-4D97-AF65-F5344CB8AC3E}">
        <p14:creationId xmlns:p14="http://schemas.microsoft.com/office/powerpoint/2010/main" val="186048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C5D-8870-4D22-B674-C5D2D0B0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fil (this is key!)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C335E-FB01-4731-BA9C-7A8A3E54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82" y="1690688"/>
            <a:ext cx="6485654" cy="49616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C8C6E2-599C-40EF-A772-8FA3845E5506}"/>
              </a:ext>
            </a:extLst>
          </p:cNvPr>
          <p:cNvCxnSpPr/>
          <p:nvPr/>
        </p:nvCxnSpPr>
        <p:spPr>
          <a:xfrm>
            <a:off x="1846555" y="1278384"/>
            <a:ext cx="1100831" cy="93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F8D03B-C103-4A28-BD29-D02A1E816948}"/>
              </a:ext>
            </a:extLst>
          </p:cNvPr>
          <p:cNvSpPr txBox="1"/>
          <p:nvPr/>
        </p:nvSpPr>
        <p:spPr>
          <a:xfrm>
            <a:off x="5086904" y="1506022"/>
            <a:ext cx="7022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asterisk here means the file is not saved yet. The procedure will not work before you save!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31B9D4-C2DC-4CC1-BE24-DB22FFE659E2}"/>
              </a:ext>
            </a:extLst>
          </p:cNvPr>
          <p:cNvCxnSpPr/>
          <p:nvPr/>
        </p:nvCxnSpPr>
        <p:spPr>
          <a:xfrm>
            <a:off x="5193437" y="1765948"/>
            <a:ext cx="0" cy="79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0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what the .</a:t>
            </a:r>
            <a:r>
              <a:rPr lang="en-US" dirty="0" err="1"/>
              <a:t>Rmd</a:t>
            </a:r>
            <a:r>
              <a:rPr lang="en-US" dirty="0"/>
              <a:t> need to identify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4DB77-4D4D-4B2D-BC53-CB0EE063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97" y="1345473"/>
            <a:ext cx="9209103" cy="4981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06180-5EA2-46B2-A578-80889816F1C2}"/>
              </a:ext>
            </a:extLst>
          </p:cNvPr>
          <p:cNvSpPr txBox="1"/>
          <p:nvPr/>
        </p:nvSpPr>
        <p:spPr>
          <a:xfrm>
            <a:off x="1509204" y="6409678"/>
            <a:ext cx="60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the </a:t>
            </a:r>
            <a:r>
              <a:rPr lang="en-US" dirty="0" err="1"/>
              <a:t>bibtex</a:t>
            </a:r>
            <a:r>
              <a:rPr lang="en-US" dirty="0"/>
              <a:t> key (Marques2013b in this example)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EBAB-3902-49EA-BE76-ED049917BCE1}"/>
              </a:ext>
            </a:extLst>
          </p:cNvPr>
          <p:cNvCxnSpPr/>
          <p:nvPr/>
        </p:nvCxnSpPr>
        <p:spPr>
          <a:xfrm flipV="1">
            <a:off x="3524435" y="6223247"/>
            <a:ext cx="506027" cy="38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47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the citation in the .</a:t>
            </a:r>
            <a:r>
              <a:rPr lang="en-US" dirty="0" err="1"/>
              <a:t>Rmd</a:t>
            </a:r>
            <a:r>
              <a:rPr lang="en-US" dirty="0"/>
              <a:t> using @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814AA-76B9-4168-9227-E47ED0E3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92439"/>
            <a:ext cx="9601200" cy="33337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2736-FB68-4741-9A20-3E736096123A}"/>
              </a:ext>
            </a:extLst>
          </p:cNvPr>
          <p:cNvCxnSpPr/>
          <p:nvPr/>
        </p:nvCxnSpPr>
        <p:spPr>
          <a:xfrm flipH="1">
            <a:off x="6649375" y="1393794"/>
            <a:ext cx="1597980" cy="316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3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document and see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02E6-ABA6-4064-A722-4E54666F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7" y="1418901"/>
            <a:ext cx="6140850" cy="2491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83287-4623-4A1E-9B21-2DC55B6D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5" y="3011209"/>
            <a:ext cx="5643332" cy="38467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312ED7-5D4E-4719-9D00-10B68C013CB9}"/>
              </a:ext>
            </a:extLst>
          </p:cNvPr>
          <p:cNvSpPr/>
          <p:nvPr/>
        </p:nvSpPr>
        <p:spPr>
          <a:xfrm>
            <a:off x="8358909" y="5113538"/>
            <a:ext cx="3500582" cy="656947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263C3-5BE7-49FE-AAD3-0A0431289EDB}"/>
              </a:ext>
            </a:extLst>
          </p:cNvPr>
          <p:cNvSpPr txBox="1"/>
          <p:nvPr/>
        </p:nvSpPr>
        <p:spPr>
          <a:xfrm>
            <a:off x="838200" y="5320145"/>
            <a:ext cx="656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properly formatted reference! Master this process and you will never ever again have to correct a reference list manually for content and/or format. If you do it often, learn this. That will save you days of life in the end.</a:t>
            </a:r>
          </a:p>
        </p:txBody>
      </p:sp>
    </p:spTree>
    <p:extLst>
      <p:ext uri="{BB962C8B-B14F-4D97-AF65-F5344CB8AC3E}">
        <p14:creationId xmlns:p14="http://schemas.microsoft.com/office/powerpoint/2010/main" val="39698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C644-AF05-4FB9-B530-A4C95CFE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have not saved the .bib file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9A58-36D9-4D7D-8953-54491AEC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just see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CF734-590F-4AEF-9EEE-BEC139FB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65" y="3052763"/>
            <a:ext cx="7743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EF67-F775-4D3D-9772-ADA8FE7B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defines references source &amp;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1C443-D539-4E8D-91F1-72BFBE6CC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90" y="1932225"/>
            <a:ext cx="7233553" cy="39205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E8BB5-4E34-4B68-9C9B-D49D244D06DB}"/>
              </a:ext>
            </a:extLst>
          </p:cNvPr>
          <p:cNvCxnSpPr/>
          <p:nvPr/>
        </p:nvCxnSpPr>
        <p:spPr>
          <a:xfrm>
            <a:off x="3205018" y="4350327"/>
            <a:ext cx="150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9DAD28-209A-41B5-A564-80E28E248A2F}"/>
              </a:ext>
            </a:extLst>
          </p:cNvPr>
          <p:cNvCxnSpPr>
            <a:cxnSpLocks/>
          </p:cNvCxnSpPr>
          <p:nvPr/>
        </p:nvCxnSpPr>
        <p:spPr>
          <a:xfrm flipV="1">
            <a:off x="3117273" y="4441143"/>
            <a:ext cx="1593272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E51F78-8229-4D89-A947-9A1EE53B243E}"/>
              </a:ext>
            </a:extLst>
          </p:cNvPr>
          <p:cNvSpPr txBox="1"/>
          <p:nvPr/>
        </p:nvSpPr>
        <p:spPr>
          <a:xfrm>
            <a:off x="2419928" y="4135709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D8BDDD-AF5A-4E18-8E11-D90054A6ABAB}"/>
              </a:ext>
            </a:extLst>
          </p:cNvPr>
          <p:cNvSpPr txBox="1"/>
          <p:nvPr/>
        </p:nvSpPr>
        <p:spPr>
          <a:xfrm>
            <a:off x="2329873" y="489588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61E43-CCDC-47BF-A90E-93B7C25A6372}"/>
              </a:ext>
            </a:extLst>
          </p:cNvPr>
          <p:cNvSpPr txBox="1"/>
          <p:nvPr/>
        </p:nvSpPr>
        <p:spPr>
          <a:xfrm>
            <a:off x="92364" y="6271491"/>
            <a:ext cx="1191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file </a:t>
            </a:r>
            <a:r>
              <a:rPr lang="en-US" dirty="0" err="1"/>
              <a:t>biblio.bib</a:t>
            </a:r>
            <a:r>
              <a:rPr lang="en-US" dirty="0"/>
              <a:t> needs to be in the same folder as the .</a:t>
            </a:r>
            <a:r>
              <a:rPr lang="en-US" dirty="0" err="1"/>
              <a:t>Rmd</a:t>
            </a:r>
            <a:r>
              <a:rPr lang="en-US" dirty="0"/>
              <a:t>. These settings, names and files can be changed, but only do it if you really know what you are doing. Otherwise, you’ll break delicate things!</a:t>
            </a:r>
          </a:p>
        </p:txBody>
      </p:sp>
    </p:spTree>
    <p:extLst>
      <p:ext uri="{BB962C8B-B14F-4D97-AF65-F5344CB8AC3E}">
        <p14:creationId xmlns:p14="http://schemas.microsoft.com/office/powerpoint/2010/main" val="19359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on references in </a:t>
            </a:r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D8F90-D901-434D-A09D-6CB134BE523B}"/>
              </a:ext>
            </a:extLst>
          </p:cNvPr>
          <p:cNvSpPr txBox="1"/>
          <p:nvPr/>
        </p:nvSpPr>
        <p:spPr>
          <a:xfrm>
            <a:off x="2050472" y="1796580"/>
            <a:ext cx="830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https://rmarkdown.rstudio.com/authoring_bibliographies_and_citations.html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https://bookdown.org/yihui/rmarkdown-cookbook/bibliography.html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https://rmd4sci.njtierney.com/citing-articles-bibliography-styles.html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https://m-clark.github.io/Introduction-to-Rmarkdown/appendix.html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7A062-2518-4256-A70C-359CB67A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20" y="1484296"/>
            <a:ext cx="8602282" cy="53737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F36FEC-2EF8-4684-AF4B-0148B88EC3A5}"/>
              </a:ext>
            </a:extLst>
          </p:cNvPr>
          <p:cNvCxnSpPr/>
          <p:nvPr/>
        </p:nvCxnSpPr>
        <p:spPr>
          <a:xfrm>
            <a:off x="3666478" y="1260629"/>
            <a:ext cx="0" cy="22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C97B67-E593-4A9C-B51E-989DC609C850}"/>
              </a:ext>
            </a:extLst>
          </p:cNvPr>
          <p:cNvSpPr txBox="1"/>
          <p:nvPr/>
        </p:nvSpPr>
        <p:spPr>
          <a:xfrm>
            <a:off x="5478263" y="83796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https://github.com/TiagoAMarques/RMarkdownTemplate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7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all the material into a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13BFD-F827-4CB1-8DC9-3D8F89B3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50" y="1465329"/>
            <a:ext cx="8534499" cy="5027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FBF28-ECB6-455F-9DCA-9AA8224101A2}"/>
              </a:ext>
            </a:extLst>
          </p:cNvPr>
          <p:cNvSpPr txBox="1"/>
          <p:nvPr/>
        </p:nvSpPr>
        <p:spPr>
          <a:xfrm>
            <a:off x="10566645" y="2333280"/>
            <a:ext cx="36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8E77E-9859-4BBB-A6BE-4C826ADE66A0}"/>
              </a:ext>
            </a:extLst>
          </p:cNvPr>
          <p:cNvSpPr txBox="1"/>
          <p:nvPr/>
        </p:nvSpPr>
        <p:spPr>
          <a:xfrm>
            <a:off x="10565906" y="4083868"/>
            <a:ext cx="36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80CD3F-67EC-4D7E-B616-038613D18D39}"/>
              </a:ext>
            </a:extLst>
          </p:cNvPr>
          <p:cNvCxnSpPr>
            <a:stCxn id="5" idx="1"/>
          </p:cNvCxnSpPr>
          <p:nvPr/>
        </p:nvCxnSpPr>
        <p:spPr>
          <a:xfrm flipH="1">
            <a:off x="10281081" y="2517946"/>
            <a:ext cx="285564" cy="1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CB58BF-185B-425B-A5D9-AC8ED883F983}"/>
              </a:ext>
            </a:extLst>
          </p:cNvPr>
          <p:cNvCxnSpPr/>
          <p:nvPr/>
        </p:nvCxnSpPr>
        <p:spPr>
          <a:xfrm flipH="1">
            <a:off x="8948691" y="4268534"/>
            <a:ext cx="1475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4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material into a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F1D52-E918-4560-9030-069726071011}"/>
              </a:ext>
            </a:extLst>
          </p:cNvPr>
          <p:cNvSpPr txBox="1"/>
          <p:nvPr/>
        </p:nvSpPr>
        <p:spPr>
          <a:xfrm>
            <a:off x="1695636" y="1844055"/>
            <a:ext cx="909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screenshot here as the unzipping/extracting depends on your platform. If you do not know how to unzip your file, consider taking something like “Using a computer 101” first!</a:t>
            </a:r>
          </a:p>
        </p:txBody>
      </p:sp>
      <p:pic>
        <p:nvPicPr>
          <p:cNvPr id="1026" name="Picture 2" descr="Computer Cartoon # 2036: I'm afraid I'm lost. Can you tell me the way back  to inventory?">
            <a:extLst>
              <a:ext uri="{FF2B5EF4-FFF2-40B4-BE49-F238E27FC236}">
                <a16:creationId xmlns:a16="http://schemas.microsoft.com/office/drawing/2014/main" id="{66D29F2B-A8C7-4D6D-89CD-B58DA613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818" y="2825750"/>
            <a:ext cx="34861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.</a:t>
            </a:r>
            <a:r>
              <a:rPr lang="en-US" dirty="0" err="1"/>
              <a:t>Rmd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22A06-360D-4539-A9DA-ED5DA308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63327"/>
            <a:ext cx="9639300" cy="4343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CE344-4838-4452-931F-4D3EDCD6AECC}"/>
              </a:ext>
            </a:extLst>
          </p:cNvPr>
          <p:cNvCxnSpPr/>
          <p:nvPr/>
        </p:nvCxnSpPr>
        <p:spPr>
          <a:xfrm>
            <a:off x="621438" y="5299969"/>
            <a:ext cx="725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C4C5B9-00A2-4FDA-9F57-42EF12C42B9F}"/>
              </a:ext>
            </a:extLst>
          </p:cNvPr>
          <p:cNvCxnSpPr/>
          <p:nvPr/>
        </p:nvCxnSpPr>
        <p:spPr>
          <a:xfrm>
            <a:off x="2521258" y="5903650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53B5FB-C7BC-4B75-A635-188E14E90B72}"/>
              </a:ext>
            </a:extLst>
          </p:cNvPr>
          <p:cNvSpPr txBox="1"/>
          <p:nvPr/>
        </p:nvSpPr>
        <p:spPr>
          <a:xfrm>
            <a:off x="3053918" y="5765150"/>
            <a:ext cx="164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pptx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C83C7-F4B5-4527-8CB0-BB4C57D4BEA3}"/>
              </a:ext>
            </a:extLst>
          </p:cNvPr>
          <p:cNvCxnSpPr>
            <a:cxnSpLocks/>
          </p:cNvCxnSpPr>
          <p:nvPr/>
        </p:nvCxnSpPr>
        <p:spPr>
          <a:xfrm>
            <a:off x="2220897" y="4298271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783064-A3EC-4466-AFA7-43BAD2983886}"/>
              </a:ext>
            </a:extLst>
          </p:cNvPr>
          <p:cNvSpPr txBox="1"/>
          <p:nvPr/>
        </p:nvSpPr>
        <p:spPr>
          <a:xfrm>
            <a:off x="2753557" y="4159771"/>
            <a:ext cx="260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class for formatting bibliographies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82E747-99CB-4B49-871F-F1B2764FD7C2}"/>
              </a:ext>
            </a:extLst>
          </p:cNvPr>
          <p:cNvCxnSpPr>
            <a:cxnSpLocks/>
          </p:cNvCxnSpPr>
          <p:nvPr/>
        </p:nvCxnSpPr>
        <p:spPr>
          <a:xfrm>
            <a:off x="2133600" y="2703249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51CB22-2CD5-4429-BF0F-C448F4402D4E}"/>
              </a:ext>
            </a:extLst>
          </p:cNvPr>
          <p:cNvSpPr txBox="1"/>
          <p:nvPr/>
        </p:nvSpPr>
        <p:spPr>
          <a:xfrm>
            <a:off x="2666260" y="2564749"/>
            <a:ext cx="260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example .bib file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DA09BC-AD2B-40F9-862A-EE497BECA9B6}"/>
              </a:ext>
            </a:extLst>
          </p:cNvPr>
          <p:cNvCxnSpPr>
            <a:cxnSpLocks/>
          </p:cNvCxnSpPr>
          <p:nvPr/>
        </p:nvCxnSpPr>
        <p:spPr>
          <a:xfrm>
            <a:off x="2294877" y="4492702"/>
            <a:ext cx="53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A6CF63-9626-4B66-B1E0-865FB9D35A83}"/>
              </a:ext>
            </a:extLst>
          </p:cNvPr>
          <p:cNvSpPr txBox="1"/>
          <p:nvPr/>
        </p:nvSpPr>
        <p:spPr>
          <a:xfrm>
            <a:off x="2827537" y="4354202"/>
            <a:ext cx="2608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you should have read already!</a:t>
            </a:r>
          </a:p>
        </p:txBody>
      </p:sp>
    </p:spTree>
    <p:extLst>
      <p:ext uri="{BB962C8B-B14F-4D97-AF65-F5344CB8AC3E}">
        <p14:creationId xmlns:p14="http://schemas.microsoft.com/office/powerpoint/2010/main" val="77532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Knit the .</a:t>
            </a:r>
            <a:r>
              <a:rPr lang="en-US" dirty="0" err="1"/>
              <a:t>Rmd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50245-536B-4EAD-8449-1332071F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4" y="1567637"/>
            <a:ext cx="9652986" cy="52318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51346-BEA8-4DBA-83CB-F3F7CB7F9203}"/>
              </a:ext>
            </a:extLst>
          </p:cNvPr>
          <p:cNvCxnSpPr>
            <a:cxnSpLocks/>
          </p:cNvCxnSpPr>
          <p:nvPr/>
        </p:nvCxnSpPr>
        <p:spPr>
          <a:xfrm>
            <a:off x="2654423" y="1314707"/>
            <a:ext cx="0" cy="780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1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should have compiled. Edit and use at will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BE074-0041-46BE-A3FD-77298FEC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77750"/>
            <a:ext cx="8845118" cy="47911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C710B1-1857-4FBC-9A5F-152BB9BEEFB1}"/>
              </a:ext>
            </a:extLst>
          </p:cNvPr>
          <p:cNvCxnSpPr/>
          <p:nvPr/>
        </p:nvCxnSpPr>
        <p:spPr>
          <a:xfrm>
            <a:off x="4456590" y="1438183"/>
            <a:ext cx="2672179" cy="186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add entries to .bib and use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D06A3-E740-4640-B9CD-3E38392A160E}"/>
              </a:ext>
            </a:extLst>
          </p:cNvPr>
          <p:cNvSpPr txBox="1"/>
          <p:nvPr/>
        </p:nvSpPr>
        <p:spPr>
          <a:xfrm>
            <a:off x="399495" y="1690688"/>
            <a:ext cx="1129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need to use this software but here I am using JABREF (</a:t>
            </a:r>
            <a:r>
              <a:rPr lang="en-US" dirty="0">
                <a:hlinkClick r:id="rId2"/>
              </a:rPr>
              <a:t>https://www.jabref.org/</a:t>
            </a:r>
            <a:r>
              <a:rPr lang="en-US" dirty="0"/>
              <a:t>)</a:t>
            </a:r>
          </a:p>
          <a:p>
            <a:r>
              <a:rPr lang="en-US" dirty="0"/>
              <a:t>Don’t need to start a new file, just use the </a:t>
            </a:r>
            <a:r>
              <a:rPr lang="en-US" dirty="0" err="1"/>
              <a:t>biblio.bib</a:t>
            </a:r>
            <a:r>
              <a:rPr lang="en-US" dirty="0"/>
              <a:t> provided to begin with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33732-253E-4964-9B34-DEA3A25B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58" y="2337019"/>
            <a:ext cx="7886330" cy="42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8641-AA56-4D5A-A899-FA139180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paper you want to include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CE8C2-61B3-4EA5-A26C-7062FC6B227D}"/>
              </a:ext>
            </a:extLst>
          </p:cNvPr>
          <p:cNvSpPr txBox="1"/>
          <p:nvPr/>
        </p:nvSpPr>
        <p:spPr>
          <a:xfrm>
            <a:off x="1322772" y="2230034"/>
            <a:ext cx="854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an example, assuming you have a specific paper you want to include. First, look for the DOI of the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87CB9-7958-4BE4-B8C4-2605BC0D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33" y="3016251"/>
            <a:ext cx="5995664" cy="37552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61B530-0C34-4BB0-B016-878365AC7462}"/>
              </a:ext>
            </a:extLst>
          </p:cNvPr>
          <p:cNvCxnSpPr>
            <a:cxnSpLocks/>
          </p:cNvCxnSpPr>
          <p:nvPr/>
        </p:nvCxnSpPr>
        <p:spPr>
          <a:xfrm>
            <a:off x="2556770" y="5309355"/>
            <a:ext cx="4740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A96294-D561-4555-85AA-66095B631814}"/>
              </a:ext>
            </a:extLst>
          </p:cNvPr>
          <p:cNvSpPr txBox="1"/>
          <p:nvPr/>
        </p:nvSpPr>
        <p:spPr>
          <a:xfrm>
            <a:off x="932155" y="5939161"/>
            <a:ext cx="4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 that is </a:t>
            </a:r>
            <a:r>
              <a:rPr lang="en-US" b="1" i="0" u="none" strike="noStrike" dirty="0">
                <a:solidFill>
                  <a:srgbClr val="005274"/>
                </a:solidFill>
                <a:effectLst/>
                <a:latin typeface="Open Sans"/>
                <a:hlinkClick r:id="rId3"/>
              </a:rPr>
              <a:t>10.1111/brv.12001</a:t>
            </a:r>
            <a:endParaRPr lang="en-US" b="1" i="0" u="none" strike="noStrike" dirty="0">
              <a:solidFill>
                <a:srgbClr val="005274"/>
              </a:solidFill>
              <a:effectLst/>
              <a:latin typeface="Open Sans"/>
            </a:endParaRPr>
          </a:p>
          <a:p>
            <a:r>
              <a:rPr lang="en-US" b="1" dirty="0">
                <a:solidFill>
                  <a:srgbClr val="005274"/>
                </a:solidFill>
                <a:latin typeface="Open Sans"/>
              </a:rPr>
              <a:t>Copy that </a:t>
            </a:r>
            <a:r>
              <a:rPr lang="en-US" b="1" dirty="0" err="1">
                <a:solidFill>
                  <a:srgbClr val="005274"/>
                </a:solidFill>
                <a:latin typeface="Open Sans"/>
              </a:rPr>
              <a:t>doi</a:t>
            </a:r>
            <a:r>
              <a:rPr lang="en-US" b="1" dirty="0">
                <a:solidFill>
                  <a:srgbClr val="005274"/>
                </a:solidFill>
                <a:latin typeface="Open Sans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499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Step by step instructions to use the Rmarkdown template hosted at</vt:lpstr>
      <vt:lpstr>Go to the website</vt:lpstr>
      <vt:lpstr>Download all the material into a folder</vt:lpstr>
      <vt:lpstr>Extract the material into a folder</vt:lpstr>
      <vt:lpstr>Open the .Rmd</vt:lpstr>
      <vt:lpstr>Knit the .Rmd</vt:lpstr>
      <vt:lpstr>The template should have compiled. Edit and use at will</vt:lpstr>
      <vt:lpstr>How to include add entries to .bib and use them</vt:lpstr>
      <vt:lpstr>Find the paper you want to include</vt:lpstr>
      <vt:lpstr>Import it to JabRef</vt:lpstr>
      <vt:lpstr>Save the fil (this is key!)</vt:lpstr>
      <vt:lpstr>Get what the .Rmd need to identify reference</vt:lpstr>
      <vt:lpstr>Insert the citation in the .Rmd using @</vt:lpstr>
      <vt:lpstr>Compile document and see results</vt:lpstr>
      <vt:lpstr>If you have not saved the .bib file properly</vt:lpstr>
      <vt:lpstr>What defines references source &amp; format</vt:lpstr>
      <vt:lpstr>For more on references in 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instructions to use the template hosted at</dc:title>
  <dc:creator>Tiago Marques</dc:creator>
  <cp:lastModifiedBy>Tiago Marques</cp:lastModifiedBy>
  <cp:revision>5</cp:revision>
  <dcterms:created xsi:type="dcterms:W3CDTF">2020-10-08T07:51:49Z</dcterms:created>
  <dcterms:modified xsi:type="dcterms:W3CDTF">2020-10-09T07:47:53Z</dcterms:modified>
</cp:coreProperties>
</file>