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6" r:id="rId4"/>
    <p:sldId id="258" r:id="rId5"/>
    <p:sldId id="259" r:id="rId6"/>
    <p:sldId id="260" r:id="rId7"/>
    <p:sldId id="261" r:id="rId8"/>
    <p:sldId id="264" r:id="rId9"/>
    <p:sldId id="262" r:id="rId10"/>
    <p:sldId id="265" r:id="rId11"/>
    <p:sldId id="263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288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B4799-CAC5-2F21-91E8-762F1AF9D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62A30-FF96-E6F0-6481-D5881DD1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5D955-960B-5C74-9AC2-47B54880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CFF1-1374-470B-8D55-CDE2A1BC530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02FF8-CB32-3962-D43E-8345354D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9CEAB-DC7E-876F-E1D3-AC304F76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6248-1AA5-4B3E-8B68-517E62E4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FA13-A12A-691E-30EC-E945E12D9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DC50D-42E1-BB99-E0CE-2C9CE1262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380C8-8EB9-3430-FDD8-0B39D59D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CFF1-1374-470B-8D55-CDE2A1BC530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2C725-29B7-8402-7B21-56A35CF3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0DC7A-3731-C068-F8F5-373D6B3F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6248-1AA5-4B3E-8B68-517E62E4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3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6B14C-CBF1-4755-55D2-44D3217A3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1CB80-F250-3B6C-0310-61FABF2B3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B3535-3DA6-A19A-12BC-C6E698164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CFF1-1374-470B-8D55-CDE2A1BC530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7D54D-AF60-8387-8694-F3082DAF0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D2866-FFCB-836D-98DC-6FAFBAE9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6248-1AA5-4B3E-8B68-517E62E4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6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40D2B-E98C-043E-F2FF-0E644AAA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D7F81-6D66-A4E6-FB67-598DB861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9A3F8-E9B7-0A06-FCE8-8CADA8B7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CFF1-1374-470B-8D55-CDE2A1BC530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1D1A9-6900-66AE-3295-0040A7244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2AC7B-D6AD-7E6F-6657-D7AD769D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6248-1AA5-4B3E-8B68-517E62E4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3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40F0-C490-0819-DD7C-4D2FE1F38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DFC4B-7D24-2EF5-A3E6-DF3513FDC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BF51-FA5D-98D5-CAA1-AEBACBDC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CFF1-1374-470B-8D55-CDE2A1BC530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3D21F-FEB4-33A7-E7D3-9681843E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74F0F-3DDF-88B9-300F-7485DDA0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6248-1AA5-4B3E-8B68-517E62E4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7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B5CF-EB16-10F7-9E01-6DC21C16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8D9CE-5FAC-48A3-B14F-8E8E06C41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1CFF9-7520-DA43-EB03-A5D517ACB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1ED2D-4C45-7756-CEE3-FD55D176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CFF1-1374-470B-8D55-CDE2A1BC530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1DE35-04B9-A9F0-4880-A726AB13A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00B8B-F33B-276D-887C-64CA564C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6248-1AA5-4B3E-8B68-517E62E4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7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7806-304E-F3C2-4B84-9A0CE6FF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4D85F-E6EE-8AAB-B77C-29A70A6E7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05100-DD68-96EB-6D3A-3E107AE8B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6DC4F-0677-DB02-6B49-F3D93DF70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59FA9-08C8-6848-B615-63ADA1A25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CD5638-2B48-9498-0B2B-766040DA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CFF1-1374-470B-8D55-CDE2A1BC530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C97699-65BF-E963-9930-F34010ED7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56FDB-AE88-21EA-0C73-918D9046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6248-1AA5-4B3E-8B68-517E62E4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9B89-5CEA-0C71-00F1-B8B1520D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8941B-17BF-D898-45EE-7D8F0407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CFF1-1374-470B-8D55-CDE2A1BC530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810C1-604E-3FD0-F33F-AC78B3C0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4CB8A-2E37-2C45-E31C-C41EC699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6248-1AA5-4B3E-8B68-517E62E4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8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D3BC69-FD6B-DF0E-04B1-CC49DE9E5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CFF1-1374-470B-8D55-CDE2A1BC530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5DFFEE-F40C-48DB-2BA7-6B4239E3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FFC95-5F9D-7DA5-C8FC-83109551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6248-1AA5-4B3E-8B68-517E62E4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10D6-671E-7547-4F6B-2DD2186AD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22C3A-7EFA-7BBD-5D3C-D419EBBBF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84CF0-A363-DC16-56F0-6B7AAE256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8ABD-6A91-1C41-E9C7-01F785BF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CFF1-1374-470B-8D55-CDE2A1BC530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3E0C5-4CE7-26A5-B8C0-FD1CA2D2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3AEBE-EDE4-EA6C-F28C-F175E1D31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6248-1AA5-4B3E-8B68-517E62E4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67BD-D5F0-88A0-8381-8D6A2A44C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E98FCF-DECB-29DE-FC0A-E926E9772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1C7FF-B5DB-4D07-88A8-511BB0567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8356F-EDDA-9936-9981-A38D88CF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CFF1-1374-470B-8D55-CDE2A1BC530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E71DE-2348-0D90-093F-A08D54BCC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BB67A-D11D-2D6B-CEC6-320A090DF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6248-1AA5-4B3E-8B68-517E62E4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8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190979-16AA-F8DF-E87C-4B4E55B5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2112A-A2D0-5CBB-A9FD-8B4AE3770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91748-0876-3FC8-94DD-A6A737E15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BCFF1-1374-470B-8D55-CDE2A1BC530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605C2-9351-60FA-75A5-0C56C2390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B37FC-11B9-D21C-7F24-12E4B93E6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86248-1AA5-4B3E-8B68-517E62E4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7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78EE-A59E-B329-39EC-75E87FCCA3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Gamma GLMM issues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34605-3119-9146-E933-5E11543B8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Comparing results from Nimble with lme4::</a:t>
            </a:r>
            <a:r>
              <a:rPr lang="en-US" dirty="0" err="1"/>
              <a:t>glmer</a:t>
            </a:r>
            <a:endParaRPr lang="en-US" dirty="0"/>
          </a:p>
          <a:p>
            <a:r>
              <a:rPr lang="en-US" dirty="0"/>
              <a:t>(see also </a:t>
            </a:r>
            <a:r>
              <a:rPr lang="en-US" dirty="0" err="1"/>
              <a:t>glmmTMB</a:t>
            </a:r>
            <a:r>
              <a:rPr lang="en-US" dirty="0"/>
              <a:t> and Nimble-with-Laplace approximation)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EC8D08-FF11-F320-C92D-38B10D61A81E}"/>
              </a:ext>
            </a:extLst>
          </p:cNvPr>
          <p:cNvSpPr txBox="1"/>
          <p:nvPr/>
        </p:nvSpPr>
        <p:spPr>
          <a:xfrm>
            <a:off x="273050" y="6140450"/>
            <a:ext cx="1134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 list here other relevant files.</a:t>
            </a:r>
          </a:p>
        </p:txBody>
      </p:sp>
    </p:spTree>
    <p:extLst>
      <p:ext uri="{BB962C8B-B14F-4D97-AF65-F5344CB8AC3E}">
        <p14:creationId xmlns:p14="http://schemas.microsoft.com/office/powerpoint/2010/main" val="1589802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93F75-D89F-0790-2B3B-B8082549921B}"/>
              </a:ext>
            </a:extLst>
          </p:cNvPr>
          <p:cNvSpPr txBox="1"/>
          <p:nvPr/>
        </p:nvSpPr>
        <p:spPr>
          <a:xfrm>
            <a:off x="127000" y="176937"/>
            <a:ext cx="8051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sigmal_RE</a:t>
            </a:r>
            <a:r>
              <a:rPr lang="en-US" dirty="0"/>
              <a:t> ~ </a:t>
            </a:r>
            <a:r>
              <a:rPr lang="en-US" dirty="0" err="1"/>
              <a:t>dunif</a:t>
            </a:r>
            <a:r>
              <a:rPr lang="en-US" dirty="0"/>
              <a:t>(0, 1)  </a:t>
            </a:r>
          </a:p>
          <a:p>
            <a:r>
              <a:rPr lang="en-US" dirty="0" err="1"/>
              <a:t>sigmay_RE</a:t>
            </a:r>
            <a:r>
              <a:rPr lang="en-US" dirty="0"/>
              <a:t> ~ </a:t>
            </a:r>
            <a:r>
              <a:rPr lang="en-US" dirty="0" err="1"/>
              <a:t>dunif</a:t>
            </a:r>
            <a:r>
              <a:rPr lang="en-US" dirty="0"/>
              <a:t>(0, 1)  </a:t>
            </a:r>
          </a:p>
          <a:p>
            <a:r>
              <a:rPr lang="en-US" dirty="0" err="1"/>
              <a:t>errorsd</a:t>
            </a:r>
            <a:r>
              <a:rPr lang="en-US" dirty="0"/>
              <a:t> ~ </a:t>
            </a:r>
            <a:r>
              <a:rPr lang="en-US" dirty="0" err="1"/>
              <a:t>dunif</a:t>
            </a:r>
            <a:r>
              <a:rPr lang="en-US" dirty="0"/>
              <a:t>(0, 10)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4468AD-F850-B04E-F787-311299720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697" y="1207363"/>
            <a:ext cx="8589353" cy="5473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FB4349-C2AA-85FD-A08E-B29989D71A7B}"/>
              </a:ext>
            </a:extLst>
          </p:cNvPr>
          <p:cNvSpPr txBox="1"/>
          <p:nvPr/>
        </p:nvSpPr>
        <p:spPr>
          <a:xfrm>
            <a:off x="469900" y="1905000"/>
            <a:ext cx="2095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Almost the same as previous slide: so here results seem rather insensitive to priors used</a:t>
            </a:r>
          </a:p>
        </p:txBody>
      </p:sp>
      <p:pic>
        <p:nvPicPr>
          <p:cNvPr id="9" name="Picture 4" descr="Nearby - Free user icons">
            <a:extLst>
              <a:ext uri="{FF2B5EF4-FFF2-40B4-BE49-F238E27FC236}">
                <a16:creationId xmlns:a16="http://schemas.microsoft.com/office/drawing/2014/main" id="{8023C260-D3B0-E366-AE31-84DFAD40A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50" y="966856"/>
            <a:ext cx="481013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732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F844AB-FCE4-FB5C-4FAF-4592FFAB3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01" y="80167"/>
            <a:ext cx="110109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Fitting </a:t>
            </a:r>
            <a:r>
              <a:rPr lang="en-US" sz="2800" dirty="0" err="1"/>
              <a:t>GLMinNimble.R</a:t>
            </a:r>
            <a:r>
              <a:rPr lang="en-US" sz="2800" dirty="0"/>
              <a:t> – seems OK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4583F6-DD2B-E92D-D435-73F969DAC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373" y="1915793"/>
            <a:ext cx="7546151" cy="480890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73EA19-EEF9-790F-C744-32FF9D12F88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188788" y="1498768"/>
            <a:ext cx="2063162" cy="749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2D8E94-254D-818E-AF75-EBD3126C4D04}"/>
              </a:ext>
            </a:extLst>
          </p:cNvPr>
          <p:cNvSpPr txBox="1"/>
          <p:nvPr/>
        </p:nvSpPr>
        <p:spPr>
          <a:xfrm>
            <a:off x="6252163" y="852437"/>
            <a:ext cx="187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Estimate via </a:t>
            </a:r>
          </a:p>
          <a:p>
            <a:pPr algn="ctr"/>
            <a:r>
              <a:rPr lang="en-US" dirty="0" err="1"/>
              <a:t>glm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4E02F9-9582-BC5A-A339-BE7076E18640}"/>
              </a:ext>
            </a:extLst>
          </p:cNvPr>
          <p:cNvSpPr txBox="1"/>
          <p:nvPr/>
        </p:nvSpPr>
        <p:spPr>
          <a:xfrm>
            <a:off x="8356601" y="742949"/>
            <a:ext cx="297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Estimate via </a:t>
            </a:r>
          </a:p>
          <a:p>
            <a:pPr algn="ctr"/>
            <a:r>
              <a:rPr lang="en-US" dirty="0"/>
              <a:t>MASS::</a:t>
            </a:r>
            <a:r>
              <a:rPr lang="en-US" dirty="0" err="1"/>
              <a:t>gamma.dispersion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F7E775-E542-06F4-60C5-0046FC17B8BD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9735726" y="1389280"/>
            <a:ext cx="109950" cy="814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D2A3B79-58E9-0EB2-210D-B01CA2A53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0" y="1455226"/>
            <a:ext cx="4495800" cy="2865019"/>
          </a:xfrm>
          <a:prstGeom prst="rect">
            <a:avLst/>
          </a:prstGeom>
        </p:spPr>
      </p:pic>
      <p:pic>
        <p:nvPicPr>
          <p:cNvPr id="27" name="Picture 4" descr="Nearby - Free user icons">
            <a:extLst>
              <a:ext uri="{FF2B5EF4-FFF2-40B4-BE49-F238E27FC236}">
                <a16:creationId xmlns:a16="http://schemas.microsoft.com/office/drawing/2014/main" id="{A8F5C29A-7580-8968-EEEA-D2F1949E5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585101"/>
            <a:ext cx="481013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Nearby - Free user icons">
            <a:extLst>
              <a:ext uri="{FF2B5EF4-FFF2-40B4-BE49-F238E27FC236}">
                <a16:creationId xmlns:a16="http://schemas.microsoft.com/office/drawing/2014/main" id="{823CAEE9-2D69-3BBA-E86D-ED0C85761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969" y="1722437"/>
            <a:ext cx="481013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762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E5F2A19F-1A1D-AE1D-B499-26D40BDCFFFF}"/>
              </a:ext>
            </a:extLst>
          </p:cNvPr>
          <p:cNvGrpSpPr/>
          <p:nvPr/>
        </p:nvGrpSpPr>
        <p:grpSpPr>
          <a:xfrm>
            <a:off x="454029" y="141555"/>
            <a:ext cx="6877050" cy="2562465"/>
            <a:chOff x="419101" y="457200"/>
            <a:chExt cx="6877050" cy="256246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B9064A5-819A-1350-3AA4-583878900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101" y="1648463"/>
              <a:ext cx="6877050" cy="134302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699538-4ACD-14D7-5AC3-FC276CCC19F3}"/>
                </a:ext>
              </a:extLst>
            </p:cNvPr>
            <p:cNvSpPr/>
            <p:nvPr/>
          </p:nvSpPr>
          <p:spPr>
            <a:xfrm>
              <a:off x="644526" y="1925204"/>
              <a:ext cx="1117600" cy="15204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B9BEADF-2E35-1139-F43C-F31E3BFA297B}"/>
                </a:ext>
              </a:extLst>
            </p:cNvPr>
            <p:cNvSpPr/>
            <p:nvPr/>
          </p:nvSpPr>
          <p:spPr>
            <a:xfrm>
              <a:off x="701676" y="2849011"/>
              <a:ext cx="2032000" cy="170654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B747D8-811B-B262-DE0A-83F93F2603CF}"/>
                </a:ext>
              </a:extLst>
            </p:cNvPr>
            <p:cNvSpPr/>
            <p:nvPr/>
          </p:nvSpPr>
          <p:spPr>
            <a:xfrm>
              <a:off x="701676" y="2542663"/>
              <a:ext cx="2032000" cy="17065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4614404-9C2C-9277-A1BC-F095208BD9AC}"/>
                </a:ext>
              </a:extLst>
            </p:cNvPr>
            <p:cNvSpPr/>
            <p:nvPr/>
          </p:nvSpPr>
          <p:spPr>
            <a:xfrm>
              <a:off x="701676" y="2245911"/>
              <a:ext cx="1955800" cy="134616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34FCD36-CE09-45BB-1243-77DCA5F29CE9}"/>
                </a:ext>
              </a:extLst>
            </p:cNvPr>
            <p:cNvSpPr txBox="1"/>
            <p:nvPr/>
          </p:nvSpPr>
          <p:spPr>
            <a:xfrm>
              <a:off x="914400" y="457200"/>
              <a:ext cx="289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Intercept (on the link scale)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804451-E658-FB37-03BC-331349E773F4}"/>
              </a:ext>
            </a:extLst>
          </p:cNvPr>
          <p:cNvGrpSpPr/>
          <p:nvPr/>
        </p:nvGrpSpPr>
        <p:grpSpPr>
          <a:xfrm>
            <a:off x="4956178" y="991567"/>
            <a:ext cx="2032000" cy="2331241"/>
            <a:chOff x="4921250" y="1307212"/>
            <a:chExt cx="2032000" cy="233124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5EB7FD-6042-2898-FE16-FB44EFDA625C}"/>
                </a:ext>
              </a:extLst>
            </p:cNvPr>
            <p:cNvSpPr txBox="1"/>
            <p:nvPr/>
          </p:nvSpPr>
          <p:spPr>
            <a:xfrm>
              <a:off x="5593956" y="1307212"/>
              <a:ext cx="13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Nimble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69314A-8289-525B-1583-795EEBE8ED68}"/>
                </a:ext>
              </a:extLst>
            </p:cNvPr>
            <p:cNvSpPr txBox="1"/>
            <p:nvPr/>
          </p:nvSpPr>
          <p:spPr>
            <a:xfrm>
              <a:off x="5599113" y="2635708"/>
              <a:ext cx="13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glmmTMB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E6D3CD-0604-F399-619A-FC1326B54202}"/>
                </a:ext>
              </a:extLst>
            </p:cNvPr>
            <p:cNvSpPr txBox="1"/>
            <p:nvPr/>
          </p:nvSpPr>
          <p:spPr>
            <a:xfrm>
              <a:off x="5106988" y="3269121"/>
              <a:ext cx="1762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Nimble Laplace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7257B7-217D-45AF-CE7D-5E932DB9DFEC}"/>
                </a:ext>
              </a:extLst>
            </p:cNvPr>
            <p:cNvSpPr txBox="1"/>
            <p:nvPr/>
          </p:nvSpPr>
          <p:spPr>
            <a:xfrm>
              <a:off x="5632055" y="1892110"/>
              <a:ext cx="13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glmer</a:t>
              </a: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E39932-D78D-AA3E-B88D-DEED60195065}"/>
                </a:ext>
              </a:extLst>
            </p:cNvPr>
            <p:cNvSpPr/>
            <p:nvPr/>
          </p:nvSpPr>
          <p:spPr>
            <a:xfrm>
              <a:off x="5524502" y="1347896"/>
              <a:ext cx="1005681" cy="268128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860843-C0F1-125E-9923-0E9C546405C0}"/>
                </a:ext>
              </a:extLst>
            </p:cNvPr>
            <p:cNvSpPr/>
            <p:nvPr/>
          </p:nvSpPr>
          <p:spPr>
            <a:xfrm>
              <a:off x="5634436" y="1862004"/>
              <a:ext cx="723899" cy="437067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398A63-FBFF-F112-16A0-42BDC6CA080D}"/>
                </a:ext>
              </a:extLst>
            </p:cNvPr>
            <p:cNvSpPr/>
            <p:nvPr/>
          </p:nvSpPr>
          <p:spPr>
            <a:xfrm>
              <a:off x="5524502" y="2593145"/>
              <a:ext cx="1277935" cy="51173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EB240B7-B0F7-9CC1-BB2B-5B2E48C64920}"/>
                </a:ext>
              </a:extLst>
            </p:cNvPr>
            <p:cNvSpPr/>
            <p:nvPr/>
          </p:nvSpPr>
          <p:spPr>
            <a:xfrm>
              <a:off x="4921250" y="3267533"/>
              <a:ext cx="2032000" cy="369332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E116773-5E59-9B0C-97F1-3FD213117B71}"/>
              </a:ext>
            </a:extLst>
          </p:cNvPr>
          <p:cNvGrpSpPr/>
          <p:nvPr/>
        </p:nvGrpSpPr>
        <p:grpSpPr>
          <a:xfrm>
            <a:off x="454029" y="3425778"/>
            <a:ext cx="5440365" cy="3220397"/>
            <a:chOff x="7259636" y="418056"/>
            <a:chExt cx="5440365" cy="32203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EA0722B-7949-7F48-E61A-8B6ACE7BA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96151" y="1107879"/>
              <a:ext cx="5403850" cy="2503686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D4C822-C15B-B95D-A366-8DD0E12322BA}"/>
                </a:ext>
              </a:extLst>
            </p:cNvPr>
            <p:cNvSpPr/>
            <p:nvPr/>
          </p:nvSpPr>
          <p:spPr>
            <a:xfrm>
              <a:off x="7294564" y="3447471"/>
              <a:ext cx="2032000" cy="190982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2DE57A-B2B4-7556-AAA0-A317EE99F0FA}"/>
                </a:ext>
              </a:extLst>
            </p:cNvPr>
            <p:cNvSpPr/>
            <p:nvPr/>
          </p:nvSpPr>
          <p:spPr>
            <a:xfrm>
              <a:off x="8912226" y="2824585"/>
              <a:ext cx="698500" cy="51173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DFBE8E4-B12A-0682-9D43-A2E77E55F1B0}"/>
                </a:ext>
              </a:extLst>
            </p:cNvPr>
            <p:cNvSpPr/>
            <p:nvPr/>
          </p:nvSpPr>
          <p:spPr>
            <a:xfrm>
              <a:off x="7259636" y="1412431"/>
              <a:ext cx="1808163" cy="28937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C75F0DA-A9DE-8AF7-9ACD-C40B9396D38A}"/>
                </a:ext>
              </a:extLst>
            </p:cNvPr>
            <p:cNvSpPr/>
            <p:nvPr/>
          </p:nvSpPr>
          <p:spPr>
            <a:xfrm>
              <a:off x="8939213" y="1988634"/>
              <a:ext cx="698500" cy="289370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276D87-BCB9-A930-01BE-D48317021E0D}"/>
                </a:ext>
              </a:extLst>
            </p:cNvPr>
            <p:cNvSpPr txBox="1"/>
            <p:nvPr/>
          </p:nvSpPr>
          <p:spPr>
            <a:xfrm>
              <a:off x="7294564" y="418056"/>
              <a:ext cx="407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Random effects standard deviation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225F844-3841-9210-A8EF-072D7C0FD769}"/>
              </a:ext>
            </a:extLst>
          </p:cNvPr>
          <p:cNvGrpSpPr/>
          <p:nvPr/>
        </p:nvGrpSpPr>
        <p:grpSpPr>
          <a:xfrm>
            <a:off x="7364615" y="453736"/>
            <a:ext cx="4571603" cy="2601279"/>
            <a:chOff x="1009653" y="4256721"/>
            <a:chExt cx="4571603" cy="260127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E8C802D-6D86-6DA8-C068-F0FC118FC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4900" y="5003748"/>
              <a:ext cx="4476356" cy="1850034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CDCE9D-4C02-AEF2-0609-72B4CB2D4A62}"/>
                </a:ext>
              </a:extLst>
            </p:cNvPr>
            <p:cNvSpPr txBox="1"/>
            <p:nvPr/>
          </p:nvSpPr>
          <p:spPr>
            <a:xfrm>
              <a:off x="1285876" y="4256721"/>
              <a:ext cx="289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Dispersion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097970-9537-E602-5328-EDF0F809203F}"/>
                </a:ext>
              </a:extLst>
            </p:cNvPr>
            <p:cNvSpPr/>
            <p:nvPr/>
          </p:nvSpPr>
          <p:spPr>
            <a:xfrm>
              <a:off x="1009653" y="5133135"/>
              <a:ext cx="1117600" cy="15204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3B04BDD-CEAC-5437-B2EC-CECAEE2130FD}"/>
                </a:ext>
              </a:extLst>
            </p:cNvPr>
            <p:cNvSpPr/>
            <p:nvPr/>
          </p:nvSpPr>
          <p:spPr>
            <a:xfrm>
              <a:off x="1009653" y="6687346"/>
              <a:ext cx="2032000" cy="170654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8BA915E-D223-B08C-2BD7-9DE28523D38C}"/>
                </a:ext>
              </a:extLst>
            </p:cNvPr>
            <p:cNvSpPr/>
            <p:nvPr/>
          </p:nvSpPr>
          <p:spPr>
            <a:xfrm>
              <a:off x="1009653" y="5986032"/>
              <a:ext cx="2032000" cy="17065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1919ABC-597E-3E7D-FBC8-533F6153E05E}"/>
                </a:ext>
              </a:extLst>
            </p:cNvPr>
            <p:cNvSpPr/>
            <p:nvPr/>
          </p:nvSpPr>
          <p:spPr>
            <a:xfrm>
              <a:off x="1104900" y="5414561"/>
              <a:ext cx="1117600" cy="152040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CF39CB4-C2EF-E9BA-9354-FAEF619A5426}"/>
              </a:ext>
            </a:extLst>
          </p:cNvPr>
          <p:cNvSpPr txBox="1"/>
          <p:nvPr/>
        </p:nvSpPr>
        <p:spPr>
          <a:xfrm>
            <a:off x="4415040" y="6619287"/>
            <a:ext cx="9963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As Len predicted, by the so called “law of total variance” ;) the dispersion parameter is lower for </a:t>
            </a:r>
            <a:r>
              <a:rPr lang="en-US" sz="1000" dirty="0" err="1"/>
              <a:t>glmer</a:t>
            </a:r>
            <a:r>
              <a:rPr lang="en-US" sz="1000" dirty="0"/>
              <a:t>, where the random effects </a:t>
            </a:r>
            <a:r>
              <a:rPr lang="en-US" sz="1000" dirty="0" err="1"/>
              <a:t>sds</a:t>
            </a:r>
            <a:r>
              <a:rPr lang="en-US" sz="1000" dirty="0"/>
              <a:t> were higher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7636857-1A92-1D56-80D6-C2E206446451}"/>
              </a:ext>
            </a:extLst>
          </p:cNvPr>
          <p:cNvSpPr/>
          <p:nvPr/>
        </p:nvSpPr>
        <p:spPr>
          <a:xfrm>
            <a:off x="9483729" y="6657069"/>
            <a:ext cx="339721" cy="170655"/>
          </a:xfrm>
          <a:prstGeom prst="rect">
            <a:avLst/>
          </a:prstGeom>
          <a:solidFill>
            <a:schemeClr val="accent6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59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F6DAE6-E23C-1A5A-3FA9-3D72E958F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750164"/>
            <a:ext cx="8332474" cy="5123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7AFBF5-69C4-53A2-B8AE-CB49FCCE5F8C}"/>
              </a:ext>
            </a:extLst>
          </p:cNvPr>
          <p:cNvSpPr txBox="1"/>
          <p:nvPr/>
        </p:nvSpPr>
        <p:spPr>
          <a:xfrm>
            <a:off x="9258300" y="1117600"/>
            <a:ext cx="26035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Interesting how we end up with considerably larger confidence intervals when we consider the Bayes way...</a:t>
            </a:r>
          </a:p>
          <a:p>
            <a:endParaRPr lang="en-US" dirty="0"/>
          </a:p>
          <a:p>
            <a:r>
              <a:rPr lang="en-US" dirty="0"/>
              <a:t>Is it just a more honest accounting of the variability? </a:t>
            </a:r>
          </a:p>
          <a:p>
            <a:endParaRPr lang="en-US" dirty="0"/>
          </a:p>
          <a:p>
            <a:r>
              <a:rPr lang="en-US" dirty="0"/>
              <a:t>Am I still doing something weird?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72790-A69A-74AB-093D-047BD22CCD2C}"/>
              </a:ext>
            </a:extLst>
          </p:cNvPr>
          <p:cNvSpPr txBox="1"/>
          <p:nvPr/>
        </p:nvSpPr>
        <p:spPr>
          <a:xfrm>
            <a:off x="698500" y="6319619"/>
            <a:ext cx="11614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Note to self: add year as a nested effect in location, that might be a more sensible representation of the variability</a:t>
            </a:r>
          </a:p>
        </p:txBody>
      </p:sp>
    </p:spTree>
    <p:extLst>
      <p:ext uri="{BB962C8B-B14F-4D97-AF65-F5344CB8AC3E}">
        <p14:creationId xmlns:p14="http://schemas.microsoft.com/office/powerpoint/2010/main" val="165228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8D7B54-3B8A-0A1D-EDB1-F7DC70A2F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49" y="674252"/>
            <a:ext cx="7939851" cy="50597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2D1A8E-6200-E8AB-A98F-CAF963BFF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696" y="3204149"/>
            <a:ext cx="3700888" cy="23584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E7934C-B404-4211-9594-84223CAFB7E4}"/>
              </a:ext>
            </a:extLst>
          </p:cNvPr>
          <p:cNvSpPr txBox="1"/>
          <p:nvPr/>
        </p:nvSpPr>
        <p:spPr>
          <a:xfrm>
            <a:off x="7683500" y="1377436"/>
            <a:ext cx="3685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Priors for sigma 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DB4FD9-4A18-6D37-44FC-FF976D8CC82B}"/>
              </a:ext>
            </a:extLst>
          </p:cNvPr>
          <p:cNvSpPr txBox="1"/>
          <p:nvPr/>
        </p:nvSpPr>
        <p:spPr>
          <a:xfrm>
            <a:off x="127000" y="6134100"/>
            <a:ext cx="1188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that matching lme4::</a:t>
            </a:r>
            <a:r>
              <a:rPr lang="en-US" dirty="0" err="1"/>
              <a:t>glmer</a:t>
            </a:r>
            <a:r>
              <a:rPr lang="en-US" dirty="0"/>
              <a:t> estimates is necessarily a sensible target, but I tried changing prior until I would kind of match those values for the random effects </a:t>
            </a:r>
            <a:r>
              <a:rPr lang="en-US" dirty="0" err="1"/>
              <a:t>sd’s</a:t>
            </a:r>
            <a:r>
              <a:rPr lang="en-US" dirty="0"/>
              <a:t> and the next few plots show the posterior distributions for those attempts</a:t>
            </a:r>
          </a:p>
        </p:txBody>
      </p:sp>
    </p:spTree>
    <p:extLst>
      <p:ext uri="{BB962C8B-B14F-4D97-AF65-F5344CB8AC3E}">
        <p14:creationId xmlns:p14="http://schemas.microsoft.com/office/powerpoint/2010/main" val="231618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676E83-182C-C3DA-E530-1B54860F4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463" y="749300"/>
            <a:ext cx="8579388" cy="5467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AC3A82-E874-B49F-3210-CCC6D64B3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" y="425099"/>
            <a:ext cx="1792287" cy="11183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C68F66-CC77-6EFC-847A-73E22E7655A9}"/>
              </a:ext>
            </a:extLst>
          </p:cNvPr>
          <p:cNvSpPr txBox="1"/>
          <p:nvPr/>
        </p:nvSpPr>
        <p:spPr>
          <a:xfrm>
            <a:off x="114300" y="107950"/>
            <a:ext cx="184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 for sigma RE</a:t>
            </a:r>
          </a:p>
        </p:txBody>
      </p:sp>
      <p:pic>
        <p:nvPicPr>
          <p:cNvPr id="1028" name="Picture 4" descr="Nearby - Free user icons">
            <a:extLst>
              <a:ext uri="{FF2B5EF4-FFF2-40B4-BE49-F238E27FC236}">
                <a16:creationId xmlns:a16="http://schemas.microsoft.com/office/drawing/2014/main" id="{F046CB29-465B-C94B-24FC-A436EF843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4502150"/>
            <a:ext cx="849313" cy="84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D5B876-831A-B6D5-6594-B662C030C370}"/>
              </a:ext>
            </a:extLst>
          </p:cNvPr>
          <p:cNvSpPr txBox="1"/>
          <p:nvPr/>
        </p:nvSpPr>
        <p:spPr>
          <a:xfrm>
            <a:off x="165100" y="6445250"/>
            <a:ext cx="1176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for the year RE </a:t>
            </a:r>
            <a:r>
              <a:rPr lang="en-US" dirty="0" err="1"/>
              <a:t>sd</a:t>
            </a:r>
            <a:r>
              <a:rPr lang="en-US" dirty="0"/>
              <a:t> are close enough, but not for location, considering the uniform prior for the RE </a:t>
            </a:r>
            <a:r>
              <a:rPr lang="en-US" dirty="0" err="1"/>
              <a:t>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C68B8F-B563-3F92-BD62-704781B15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99" y="903898"/>
            <a:ext cx="9343201" cy="59541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D041F7-9923-67CB-9F7A-2E79C5995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2" y="429397"/>
            <a:ext cx="1773237" cy="10723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F80DB5-FE2D-DF88-3C27-72B5AAE45B2B}"/>
              </a:ext>
            </a:extLst>
          </p:cNvPr>
          <p:cNvSpPr txBox="1"/>
          <p:nvPr/>
        </p:nvSpPr>
        <p:spPr>
          <a:xfrm>
            <a:off x="114300" y="107950"/>
            <a:ext cx="184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 for sigma RE</a:t>
            </a:r>
          </a:p>
        </p:txBody>
      </p:sp>
    </p:spTree>
    <p:extLst>
      <p:ext uri="{BB962C8B-B14F-4D97-AF65-F5344CB8AC3E}">
        <p14:creationId xmlns:p14="http://schemas.microsoft.com/office/powerpoint/2010/main" val="412854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1BD997-2E64-47D1-B68D-F0DA504FFE4C}"/>
              </a:ext>
            </a:extLst>
          </p:cNvPr>
          <p:cNvSpPr txBox="1"/>
          <p:nvPr/>
        </p:nvSpPr>
        <p:spPr>
          <a:xfrm>
            <a:off x="114300" y="107950"/>
            <a:ext cx="184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 for sigma 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1E6E5-7DA5-6CD0-6231-CCA2110C2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6187"/>
            <a:ext cx="2124075" cy="1334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253537-820B-67EC-6DE7-C852AEAA4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66" y="952500"/>
            <a:ext cx="926693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9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D7C550-BCC5-9B0D-49C7-2BE752A11C18}"/>
              </a:ext>
            </a:extLst>
          </p:cNvPr>
          <p:cNvSpPr txBox="1"/>
          <p:nvPr/>
        </p:nvSpPr>
        <p:spPr>
          <a:xfrm>
            <a:off x="114300" y="107950"/>
            <a:ext cx="184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 for sigma 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E8278-2880-6478-F229-A19C8CCB5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403" y="1035050"/>
            <a:ext cx="9137397" cy="5822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872D16-B06F-5E83-49D3-E19F3BEF8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7" y="558800"/>
            <a:ext cx="2135067" cy="130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5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46EF9A-F5CD-A0CE-649F-4DC3C10BF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186" y="523875"/>
            <a:ext cx="9117468" cy="5810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F5FA7B-3193-A0CF-63B0-8F2C6A586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46" y="355600"/>
            <a:ext cx="2391467" cy="1524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8FB25A-E8EF-B999-D7F1-BD5C38CFF306}"/>
              </a:ext>
            </a:extLst>
          </p:cNvPr>
          <p:cNvSpPr txBox="1"/>
          <p:nvPr/>
        </p:nvSpPr>
        <p:spPr>
          <a:xfrm>
            <a:off x="558800" y="44450"/>
            <a:ext cx="184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 for sigma RE</a:t>
            </a:r>
          </a:p>
        </p:txBody>
      </p:sp>
      <p:pic>
        <p:nvPicPr>
          <p:cNvPr id="9" name="Picture 4" descr="Nearby - Free user icons">
            <a:extLst>
              <a:ext uri="{FF2B5EF4-FFF2-40B4-BE49-F238E27FC236}">
                <a16:creationId xmlns:a16="http://schemas.microsoft.com/office/drawing/2014/main" id="{D97547AE-7CBC-9E26-8D52-27095046D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446" y="3819525"/>
            <a:ext cx="849313" cy="84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721BC2-F11F-726F-5C2C-6D3D9347C773}"/>
              </a:ext>
            </a:extLst>
          </p:cNvPr>
          <p:cNvSpPr txBox="1"/>
          <p:nvPr/>
        </p:nvSpPr>
        <p:spPr>
          <a:xfrm>
            <a:off x="9942003" y="4721225"/>
            <a:ext cx="1885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this is now essentially just prior, no data...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ACECA8-D7B6-2648-C598-B0A8A7CD4AD7}"/>
              </a:ext>
            </a:extLst>
          </p:cNvPr>
          <p:cNvSpPr txBox="1"/>
          <p:nvPr/>
        </p:nvSpPr>
        <p:spPr>
          <a:xfrm>
            <a:off x="139700" y="6334125"/>
            <a:ext cx="1190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And I really feel uncomfortable with all this prior tweaking, which shows me that what I assume a priori about the variance of the random effects really changes my inferences, especially given that I don’t have much prior knowledge about what that variance should be </a:t>
            </a:r>
          </a:p>
        </p:txBody>
      </p:sp>
    </p:spTree>
    <p:extLst>
      <p:ext uri="{BB962C8B-B14F-4D97-AF65-F5344CB8AC3E}">
        <p14:creationId xmlns:p14="http://schemas.microsoft.com/office/powerpoint/2010/main" val="169477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5A0C-92A3-1F81-0DBD-4EC8DD62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gamma parametrization should be OK and the random effects formulation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9CC31-2B20-23F3-52A3-97F31EFBF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675"/>
            <a:ext cx="10515600" cy="4351338"/>
          </a:xfrm>
        </p:spPr>
        <p:txBody>
          <a:bodyPr/>
          <a:lstStyle/>
          <a:p>
            <a:r>
              <a:rPr lang="en-US" dirty="0"/>
              <a:t>Since things seem to work fine when I fit:</a:t>
            </a:r>
          </a:p>
          <a:p>
            <a:pPr lvl="1"/>
            <a:r>
              <a:rPr lang="en-US" dirty="0"/>
              <a:t>A Gamma GLM in Nimble (slide 9 and 10)</a:t>
            </a:r>
          </a:p>
          <a:p>
            <a:pPr lvl="1"/>
            <a:r>
              <a:rPr lang="en-US" dirty="0"/>
              <a:t>A LMM in Nimble (slide 11)</a:t>
            </a:r>
          </a:p>
          <a:p>
            <a:pPr lvl="1"/>
            <a:r>
              <a:rPr lang="en-US" dirty="0"/>
              <a:t>See also consequence of Wei Zhang’s email (slide 12)</a:t>
            </a:r>
          </a:p>
        </p:txBody>
      </p:sp>
    </p:spTree>
    <p:extLst>
      <p:ext uri="{BB962C8B-B14F-4D97-AF65-F5344CB8AC3E}">
        <p14:creationId xmlns:p14="http://schemas.microsoft.com/office/powerpoint/2010/main" val="1869370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CCF6-4D4C-6439-BAA8-B8B8566D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65125"/>
            <a:ext cx="110109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Fitting </a:t>
            </a:r>
            <a:r>
              <a:rPr lang="en-US" sz="2800" dirty="0" err="1"/>
              <a:t>LMMinNimble.R</a:t>
            </a:r>
            <a:r>
              <a:rPr lang="en-US" sz="2800" dirty="0"/>
              <a:t> – random effects </a:t>
            </a:r>
            <a:r>
              <a:rPr lang="en-US" sz="2800" dirty="0" err="1"/>
              <a:t>sd’s</a:t>
            </a:r>
            <a:r>
              <a:rPr lang="en-US" sz="2800" dirty="0"/>
              <a:t> already “overestimated”  as compared to </a:t>
            </a:r>
            <a:r>
              <a:rPr lang="en-US" sz="2800" dirty="0" err="1"/>
              <a:t>lmer</a:t>
            </a:r>
            <a:r>
              <a:rPr lang="en-US" sz="2800" dirty="0"/>
              <a:t>...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Is that a thing?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68E68-DFD3-7E25-EABD-D9600B733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301" y="1524000"/>
            <a:ext cx="7931699" cy="5054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DDEB66-100D-528E-121E-030869362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28" y="2557324"/>
            <a:ext cx="3995743" cy="2546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5C0129-216D-81FE-A4F2-6E067E922EDB}"/>
              </a:ext>
            </a:extLst>
          </p:cNvPr>
          <p:cNvSpPr txBox="1"/>
          <p:nvPr/>
        </p:nvSpPr>
        <p:spPr>
          <a:xfrm>
            <a:off x="342900" y="5103674"/>
            <a:ext cx="360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Interesting how the mixing for the year random effect is quite “strange” (as is also for the residual error </a:t>
            </a:r>
            <a:r>
              <a:rPr lang="en-US" dirty="0" err="1"/>
              <a:t>sd</a:t>
            </a:r>
            <a:r>
              <a:rPr lang="en-US" dirty="0"/>
              <a:t>) –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I guess that might not be unusual for a parameter which has a hard boundary (at 0 in this case)?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E23DED-454B-6B09-EEE4-688F4937FE3E}"/>
              </a:ext>
            </a:extLst>
          </p:cNvPr>
          <p:cNvSpPr txBox="1"/>
          <p:nvPr/>
        </p:nvSpPr>
        <p:spPr>
          <a:xfrm>
            <a:off x="984250" y="1644521"/>
            <a:ext cx="8051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sigmal_RE</a:t>
            </a:r>
            <a:r>
              <a:rPr lang="en-US" dirty="0"/>
              <a:t> ~ </a:t>
            </a:r>
            <a:r>
              <a:rPr lang="en-US" dirty="0" err="1"/>
              <a:t>dunif</a:t>
            </a:r>
            <a:r>
              <a:rPr lang="en-US" dirty="0"/>
              <a:t>(0, 2)  </a:t>
            </a:r>
          </a:p>
          <a:p>
            <a:r>
              <a:rPr lang="en-US" dirty="0" err="1"/>
              <a:t>sigmay_RE</a:t>
            </a:r>
            <a:r>
              <a:rPr lang="en-US" dirty="0"/>
              <a:t> ~ </a:t>
            </a:r>
            <a:r>
              <a:rPr lang="en-US" dirty="0" err="1"/>
              <a:t>dunif</a:t>
            </a:r>
            <a:r>
              <a:rPr lang="en-US" dirty="0"/>
              <a:t>(0, 2)  </a:t>
            </a:r>
          </a:p>
          <a:p>
            <a:r>
              <a:rPr lang="en-US" dirty="0" err="1"/>
              <a:t>errorsd</a:t>
            </a:r>
            <a:r>
              <a:rPr lang="en-US" dirty="0"/>
              <a:t> ~ </a:t>
            </a:r>
            <a:r>
              <a:rPr lang="en-US" dirty="0" err="1"/>
              <a:t>dunif</a:t>
            </a:r>
            <a:r>
              <a:rPr lang="en-US" dirty="0"/>
              <a:t>(0, 100)</a:t>
            </a:r>
          </a:p>
        </p:txBody>
      </p:sp>
      <p:pic>
        <p:nvPicPr>
          <p:cNvPr id="9" name="Picture 4" descr="Nearby - Free user icons">
            <a:extLst>
              <a:ext uri="{FF2B5EF4-FFF2-40B4-BE49-F238E27FC236}">
                <a16:creationId xmlns:a16="http://schemas.microsoft.com/office/drawing/2014/main" id="{BFD926CD-3D7C-76C4-4380-3A12BEBD3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707" y="1392903"/>
            <a:ext cx="418306" cy="41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93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</TotalTime>
  <Words>492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The Gamma GLMM issues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gamma parametrization should be OK and the random effects formulation too</vt:lpstr>
      <vt:lpstr>Fitting LMMinNimble.R – random effects sd’s already “overestimated”  as compared to lmer... Is that a thing?</vt:lpstr>
      <vt:lpstr>PowerPoint Presentation</vt:lpstr>
      <vt:lpstr>Fitting GLMinNimble.R – seems OK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Tiago Marques</dc:creator>
  <cp:lastModifiedBy>Tiago Marques</cp:lastModifiedBy>
  <cp:revision>19</cp:revision>
  <dcterms:created xsi:type="dcterms:W3CDTF">2023-08-04T12:12:34Z</dcterms:created>
  <dcterms:modified xsi:type="dcterms:W3CDTF">2023-08-10T13:44:51Z</dcterms:modified>
</cp:coreProperties>
</file>