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1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4799-CAC5-2F21-91E8-762F1AF9D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2A30-FF96-E6F0-6481-D5881DD1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D955-960B-5C74-9AC2-47B5488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2FF8-CB32-3962-D43E-8345354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CEAB-DC7E-876F-E1D3-AC304F76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FA13-A12A-691E-30EC-E945E12D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C50D-42E1-BB99-E0CE-2C9CE126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80C8-8EB9-3430-FDD8-0B39D59D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C725-29B7-8402-7B21-56A35CF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C7A-3731-C068-F8F5-373D6B3F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6B14C-CBF1-4755-55D2-44D3217A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CB80-F250-3B6C-0310-61FABF2B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3535-3DA6-A19A-12BC-C6E69816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D54D-AF60-8387-8694-F3082DAF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2866-FFCB-836D-98DC-6FAFBAE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0D2B-E98C-043E-F2FF-0E644AAA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7F81-6D66-A4E6-FB67-598DB861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A3F8-E9B7-0A06-FCE8-8CADA8B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D1A9-6900-66AE-3295-0040A724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AC7B-D6AD-7E6F-6657-D7AD769D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0F0-C490-0819-DD7C-4D2FE1F3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FC4B-7D24-2EF5-A3E6-DF3513FD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BF51-FA5D-98D5-CAA1-AEBACBDC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D21F-FEB4-33A7-E7D3-9681843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4F0F-3DDF-88B9-300F-7485DDA0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5CF-EB16-10F7-9E01-6DC21C1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D9CE-5FAC-48A3-B14F-8E8E06C41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CFF9-7520-DA43-EB03-A5D517AC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ED2D-4C45-7756-CEE3-FD55D17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DE35-04B9-A9F0-4880-A726AB13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0B8B-F33B-276D-887C-64CA564C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806-304E-F3C2-4B84-9A0CE6FF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D85F-E6EE-8AAB-B77C-29A70A6E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5100-DD68-96EB-6D3A-3E107AE8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DC4F-0677-DB02-6B49-F3D93DF7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59FA9-08C8-6848-B615-63ADA1A2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D5638-2B48-9498-0B2B-766040DA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97699-65BF-E963-9930-F34010E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56FDB-AE88-21EA-0C73-918D9046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9B89-5CEA-0C71-00F1-B8B1520D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8941B-17BF-D898-45EE-7D8F0407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810C1-604E-3FD0-F33F-AC78B3C0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4CB8A-2E37-2C45-E31C-C41EC699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3BC69-FD6B-DF0E-04B1-CC49DE9E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FFEE-F40C-48DB-2BA7-6B4239E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FC95-5F9D-7DA5-C8FC-83109551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10D6-671E-7547-4F6B-2DD2186A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2C3A-7EFA-7BBD-5D3C-D419EBBB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4CF0-A363-DC16-56F0-6B7AAE25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8ABD-6A91-1C41-E9C7-01F785BF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3E0C5-4CE7-26A5-B8C0-FD1CA2D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AEBE-EDE4-EA6C-F28C-F175E1D3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67BD-D5F0-88A0-8381-8D6A2A44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98FCF-DECB-29DE-FC0A-E926E9772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C7FF-B5DB-4D07-88A8-511BB056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56F-EDDA-9936-9981-A38D88CF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71DE-2348-0D90-093F-A08D54BC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B67A-D11D-2D6B-CEC6-320A090D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90979-16AA-F8DF-E87C-4B4E55B5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2112A-A2D0-5CBB-A9FD-8B4AE377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1748-0876-3FC8-94DD-A6A737E1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CFF1-1374-470B-8D55-CDE2A1BC530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05C2-9351-60FA-75A5-0C56C239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37FC-11B9-D21C-7F24-12E4B93E6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8EE-A59E-B329-39EC-75E87FCC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Gamma GLMM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4605-3119-9146-E933-5E11543B8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results from Nimble with lme4::</a:t>
            </a:r>
            <a:r>
              <a:rPr lang="en-US" dirty="0" err="1"/>
              <a:t>glmer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C8D08-FF11-F320-C92D-38B10D61A81E}"/>
              </a:ext>
            </a:extLst>
          </p:cNvPr>
          <p:cNvSpPr txBox="1"/>
          <p:nvPr/>
        </p:nvSpPr>
        <p:spPr>
          <a:xfrm>
            <a:off x="317500" y="5511800"/>
            <a:ext cx="1134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0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93F75-D89F-0790-2B3B-B8082549921B}"/>
              </a:ext>
            </a:extLst>
          </p:cNvPr>
          <p:cNvSpPr txBox="1"/>
          <p:nvPr/>
        </p:nvSpPr>
        <p:spPr>
          <a:xfrm>
            <a:off x="127000" y="176937"/>
            <a:ext cx="805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sigmal_RE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(0, 1)  </a:t>
            </a:r>
          </a:p>
          <a:p>
            <a:r>
              <a:rPr lang="en-US" dirty="0" err="1"/>
              <a:t>sigmay_RE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(0, 1)  </a:t>
            </a:r>
          </a:p>
          <a:p>
            <a:r>
              <a:rPr lang="en-US" dirty="0" err="1"/>
              <a:t>errorsd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468AD-F850-B04E-F787-31129972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97" y="1207363"/>
            <a:ext cx="8589353" cy="547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B4349-C2AA-85FD-A08E-B29989D71A7B}"/>
              </a:ext>
            </a:extLst>
          </p:cNvPr>
          <p:cNvSpPr txBox="1"/>
          <p:nvPr/>
        </p:nvSpPr>
        <p:spPr>
          <a:xfrm>
            <a:off x="469900" y="19050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the same as previous slide: so here results seem rather insensitive to priors used</a:t>
            </a:r>
          </a:p>
        </p:txBody>
      </p:sp>
      <p:pic>
        <p:nvPicPr>
          <p:cNvPr id="9" name="Picture 4" descr="Nearby - Free user icons">
            <a:extLst>
              <a:ext uri="{FF2B5EF4-FFF2-40B4-BE49-F238E27FC236}">
                <a16:creationId xmlns:a16="http://schemas.microsoft.com/office/drawing/2014/main" id="{8023C260-D3B0-E366-AE31-84DFAD40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966856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3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844AB-FCE4-FB5C-4FAF-4592FFAB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1" y="80167"/>
            <a:ext cx="110109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Fitting </a:t>
            </a:r>
            <a:r>
              <a:rPr lang="en-US" sz="2800" dirty="0" err="1"/>
              <a:t>GLMinNimble.R</a:t>
            </a:r>
            <a:r>
              <a:rPr lang="en-US" sz="2800" dirty="0"/>
              <a:t> – seems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583F6-DD2B-E92D-D435-73F969DA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73" y="1915793"/>
            <a:ext cx="7546151" cy="4808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73EA19-EEF9-790F-C744-32FF9D12F88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88788" y="1498768"/>
            <a:ext cx="2063162" cy="7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D8E94-254D-818E-AF75-EBD3126C4D04}"/>
              </a:ext>
            </a:extLst>
          </p:cNvPr>
          <p:cNvSpPr txBox="1"/>
          <p:nvPr/>
        </p:nvSpPr>
        <p:spPr>
          <a:xfrm>
            <a:off x="6252163" y="852437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via </a:t>
            </a:r>
          </a:p>
          <a:p>
            <a:pPr algn="ctr"/>
            <a:r>
              <a:rPr lang="en-US" dirty="0" err="1"/>
              <a:t>glm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E02F9-9582-BC5A-A339-BE7076E18640}"/>
              </a:ext>
            </a:extLst>
          </p:cNvPr>
          <p:cNvSpPr txBox="1"/>
          <p:nvPr/>
        </p:nvSpPr>
        <p:spPr>
          <a:xfrm>
            <a:off x="8356601" y="742949"/>
            <a:ext cx="29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via </a:t>
            </a:r>
          </a:p>
          <a:p>
            <a:pPr algn="ctr"/>
            <a:r>
              <a:rPr lang="en-US" dirty="0"/>
              <a:t>MASS::</a:t>
            </a:r>
            <a:r>
              <a:rPr lang="en-US" dirty="0" err="1"/>
              <a:t>gamma.dispersion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7E775-E542-06F4-60C5-0046FC17B8B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735726" y="1389280"/>
            <a:ext cx="109950" cy="81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D2A3B79-58E9-0EB2-210D-B01CA2A5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455226"/>
            <a:ext cx="4495800" cy="2865019"/>
          </a:xfrm>
          <a:prstGeom prst="rect">
            <a:avLst/>
          </a:prstGeom>
        </p:spPr>
      </p:pic>
      <p:pic>
        <p:nvPicPr>
          <p:cNvPr id="27" name="Picture 4" descr="Nearby - Free user icons">
            <a:extLst>
              <a:ext uri="{FF2B5EF4-FFF2-40B4-BE49-F238E27FC236}">
                <a16:creationId xmlns:a16="http://schemas.microsoft.com/office/drawing/2014/main" id="{A8F5C29A-7580-8968-EEEA-D2F1949E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585101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Nearby - Free user icons">
            <a:extLst>
              <a:ext uri="{FF2B5EF4-FFF2-40B4-BE49-F238E27FC236}">
                <a16:creationId xmlns:a16="http://schemas.microsoft.com/office/drawing/2014/main" id="{823CAEE9-2D69-3BBA-E86D-ED0C8576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69" y="1722437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6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B9064A5-819A-1350-3AA4-58387890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2581913"/>
            <a:ext cx="6877050" cy="13430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699538-4ACD-14D7-5AC3-FC276CCC19F3}"/>
              </a:ext>
            </a:extLst>
          </p:cNvPr>
          <p:cNvSpPr/>
          <p:nvPr/>
        </p:nvSpPr>
        <p:spPr>
          <a:xfrm>
            <a:off x="631826" y="2851468"/>
            <a:ext cx="1117600" cy="215900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9BEADF-2E35-1139-F43C-F31E3BFA297B}"/>
              </a:ext>
            </a:extLst>
          </p:cNvPr>
          <p:cNvSpPr/>
          <p:nvPr/>
        </p:nvSpPr>
        <p:spPr>
          <a:xfrm>
            <a:off x="688976" y="3803772"/>
            <a:ext cx="2032000" cy="242332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747D8-811B-B262-DE0A-83F93F2603CF}"/>
              </a:ext>
            </a:extLst>
          </p:cNvPr>
          <p:cNvSpPr/>
          <p:nvPr/>
        </p:nvSpPr>
        <p:spPr>
          <a:xfrm>
            <a:off x="688976" y="3440274"/>
            <a:ext cx="2032000" cy="242332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14404-9C2C-9277-A1BC-F095208BD9AC}"/>
              </a:ext>
            </a:extLst>
          </p:cNvPr>
          <p:cNvSpPr/>
          <p:nvPr/>
        </p:nvSpPr>
        <p:spPr>
          <a:xfrm>
            <a:off x="688976" y="3163790"/>
            <a:ext cx="1955800" cy="191157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B0517-C875-06F0-6BDE-BAF09420E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88" y="1882677"/>
            <a:ext cx="5848350" cy="25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EB7FD-6042-2898-FE16-FB44EFDA625C}"/>
              </a:ext>
            </a:extLst>
          </p:cNvPr>
          <p:cNvSpPr txBox="1"/>
          <p:nvPr/>
        </p:nvSpPr>
        <p:spPr>
          <a:xfrm>
            <a:off x="5586413" y="285795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Nimble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9314A-8289-525B-1583-795EEBE8ED68}"/>
              </a:ext>
            </a:extLst>
          </p:cNvPr>
          <p:cNvSpPr txBox="1"/>
          <p:nvPr/>
        </p:nvSpPr>
        <p:spPr>
          <a:xfrm>
            <a:off x="5586413" y="356915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glmmTMB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6D3CD-0604-F399-619A-FC1326B54202}"/>
              </a:ext>
            </a:extLst>
          </p:cNvPr>
          <p:cNvSpPr txBox="1"/>
          <p:nvPr/>
        </p:nvSpPr>
        <p:spPr>
          <a:xfrm>
            <a:off x="5094288" y="420257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Nimble Laplace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257B7-217D-45AF-CE7D-5E932DB9DFEC}"/>
              </a:ext>
            </a:extLst>
          </p:cNvPr>
          <p:cNvSpPr txBox="1"/>
          <p:nvPr/>
        </p:nvSpPr>
        <p:spPr>
          <a:xfrm>
            <a:off x="5719763" y="217192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4C822-C15B-B95D-A366-8DD0E12322BA}"/>
              </a:ext>
            </a:extLst>
          </p:cNvPr>
          <p:cNvSpPr/>
          <p:nvPr/>
        </p:nvSpPr>
        <p:spPr>
          <a:xfrm>
            <a:off x="6707188" y="4280359"/>
            <a:ext cx="2032000" cy="242332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DE57A-B2B4-7556-AAA0-A317EE99F0FA}"/>
              </a:ext>
            </a:extLst>
          </p:cNvPr>
          <p:cNvSpPr/>
          <p:nvPr/>
        </p:nvSpPr>
        <p:spPr>
          <a:xfrm>
            <a:off x="8389938" y="3690840"/>
            <a:ext cx="698500" cy="51173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BE8E4-B12A-0682-9D43-A2E77E55F1B0}"/>
              </a:ext>
            </a:extLst>
          </p:cNvPr>
          <p:cNvSpPr/>
          <p:nvPr/>
        </p:nvSpPr>
        <p:spPr>
          <a:xfrm>
            <a:off x="8389938" y="2309555"/>
            <a:ext cx="698500" cy="51173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5F0DA-A9DE-8AF7-9ACD-C40B9396D38A}"/>
              </a:ext>
            </a:extLst>
          </p:cNvPr>
          <p:cNvSpPr/>
          <p:nvPr/>
        </p:nvSpPr>
        <p:spPr>
          <a:xfrm>
            <a:off x="6611937" y="2947335"/>
            <a:ext cx="1901825" cy="300830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D7B54-3B8A-0A1D-EDB1-F7DC70A2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674252"/>
            <a:ext cx="7939851" cy="5059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D1A8E-6200-E8AB-A98F-CAF963BF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696" y="3204149"/>
            <a:ext cx="3700888" cy="2358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7934C-B404-4211-9594-84223CAFB7E4}"/>
              </a:ext>
            </a:extLst>
          </p:cNvPr>
          <p:cNvSpPr txBox="1"/>
          <p:nvPr/>
        </p:nvSpPr>
        <p:spPr>
          <a:xfrm>
            <a:off x="7683500" y="1377436"/>
            <a:ext cx="368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Priors for sigma 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B4FD9-4A18-6D37-44FC-FF976D8CC82B}"/>
              </a:ext>
            </a:extLst>
          </p:cNvPr>
          <p:cNvSpPr txBox="1"/>
          <p:nvPr/>
        </p:nvSpPr>
        <p:spPr>
          <a:xfrm>
            <a:off x="127000" y="61341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that matching lme4::</a:t>
            </a:r>
            <a:r>
              <a:rPr lang="en-US" dirty="0" err="1"/>
              <a:t>glmer</a:t>
            </a:r>
            <a:r>
              <a:rPr lang="en-US" dirty="0"/>
              <a:t> estimates is necessarily a sensible target, but I tried changing prior until I would kind of match those values for the random effects </a:t>
            </a:r>
            <a:r>
              <a:rPr lang="en-US" dirty="0" err="1"/>
              <a:t>sd’s</a:t>
            </a:r>
            <a:r>
              <a:rPr lang="en-US" dirty="0"/>
              <a:t> and the next few plots show the posterior distributions for those attempts</a:t>
            </a:r>
          </a:p>
        </p:txBody>
      </p:sp>
    </p:spTree>
    <p:extLst>
      <p:ext uri="{BB962C8B-B14F-4D97-AF65-F5344CB8AC3E}">
        <p14:creationId xmlns:p14="http://schemas.microsoft.com/office/powerpoint/2010/main" val="23161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76E83-182C-C3DA-E530-1B54860F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63" y="749300"/>
            <a:ext cx="8579388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C3A82-E874-B49F-3210-CCC6D64B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425099"/>
            <a:ext cx="1792287" cy="1118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68F66-CC77-6EFC-847A-73E22E7655A9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1028" name="Picture 4" descr="Nearby - Free user icons">
            <a:extLst>
              <a:ext uri="{FF2B5EF4-FFF2-40B4-BE49-F238E27FC236}">
                <a16:creationId xmlns:a16="http://schemas.microsoft.com/office/drawing/2014/main" id="{F046CB29-465B-C94B-24FC-A436EF84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502150"/>
            <a:ext cx="849313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5B876-831A-B6D5-6594-B662C030C370}"/>
              </a:ext>
            </a:extLst>
          </p:cNvPr>
          <p:cNvSpPr txBox="1"/>
          <p:nvPr/>
        </p:nvSpPr>
        <p:spPr>
          <a:xfrm>
            <a:off x="165100" y="6445250"/>
            <a:ext cx="1176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the year RE </a:t>
            </a:r>
            <a:r>
              <a:rPr lang="en-US" dirty="0" err="1"/>
              <a:t>sd</a:t>
            </a:r>
            <a:r>
              <a:rPr lang="en-US" dirty="0"/>
              <a:t> are close enough, but not for location, considering the uniform prior for the RE </a:t>
            </a:r>
            <a:r>
              <a:rPr lang="en-US" dirty="0" err="1"/>
              <a:t>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68B8F-B563-3F92-BD62-704781B1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903898"/>
            <a:ext cx="9343201" cy="595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41F7-9923-67CB-9F7A-2E79C599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" y="429397"/>
            <a:ext cx="1773237" cy="107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80DB5-FE2D-DF88-3C27-72B5AAE45B2B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</p:spTree>
    <p:extLst>
      <p:ext uri="{BB962C8B-B14F-4D97-AF65-F5344CB8AC3E}">
        <p14:creationId xmlns:p14="http://schemas.microsoft.com/office/powerpoint/2010/main" val="41285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BD997-2E64-47D1-B68D-F0DA504FFE4C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1E6E5-7DA5-6CD0-6231-CCA2110C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87"/>
            <a:ext cx="2124075" cy="133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53537-820B-67EC-6DE7-C852AEAA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66" y="952500"/>
            <a:ext cx="926693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7C550-BCC5-9B0D-49C7-2BE752A11C18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E8278-2880-6478-F229-A19C8CCB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03" y="1035050"/>
            <a:ext cx="9137397" cy="582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72D16-B06F-5E83-49D3-E19F3BEF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" y="558800"/>
            <a:ext cx="2135067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5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6EF9A-F5CD-A0CE-649F-4DC3C10B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86" y="523875"/>
            <a:ext cx="9117468" cy="58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5FA7B-3193-A0CF-63B0-8F2C6A58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6" y="355600"/>
            <a:ext cx="2391467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FB25A-E8EF-B999-D7F1-BD5C38CFF306}"/>
              </a:ext>
            </a:extLst>
          </p:cNvPr>
          <p:cNvSpPr txBox="1"/>
          <p:nvPr/>
        </p:nvSpPr>
        <p:spPr>
          <a:xfrm>
            <a:off x="558800" y="444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9" name="Picture 4" descr="Nearby - Free user icons">
            <a:extLst>
              <a:ext uri="{FF2B5EF4-FFF2-40B4-BE49-F238E27FC236}">
                <a16:creationId xmlns:a16="http://schemas.microsoft.com/office/drawing/2014/main" id="{D97547AE-7CBC-9E26-8D52-27095046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6" y="3819525"/>
            <a:ext cx="849313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21BC2-F11F-726F-5C2C-6D3D9347C773}"/>
              </a:ext>
            </a:extLst>
          </p:cNvPr>
          <p:cNvSpPr txBox="1"/>
          <p:nvPr/>
        </p:nvSpPr>
        <p:spPr>
          <a:xfrm>
            <a:off x="9942003" y="4721225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this is now essentially just prior, no data...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ECA8-D7B6-2648-C598-B0A8A7CD4AD7}"/>
              </a:ext>
            </a:extLst>
          </p:cNvPr>
          <p:cNvSpPr txBox="1"/>
          <p:nvPr/>
        </p:nvSpPr>
        <p:spPr>
          <a:xfrm>
            <a:off x="139700" y="6334125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I really feel uncomfortable with all this prior tweaking, which shows me that what I assume a priori about the variance of the random effects really changes my inferences, especially given that I don’t have much prior knowledge about what that variance should be </a:t>
            </a:r>
          </a:p>
        </p:txBody>
      </p:sp>
    </p:spTree>
    <p:extLst>
      <p:ext uri="{BB962C8B-B14F-4D97-AF65-F5344CB8AC3E}">
        <p14:creationId xmlns:p14="http://schemas.microsoft.com/office/powerpoint/2010/main" val="16947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5A0C-92A3-1F81-0DBD-4EC8DD62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gamma parametrization should be OK and the random effects formulation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CC31-2B20-23F3-52A3-97F31EFB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/>
          <a:lstStyle/>
          <a:p>
            <a:r>
              <a:rPr lang="en-US" dirty="0"/>
              <a:t>Since things seem to work fine when I fit:</a:t>
            </a:r>
          </a:p>
          <a:p>
            <a:pPr lvl="1"/>
            <a:r>
              <a:rPr lang="en-US" dirty="0"/>
              <a:t>A Gamma GLM in Nimble (slide 9 and 10)</a:t>
            </a:r>
          </a:p>
          <a:p>
            <a:pPr lvl="1"/>
            <a:r>
              <a:rPr lang="en-US" dirty="0"/>
              <a:t>A LMM in Nimble (slide 11)</a:t>
            </a:r>
          </a:p>
          <a:p>
            <a:pPr lvl="1"/>
            <a:r>
              <a:rPr lang="en-US" dirty="0"/>
              <a:t>See also consequence of Wei Zhang’s email (slide 12)</a:t>
            </a:r>
          </a:p>
        </p:txBody>
      </p:sp>
    </p:spTree>
    <p:extLst>
      <p:ext uri="{BB962C8B-B14F-4D97-AF65-F5344CB8AC3E}">
        <p14:creationId xmlns:p14="http://schemas.microsoft.com/office/powerpoint/2010/main" val="186937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CCF6-4D4C-6439-BAA8-B8B8566D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0109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Fitting </a:t>
            </a:r>
            <a:r>
              <a:rPr lang="en-US" sz="2800" dirty="0" err="1"/>
              <a:t>LMMinNimble.R</a:t>
            </a:r>
            <a:r>
              <a:rPr lang="en-US" sz="2800" dirty="0"/>
              <a:t> – random effects </a:t>
            </a:r>
            <a:r>
              <a:rPr lang="en-US" sz="2800" dirty="0" err="1"/>
              <a:t>sd’s</a:t>
            </a:r>
            <a:r>
              <a:rPr lang="en-US" sz="2800" dirty="0"/>
              <a:t> already “overestimated”  as compared to </a:t>
            </a:r>
            <a:r>
              <a:rPr lang="en-US" sz="2800" dirty="0" err="1"/>
              <a:t>lmer</a:t>
            </a:r>
            <a:r>
              <a:rPr lang="en-US" sz="2800" dirty="0"/>
              <a:t>...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Is that a thing?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68E68-DFD3-7E25-EABD-D9600B73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301" y="1524000"/>
            <a:ext cx="7931699" cy="505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DEB66-100D-528E-121E-030869362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8" y="2557324"/>
            <a:ext cx="3995743" cy="254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C0129-216D-81FE-A4F2-6E067E922EDB}"/>
              </a:ext>
            </a:extLst>
          </p:cNvPr>
          <p:cNvSpPr txBox="1"/>
          <p:nvPr/>
        </p:nvSpPr>
        <p:spPr>
          <a:xfrm>
            <a:off x="342900" y="5103674"/>
            <a:ext cx="36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how the mixing for the year random effect is quite “strange” (as is also for the residual error </a:t>
            </a:r>
            <a:r>
              <a:rPr lang="en-US" dirty="0" err="1"/>
              <a:t>sd</a:t>
            </a:r>
            <a:r>
              <a:rPr lang="en-US" dirty="0"/>
              <a:t>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 guess that might not be unusual for a parameter which has a hard boundary (at 0 in this case)?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23DED-454B-6B09-EEE4-688F4937FE3E}"/>
              </a:ext>
            </a:extLst>
          </p:cNvPr>
          <p:cNvSpPr txBox="1"/>
          <p:nvPr/>
        </p:nvSpPr>
        <p:spPr>
          <a:xfrm>
            <a:off x="984250" y="1644521"/>
            <a:ext cx="805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sigmal_RE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(0, 2)  </a:t>
            </a:r>
          </a:p>
          <a:p>
            <a:r>
              <a:rPr lang="en-US" dirty="0" err="1"/>
              <a:t>sigmay_RE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(0, 2)  </a:t>
            </a:r>
          </a:p>
          <a:p>
            <a:r>
              <a:rPr lang="en-US" dirty="0" err="1"/>
              <a:t>errorsd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(0, 100)</a:t>
            </a:r>
          </a:p>
        </p:txBody>
      </p:sp>
      <p:pic>
        <p:nvPicPr>
          <p:cNvPr id="9" name="Picture 4" descr="Nearby - Free user icons">
            <a:extLst>
              <a:ext uri="{FF2B5EF4-FFF2-40B4-BE49-F238E27FC236}">
                <a16:creationId xmlns:a16="http://schemas.microsoft.com/office/drawing/2014/main" id="{BFD926CD-3D7C-76C4-4380-3A12BEB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07" y="1392903"/>
            <a:ext cx="418306" cy="4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3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378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Gamma GLMM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gamma parametrization should be OK and the random effects formulation too</vt:lpstr>
      <vt:lpstr>Fitting LMMinNimble.R – random effects sd’s already “overestimated”  as compared to lmer... Is that a thing?</vt:lpstr>
      <vt:lpstr>PowerPoint Presentation</vt:lpstr>
      <vt:lpstr>Fitting GLMinNimble.R – seems 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Marques</dc:creator>
  <cp:lastModifiedBy>Tiago Marques</cp:lastModifiedBy>
  <cp:revision>12</cp:revision>
  <dcterms:created xsi:type="dcterms:W3CDTF">2023-08-04T12:12:34Z</dcterms:created>
  <dcterms:modified xsi:type="dcterms:W3CDTF">2023-08-04T17:34:36Z</dcterms:modified>
</cp:coreProperties>
</file>