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300" r:id="rId2"/>
    <p:sldId id="547" r:id="rId3"/>
    <p:sldId id="548" r:id="rId4"/>
    <p:sldId id="549" r:id="rId5"/>
    <p:sldId id="550" r:id="rId6"/>
    <p:sldId id="551" r:id="rId7"/>
    <p:sldId id="552" r:id="rId8"/>
    <p:sldId id="553" r:id="rId9"/>
    <p:sldId id="554" r:id="rId10"/>
    <p:sldId id="555" r:id="rId11"/>
    <p:sldId id="55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13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45" autoAdjust="0"/>
    <p:restoredTop sz="94230" autoAdjust="0"/>
  </p:normalViewPr>
  <p:slideViewPr>
    <p:cSldViewPr snapToGrid="0" showGuides="1">
      <p:cViewPr varScale="1">
        <p:scale>
          <a:sx n="78" d="100"/>
          <a:sy n="78" d="100"/>
        </p:scale>
        <p:origin x="725" y="5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66ACD-6C2E-4FD3-B74E-B8DD2F76D0B3}" type="datetimeFigureOut">
              <a:rPr lang="nl-BE" smtClean="0"/>
              <a:t>13/10/2024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4667C-E041-4777-8358-87B0F661D713}" type="slidenum">
              <a:rPr lang="nl-BE" smtClean="0"/>
              <a:t>‹nr.›</a:t>
            </a:fld>
            <a:endParaRPr lang="nl-BE"/>
          </a:p>
        </p:txBody>
      </p:sp>
    </p:spTree>
    <p:extLst>
      <p:ext uri="{BB962C8B-B14F-4D97-AF65-F5344CB8AC3E}">
        <p14:creationId xmlns:p14="http://schemas.microsoft.com/office/powerpoint/2010/main" val="368659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ikgastarten.nl/marketing-en-verkoop/7-tips-voor-een-succesvolle-content-marketingstrategie" TargetMode="External"/><Relationship Id="rId13" Type="http://schemas.openxmlformats.org/officeDocument/2006/relationships/hyperlink" Target="https://www.ikgastarten.nl/marketing-en-verkoop/netwerken/de-kracht-van-samenwerken-8-tips-voor-ondernemers" TargetMode="External"/><Relationship Id="rId3" Type="http://schemas.openxmlformats.org/officeDocument/2006/relationships/hyperlink" Target="https://www.ikgastarten.nl/marketing-en-verkoop/klanten-en-acquisitie/checklist-de-juiste-doelgroep-bepalen" TargetMode="External"/><Relationship Id="rId7" Type="http://schemas.openxmlformats.org/officeDocument/2006/relationships/hyperlink" Target="https://www.ikgastarten.nl/marketing-en-verkoop/4-manieren-om-indruk-te-maken-op-uw-concurrenten" TargetMode="External"/><Relationship Id="rId12" Type="http://schemas.openxmlformats.org/officeDocument/2006/relationships/hyperlink" Target="https://www.ikgastarten.nl/verkoop/acquisiti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ikgastarten.nl/marketing-en-verkoop/klanten-en-acquisitie/5-tips-om-nieuwe-klanten-te-signaleren" TargetMode="External"/><Relationship Id="rId11" Type="http://schemas.openxmlformats.org/officeDocument/2006/relationships/hyperlink" Target="https://www.ikgastarten.nl/financien/bedrijfsfinanciering" TargetMode="External"/><Relationship Id="rId5" Type="http://schemas.openxmlformats.org/officeDocument/2006/relationships/hyperlink" Target="https://www.ikgastarten.nl/marketing-en-verkoop/klanten-en-acquisitie/goede-service-goud-waard" TargetMode="External"/><Relationship Id="rId10" Type="http://schemas.openxmlformats.org/officeDocument/2006/relationships/hyperlink" Target="https://www.ikgastarten.nl/financi%C3%ABn/boekhouding-en-administratie/de-juiste-kostprijs-bepalen-hoe-doe-je-dat" TargetMode="External"/><Relationship Id="rId4" Type="http://schemas.openxmlformats.org/officeDocument/2006/relationships/hyperlink" Target="https://www.ikgastarten.nl/marketing-en-verkoop/5-tips-om-een-merk-de-markt-te-zetten" TargetMode="External"/><Relationship Id="rId9" Type="http://schemas.openxmlformats.org/officeDocument/2006/relationships/hyperlink" Target="https://www.ikgastarten.nl/zzp/4-valkuilen-voor-startende-ondernemers" TargetMode="External"/><Relationship Id="rId14" Type="http://schemas.openxmlformats.org/officeDocument/2006/relationships/hyperlink" Target="https://www.ikgastarten.nl/ondernemingsplan/ondernemingsplan-make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2</a:t>
            </a:fld>
            <a:endParaRPr lang="nl-BE"/>
          </a:p>
        </p:txBody>
      </p:sp>
    </p:spTree>
    <p:extLst>
      <p:ext uri="{BB962C8B-B14F-4D97-AF65-F5344CB8AC3E}">
        <p14:creationId xmlns:p14="http://schemas.microsoft.com/office/powerpoint/2010/main" val="2635535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11</a:t>
            </a:fld>
            <a:endParaRPr lang="nl-BE"/>
          </a:p>
        </p:txBody>
      </p:sp>
    </p:spTree>
    <p:extLst>
      <p:ext uri="{BB962C8B-B14F-4D97-AF65-F5344CB8AC3E}">
        <p14:creationId xmlns:p14="http://schemas.microsoft.com/office/powerpoint/2010/main" val="509837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3</a:t>
            </a:fld>
            <a:endParaRPr lang="nl-BE"/>
          </a:p>
        </p:txBody>
      </p:sp>
    </p:spTree>
    <p:extLst>
      <p:ext uri="{BB962C8B-B14F-4D97-AF65-F5344CB8AC3E}">
        <p14:creationId xmlns:p14="http://schemas.microsoft.com/office/powerpoint/2010/main" val="143972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4</a:t>
            </a:fld>
            <a:endParaRPr lang="nl-BE"/>
          </a:p>
        </p:txBody>
      </p:sp>
    </p:spTree>
    <p:extLst>
      <p:ext uri="{BB962C8B-B14F-4D97-AF65-F5344CB8AC3E}">
        <p14:creationId xmlns:p14="http://schemas.microsoft.com/office/powerpoint/2010/main" val="66221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5</a:t>
            </a:fld>
            <a:endParaRPr lang="nl-BE"/>
          </a:p>
        </p:txBody>
      </p:sp>
    </p:spTree>
    <p:extLst>
      <p:ext uri="{BB962C8B-B14F-4D97-AF65-F5344CB8AC3E}">
        <p14:creationId xmlns:p14="http://schemas.microsoft.com/office/powerpoint/2010/main" val="306632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6</a:t>
            </a:fld>
            <a:endParaRPr lang="nl-BE"/>
          </a:p>
        </p:txBody>
      </p:sp>
    </p:spTree>
    <p:extLst>
      <p:ext uri="{BB962C8B-B14F-4D97-AF65-F5344CB8AC3E}">
        <p14:creationId xmlns:p14="http://schemas.microsoft.com/office/powerpoint/2010/main" val="849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7</a:t>
            </a:fld>
            <a:endParaRPr lang="nl-BE"/>
          </a:p>
        </p:txBody>
      </p:sp>
    </p:spTree>
    <p:extLst>
      <p:ext uri="{BB962C8B-B14F-4D97-AF65-F5344CB8AC3E}">
        <p14:creationId xmlns:p14="http://schemas.microsoft.com/office/powerpoint/2010/main" val="1506483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8</a:t>
            </a:fld>
            <a:endParaRPr lang="nl-BE"/>
          </a:p>
        </p:txBody>
      </p:sp>
    </p:spTree>
    <p:extLst>
      <p:ext uri="{BB962C8B-B14F-4D97-AF65-F5344CB8AC3E}">
        <p14:creationId xmlns:p14="http://schemas.microsoft.com/office/powerpoint/2010/main" val="3964852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9</a:t>
            </a:fld>
            <a:endParaRPr lang="nl-BE"/>
          </a:p>
        </p:txBody>
      </p:sp>
    </p:spTree>
    <p:extLst>
      <p:ext uri="{BB962C8B-B14F-4D97-AF65-F5344CB8AC3E}">
        <p14:creationId xmlns:p14="http://schemas.microsoft.com/office/powerpoint/2010/main" val="178846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1. Customer Segments</a:t>
            </a:r>
          </a:p>
          <a:p>
            <a:pPr fontAlgn="base"/>
            <a:r>
              <a:rPr lang="nl-BE" sz="1200" b="0" i="0" kern="1200" dirty="0">
                <a:solidFill>
                  <a:schemeClr val="tx1"/>
                </a:solidFill>
                <a:effectLst/>
                <a:latin typeface="+mn-lt"/>
                <a:ea typeface="+mn-ea"/>
                <a:cs typeface="+mn-cs"/>
              </a:rPr>
              <a:t>Het bepalen van de juiste </a:t>
            </a:r>
            <a:r>
              <a:rPr lang="nl-BE" sz="1200" b="0" i="0" u="sng" kern="1200" dirty="0">
                <a:solidFill>
                  <a:schemeClr val="tx1"/>
                </a:solidFill>
                <a:effectLst/>
                <a:latin typeface="+mn-lt"/>
                <a:ea typeface="+mn-ea"/>
                <a:cs typeface="+mn-cs"/>
                <a:hlinkClick r:id="rId3"/>
              </a:rPr>
              <a:t>doelgroep</a:t>
            </a:r>
            <a:r>
              <a:rPr lang="nl-BE" sz="1200" b="0" i="0" kern="1200" dirty="0">
                <a:solidFill>
                  <a:schemeClr val="tx1"/>
                </a:solidFill>
                <a:effectLst/>
                <a:latin typeface="+mn-lt"/>
                <a:ea typeface="+mn-ea"/>
                <a:cs typeface="+mn-cs"/>
              </a:rPr>
              <a:t> is essentieel. Breng in kaart welke specifieke klanten je wilt bedienen en onderzoek wat de behoefte is van deze doelgroep. Dit staat ook wel bekend als het segmenteren van de markt omdat je de doelgroep afbakent.</a:t>
            </a:r>
          </a:p>
          <a:p>
            <a:pPr fontAlgn="base"/>
            <a:r>
              <a:rPr lang="nl-BE" sz="1200" b="0" i="0" kern="1200" dirty="0">
                <a:solidFill>
                  <a:schemeClr val="tx1"/>
                </a:solidFill>
                <a:effectLst/>
                <a:latin typeface="+mn-lt"/>
                <a:ea typeface="+mn-ea"/>
                <a:cs typeface="+mn-cs"/>
              </a:rPr>
              <a:t>Ligt de focus op mannen of op vrouwen, op rijke pensionado's of op middenklassers, het hele land of een bepaalde provincie?</a:t>
            </a:r>
          </a:p>
          <a:p>
            <a:pPr fontAlgn="base"/>
            <a:r>
              <a:rPr lang="nl-BE" sz="1200" b="0" i="0" kern="1200" dirty="0">
                <a:solidFill>
                  <a:schemeClr val="tx1"/>
                </a:solidFill>
                <a:effectLst/>
                <a:latin typeface="+mn-lt"/>
                <a:ea typeface="+mn-ea"/>
                <a:cs typeface="+mn-cs"/>
              </a:rPr>
              <a:t>Denk verder aan opleiding, woonplaats, geloof en sociaal-economische achtergrond. Specificeer de wensen van de doelgroep.</a:t>
            </a:r>
          </a:p>
          <a:p>
            <a:pPr fontAlgn="base"/>
            <a:r>
              <a:rPr lang="nl-BE" sz="1200" b="0" i="0" kern="1200" dirty="0">
                <a:solidFill>
                  <a:schemeClr val="tx1"/>
                </a:solidFill>
                <a:effectLst/>
                <a:latin typeface="+mn-lt"/>
                <a:ea typeface="+mn-ea"/>
                <a:cs typeface="+mn-cs"/>
              </a:rPr>
              <a:t>Als er geen vraag naar jouw producten is, verkoop je niets. Zodra je weet waar de potentiële klanten behoefte aan hebben kun je hier jouw </a:t>
            </a:r>
            <a:r>
              <a:rPr lang="nl-BE" sz="1200" b="0" i="0" u="sng" kern="1200" dirty="0">
                <a:solidFill>
                  <a:schemeClr val="tx1"/>
                </a:solidFill>
                <a:effectLst/>
                <a:latin typeface="+mn-lt"/>
                <a:ea typeface="+mn-ea"/>
                <a:cs typeface="+mn-cs"/>
                <a:hlinkClick r:id="rId4"/>
              </a:rPr>
              <a:t>product</a:t>
            </a:r>
            <a:r>
              <a:rPr lang="nl-BE" sz="1200" b="0" i="0" kern="1200" dirty="0">
                <a:solidFill>
                  <a:schemeClr val="tx1"/>
                </a:solidFill>
                <a:effectLst/>
                <a:latin typeface="+mn-lt"/>
                <a:ea typeface="+mn-ea"/>
                <a:cs typeface="+mn-cs"/>
              </a:rPr>
              <a:t> of diensten op aanpassen.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2. Value Proposition</a:t>
            </a:r>
          </a:p>
          <a:p>
            <a:pPr fontAlgn="base"/>
            <a:r>
              <a:rPr lang="nl-BE" sz="1200" b="0" i="0" kern="1200" dirty="0">
                <a:solidFill>
                  <a:schemeClr val="tx1"/>
                </a:solidFill>
                <a:effectLst/>
                <a:latin typeface="+mn-lt"/>
                <a:ea typeface="+mn-ea"/>
                <a:cs typeface="+mn-cs"/>
              </a:rPr>
              <a:t>De waardepropositie, oftewel wat is de onderscheidende of toegevoegde waarde die jij biedt aan de klant? Definieer waarin je daadwerkelijk verschilt van de concurrentie. Bepaal dus in welke markt jouw onderneming zich begeeft en specificeer daarin weer wat je aanbiedt.</a:t>
            </a:r>
          </a:p>
          <a:p>
            <a:pPr fontAlgn="base"/>
            <a:r>
              <a:rPr lang="nl-BE" sz="1200" b="0" i="0" kern="1200" dirty="0">
                <a:solidFill>
                  <a:schemeClr val="tx1"/>
                </a:solidFill>
                <a:effectLst/>
                <a:latin typeface="+mn-lt"/>
                <a:ea typeface="+mn-ea"/>
                <a:cs typeface="+mn-cs"/>
              </a:rPr>
              <a:t>De producten of diensten moeten ten eerste functioneel zijn, maar tegelijkertijd beter of uitgebreider dan de diensten of producten van de concurrentie.</a:t>
            </a:r>
          </a:p>
          <a:p>
            <a:pPr fontAlgn="base"/>
            <a:r>
              <a:rPr lang="nl-BE" sz="1200" b="0" i="0" kern="1200" dirty="0">
                <a:solidFill>
                  <a:schemeClr val="tx1"/>
                </a:solidFill>
                <a:effectLst/>
                <a:latin typeface="+mn-lt"/>
                <a:ea typeface="+mn-ea"/>
                <a:cs typeface="+mn-cs"/>
              </a:rPr>
              <a:t>Het product moet aantrekkelijk zijn in gebruik, financieel voordeel bieden en de klant dient er waarde aan te hechten, zodat het nogmaals wordt besteld. Een belangrijk onderdeel hierbij is de </a:t>
            </a:r>
            <a:r>
              <a:rPr lang="nl-BE" sz="1200" b="0" i="0" u="sng" kern="1200" dirty="0">
                <a:solidFill>
                  <a:schemeClr val="tx1"/>
                </a:solidFill>
                <a:effectLst/>
                <a:latin typeface="+mn-lt"/>
                <a:ea typeface="+mn-ea"/>
                <a:cs typeface="+mn-cs"/>
                <a:hlinkClick r:id="rId5"/>
              </a:rPr>
              <a:t>service</a:t>
            </a:r>
            <a:r>
              <a:rPr lang="nl-BE" sz="1200" b="0" i="0" kern="1200" dirty="0">
                <a:solidFill>
                  <a:schemeClr val="tx1"/>
                </a:solidFill>
                <a:effectLst/>
                <a:latin typeface="+mn-lt"/>
                <a:ea typeface="+mn-ea"/>
                <a:cs typeface="+mn-cs"/>
              </a:rPr>
              <a:t> die je biedt, het is een cruciale factor die bijdraagt aan klanttevredenheid.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3. Customer Relationships</a:t>
            </a:r>
          </a:p>
          <a:p>
            <a:pPr fontAlgn="base"/>
            <a:r>
              <a:rPr lang="nl-BE" sz="1200" b="0" i="0" kern="1200" dirty="0">
                <a:solidFill>
                  <a:schemeClr val="tx1"/>
                </a:solidFill>
                <a:effectLst/>
                <a:latin typeface="+mn-lt"/>
                <a:ea typeface="+mn-ea"/>
                <a:cs typeface="+mn-cs"/>
              </a:rPr>
              <a:t>Bekijk op welke manier je in contact staat met klanten. Als je een brede klantenkring hebt, maak dan een onderscheid tussen de wensen van deze klanten (afnemers die groot inkopen of een particulier die één product bestelt) en kijk naar het rendement dat je kunt behalen op elk van deze klantengroepen. Investeer in de relatie met deze </a:t>
            </a:r>
            <a:r>
              <a:rPr lang="nl-BE" sz="1200" b="0" i="0" u="sng" kern="1200" dirty="0">
                <a:solidFill>
                  <a:schemeClr val="tx1"/>
                </a:solidFill>
                <a:effectLst/>
                <a:latin typeface="+mn-lt"/>
                <a:ea typeface="+mn-ea"/>
                <a:cs typeface="+mn-cs"/>
                <a:hlinkClick r:id="rId6"/>
              </a:rPr>
              <a:t>klanten</a:t>
            </a:r>
            <a:r>
              <a:rPr lang="nl-BE" sz="1200" b="0" i="0" kern="1200" dirty="0">
                <a:solidFill>
                  <a:schemeClr val="tx1"/>
                </a:solidFill>
                <a:effectLst/>
                <a:latin typeface="+mn-lt"/>
                <a:ea typeface="+mn-ea"/>
                <a:cs typeface="+mn-cs"/>
              </a:rPr>
              <a:t>.</a:t>
            </a:r>
          </a:p>
          <a:p>
            <a:pPr fontAlgn="base"/>
            <a:r>
              <a:rPr lang="nl-BE" sz="1200" b="0" i="0" kern="1200" dirty="0">
                <a:solidFill>
                  <a:schemeClr val="tx1"/>
                </a:solidFill>
                <a:effectLst/>
                <a:latin typeface="+mn-lt"/>
                <a:ea typeface="+mn-ea"/>
                <a:cs typeface="+mn-cs"/>
              </a:rPr>
              <a:t>Een stapje extra zetten levert een goede en stabiele klantrelatie op, waardoor de klant hopelijk vaker terugkomt.</a:t>
            </a:r>
          </a:p>
          <a:p>
            <a:pPr fontAlgn="base"/>
            <a:r>
              <a:rPr lang="nl-BE" sz="1200" b="0" i="0" kern="1200" dirty="0">
                <a:solidFill>
                  <a:schemeClr val="tx1"/>
                </a:solidFill>
                <a:effectLst/>
                <a:latin typeface="+mn-lt"/>
                <a:ea typeface="+mn-ea"/>
                <a:cs typeface="+mn-cs"/>
              </a:rPr>
              <a:t>Als je een klant wilt weghalen bij de </a:t>
            </a:r>
            <a:r>
              <a:rPr lang="nl-BE" sz="1200" b="0" i="0" u="sng" kern="1200" dirty="0">
                <a:solidFill>
                  <a:schemeClr val="tx1"/>
                </a:solidFill>
                <a:effectLst/>
                <a:latin typeface="+mn-lt"/>
                <a:ea typeface="+mn-ea"/>
                <a:cs typeface="+mn-cs"/>
                <a:hlinkClick r:id="rId7"/>
              </a:rPr>
              <a:t>concurrentie</a:t>
            </a:r>
            <a:r>
              <a:rPr lang="nl-BE" sz="1200" b="0" i="0" kern="1200" dirty="0">
                <a:solidFill>
                  <a:schemeClr val="tx1"/>
                </a:solidFill>
                <a:effectLst/>
                <a:latin typeface="+mn-lt"/>
                <a:ea typeface="+mn-ea"/>
                <a:cs typeface="+mn-cs"/>
              </a:rPr>
              <a:t> (en dat wil je), dient jouw product niet alleen net zo goed of beter te zijn, maar is het ook belangrijk om te investeren in deze relatie.</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4. Channels</a:t>
            </a:r>
          </a:p>
          <a:p>
            <a:pPr fontAlgn="base"/>
            <a:r>
              <a:rPr lang="nl-BE" sz="1200" b="0" i="0" kern="1200" dirty="0">
                <a:solidFill>
                  <a:schemeClr val="tx1"/>
                </a:solidFill>
                <a:effectLst/>
                <a:latin typeface="+mn-lt"/>
                <a:ea typeface="+mn-ea"/>
                <a:cs typeface="+mn-cs"/>
              </a:rPr>
              <a:t>Dit zijn de (verkoop)kanalen waarmee je in contact komt met klanten. In dit vak in het model beschrijf je onder meer de marketing- en distributiestrategie. Hoe houd je de doelgroep op de hoogte van het aanbod? Op welke manier kunnen zij jouw aanbod verkrijgen, in een winkel of online?</a:t>
            </a:r>
          </a:p>
          <a:p>
            <a:pPr fontAlgn="base"/>
            <a:r>
              <a:rPr lang="nl-BE" sz="1200" b="0" i="0" kern="1200" dirty="0">
                <a:solidFill>
                  <a:schemeClr val="tx1"/>
                </a:solidFill>
                <a:effectLst/>
                <a:latin typeface="+mn-lt"/>
                <a:ea typeface="+mn-ea"/>
                <a:cs typeface="+mn-cs"/>
              </a:rPr>
              <a:t>Combineer de offline en online kanalen om zoveel mogelijk klanten te bereiken. Een manier om de klanten te bereiken is </a:t>
            </a:r>
            <a:r>
              <a:rPr lang="nl-BE" sz="1200" b="0" i="0" u="sng" kern="1200" dirty="0">
                <a:solidFill>
                  <a:schemeClr val="tx1"/>
                </a:solidFill>
                <a:effectLst/>
                <a:latin typeface="+mn-lt"/>
                <a:ea typeface="+mn-ea"/>
                <a:cs typeface="+mn-cs"/>
                <a:hlinkClick r:id="rId8"/>
              </a:rPr>
              <a:t>content marketing</a:t>
            </a:r>
            <a:r>
              <a:rPr lang="nl-BE" sz="1200" b="0" i="0" kern="1200" dirty="0">
                <a:solidFill>
                  <a:schemeClr val="tx1"/>
                </a:solidFill>
                <a:effectLst/>
                <a:latin typeface="+mn-lt"/>
                <a:ea typeface="+mn-ea"/>
                <a:cs typeface="+mn-cs"/>
              </a:rPr>
              <a:t>, een waardevolle techniek voor het creëren en verspreiden van relevante en waardevolle content om jouw doelgroep aan te spreken.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5. Revenue Streams</a:t>
            </a:r>
          </a:p>
          <a:p>
            <a:pPr fontAlgn="base"/>
            <a:r>
              <a:rPr lang="nl-BE" sz="1200" b="0" i="0" kern="1200" dirty="0">
                <a:solidFill>
                  <a:schemeClr val="tx1"/>
                </a:solidFill>
                <a:effectLst/>
                <a:latin typeface="+mn-lt"/>
                <a:ea typeface="+mn-ea"/>
                <a:cs typeface="+mn-cs"/>
              </a:rPr>
              <a:t>Met het verdienmodel maak je duidelijk waar jouw inkomsten vandaan komen. Niet alleen nu, maar ook in de toekomst.</a:t>
            </a:r>
          </a:p>
          <a:p>
            <a:pPr fontAlgn="base"/>
            <a:r>
              <a:rPr lang="nl-BE" sz="1200" b="0" i="0" kern="1200" dirty="0">
                <a:solidFill>
                  <a:schemeClr val="tx1"/>
                </a:solidFill>
                <a:effectLst/>
                <a:latin typeface="+mn-lt"/>
                <a:ea typeface="+mn-ea"/>
                <a:cs typeface="+mn-cs"/>
              </a:rPr>
              <a:t>Het is een van de </a:t>
            </a:r>
            <a:r>
              <a:rPr lang="nl-BE" sz="1200" b="0" i="0" u="sng" kern="1200" dirty="0">
                <a:solidFill>
                  <a:schemeClr val="tx1"/>
                </a:solidFill>
                <a:effectLst/>
                <a:latin typeface="+mn-lt"/>
                <a:ea typeface="+mn-ea"/>
                <a:cs typeface="+mn-cs"/>
                <a:hlinkClick r:id="rId9"/>
              </a:rPr>
              <a:t>valkuilen</a:t>
            </a:r>
            <a:r>
              <a:rPr lang="nl-BE" sz="1200" b="0" i="0" kern="1200" dirty="0">
                <a:solidFill>
                  <a:schemeClr val="tx1"/>
                </a:solidFill>
                <a:effectLst/>
                <a:latin typeface="+mn-lt"/>
                <a:ea typeface="+mn-ea"/>
                <a:cs typeface="+mn-cs"/>
              </a:rPr>
              <a:t> van startende ondernemers. Het gaat erom dat je meerwaarde creëert, meestal geld, maar dit kan ook plezier of voldoening zijn.</a:t>
            </a:r>
          </a:p>
          <a:p>
            <a:pPr fontAlgn="base"/>
            <a:r>
              <a:rPr lang="nl-BE" sz="1200" b="0" i="0" kern="1200" dirty="0">
                <a:solidFill>
                  <a:schemeClr val="tx1"/>
                </a:solidFill>
                <a:effectLst/>
                <a:latin typeface="+mn-lt"/>
                <a:ea typeface="+mn-ea"/>
                <a:cs typeface="+mn-cs"/>
              </a:rPr>
              <a:t>In een verdienmodel schrijf je op hoe je dat gaat bereiken.</a:t>
            </a:r>
          </a:p>
          <a:p>
            <a:pPr fontAlgn="base"/>
            <a:r>
              <a:rPr lang="nl-BE" sz="1200" b="0" i="0" kern="1200" dirty="0">
                <a:solidFill>
                  <a:schemeClr val="tx1"/>
                </a:solidFill>
                <a:effectLst/>
                <a:latin typeface="+mn-lt"/>
                <a:ea typeface="+mn-ea"/>
                <a:cs typeface="+mn-cs"/>
              </a:rPr>
              <a:t>Hoeveel klanten je nodig hebt, hoeveel omzet je nodig hebt om winst te maken, hoe je verdient aan de klanten en of je bijvoorbeeld de </a:t>
            </a:r>
            <a:r>
              <a:rPr lang="nl-BE" sz="1200" b="0" i="0" u="sng" kern="1200" dirty="0">
                <a:solidFill>
                  <a:schemeClr val="tx1"/>
                </a:solidFill>
                <a:effectLst/>
                <a:latin typeface="+mn-lt"/>
                <a:ea typeface="+mn-ea"/>
                <a:cs typeface="+mn-cs"/>
                <a:hlinkClick r:id="rId10"/>
              </a:rPr>
              <a:t>prijzen</a:t>
            </a:r>
            <a:r>
              <a:rPr lang="nl-BE" sz="1200" b="0" i="0" kern="1200" dirty="0">
                <a:solidFill>
                  <a:schemeClr val="tx1"/>
                </a:solidFill>
                <a:effectLst/>
                <a:latin typeface="+mn-lt"/>
                <a:ea typeface="+mn-ea"/>
                <a:cs typeface="+mn-cs"/>
              </a:rPr>
              <a:t> goed hebt bepaald.</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6. Key Resources</a:t>
            </a:r>
          </a:p>
          <a:p>
            <a:pPr fontAlgn="base"/>
            <a:r>
              <a:rPr lang="nl-BE" sz="1200" b="0" i="0" kern="1200" dirty="0">
                <a:solidFill>
                  <a:schemeClr val="tx1"/>
                </a:solidFill>
                <a:effectLst/>
                <a:latin typeface="+mn-lt"/>
                <a:ea typeface="+mn-ea"/>
                <a:cs typeface="+mn-cs"/>
              </a:rPr>
              <a:t>Onder hulpbronnen worden de belangrijkste bedrijfsmiddelen verstaan, die nodig zijn om de waardepropositie te bewerkstelligen. Hierbij kun je denken aan fysieke middelen (bedrijfsapparatuur zoals een computer of een camera), intellectuele middelen (een patent of een merk) en menselijke middelen (personeel). Het vereist een investering, waarbij er op verschillende manieren </a:t>
            </a:r>
            <a:r>
              <a:rPr lang="nl-BE" sz="1200" b="0" i="0" u="sng" kern="1200" dirty="0">
                <a:solidFill>
                  <a:schemeClr val="tx1"/>
                </a:solidFill>
                <a:effectLst/>
                <a:latin typeface="+mn-lt"/>
                <a:ea typeface="+mn-ea"/>
                <a:cs typeface="+mn-cs"/>
                <a:hlinkClick r:id="rId11"/>
              </a:rPr>
              <a:t>gefinancierd</a:t>
            </a:r>
            <a:r>
              <a:rPr lang="nl-BE" sz="1200" b="0" i="0" kern="1200" dirty="0">
                <a:solidFill>
                  <a:schemeClr val="tx1"/>
                </a:solidFill>
                <a:effectLst/>
                <a:latin typeface="+mn-lt"/>
                <a:ea typeface="+mn-ea"/>
                <a:cs typeface="+mn-cs"/>
              </a:rPr>
              <a:t> kan worden.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7. Key Activities</a:t>
            </a:r>
          </a:p>
          <a:p>
            <a:pPr fontAlgn="base"/>
            <a:r>
              <a:rPr lang="nl-BE" sz="1200" b="0" i="0" kern="1200" dirty="0">
                <a:solidFill>
                  <a:schemeClr val="tx1"/>
                </a:solidFill>
                <a:effectLst/>
                <a:latin typeface="+mn-lt"/>
                <a:ea typeface="+mn-ea"/>
                <a:cs typeface="+mn-cs"/>
              </a:rPr>
              <a:t>Wat zijn de belangrijkste kernactiviteiten van jouw bedrijf om de waardepropositie te creëren? Maak duidelijk hoe je waarde toevoegt aan de kwaliteit van je product, aan het onderhouden van klantrelaties en aan het werven van nieuwe klanten.</a:t>
            </a:r>
          </a:p>
          <a:p>
            <a:pPr fontAlgn="base"/>
            <a:r>
              <a:rPr lang="nl-BE" sz="1200" b="0" i="0" kern="1200" dirty="0">
                <a:solidFill>
                  <a:schemeClr val="tx1"/>
                </a:solidFill>
                <a:effectLst/>
                <a:latin typeface="+mn-lt"/>
                <a:ea typeface="+mn-ea"/>
                <a:cs typeface="+mn-cs"/>
              </a:rPr>
              <a:t>Op productgebied draait dit om het ontwikkelen van een kwalitatief sterk product dat beter is dan dat van de concurrenten. Wees servicegericht en investeer daarmee in de klantrelatie.</a:t>
            </a:r>
          </a:p>
          <a:p>
            <a:pPr fontAlgn="base"/>
            <a:r>
              <a:rPr lang="nl-BE" sz="1200" b="0" i="0" kern="1200" dirty="0">
                <a:solidFill>
                  <a:schemeClr val="tx1"/>
                </a:solidFill>
                <a:effectLst/>
                <a:latin typeface="+mn-lt"/>
                <a:ea typeface="+mn-ea"/>
                <a:cs typeface="+mn-cs"/>
              </a:rPr>
              <a:t>Niet alleen het werven van nieuwe klanten, </a:t>
            </a:r>
            <a:r>
              <a:rPr lang="nl-BE" sz="1200" b="0" i="0" u="sng" kern="1200" dirty="0">
                <a:solidFill>
                  <a:schemeClr val="tx1"/>
                </a:solidFill>
                <a:effectLst/>
                <a:latin typeface="+mn-lt"/>
                <a:ea typeface="+mn-ea"/>
                <a:cs typeface="+mn-cs"/>
                <a:hlinkClick r:id="rId12"/>
              </a:rPr>
              <a:t>acquisitie</a:t>
            </a:r>
            <a:r>
              <a:rPr lang="nl-BE" sz="1200" b="0" i="0" kern="1200" dirty="0">
                <a:solidFill>
                  <a:schemeClr val="tx1"/>
                </a:solidFill>
                <a:effectLst/>
                <a:latin typeface="+mn-lt"/>
                <a:ea typeface="+mn-ea"/>
                <a:cs typeface="+mn-cs"/>
              </a:rPr>
              <a:t>, is belangrijk voor startende ondernemers, maar het behouden van klanten is, zeker in tijden van recessie, minstens zo belangrijk.</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8. Partners</a:t>
            </a:r>
          </a:p>
          <a:p>
            <a:pPr fontAlgn="base"/>
            <a:r>
              <a:rPr lang="nl-BE" sz="1200" b="0" i="0" kern="1200" dirty="0">
                <a:solidFill>
                  <a:schemeClr val="tx1"/>
                </a:solidFill>
                <a:effectLst/>
                <a:latin typeface="+mn-lt"/>
                <a:ea typeface="+mn-ea"/>
                <a:cs typeface="+mn-cs"/>
              </a:rPr>
              <a:t>Het geheel is meer dan de som der delen, luidt een oude wijsheid. Als startende ondernemer kan het soms van belang zijn om met partners </a:t>
            </a:r>
            <a:r>
              <a:rPr lang="nl-BE" sz="1200" b="0" i="0" u="sng" kern="1200" dirty="0">
                <a:solidFill>
                  <a:schemeClr val="tx1"/>
                </a:solidFill>
                <a:effectLst/>
                <a:latin typeface="+mn-lt"/>
                <a:ea typeface="+mn-ea"/>
                <a:cs typeface="+mn-cs"/>
                <a:hlinkClick r:id="rId13"/>
              </a:rPr>
              <a:t>samen te werken</a:t>
            </a:r>
            <a:r>
              <a:rPr lang="nl-BE" sz="1200" b="0" i="0" kern="1200" dirty="0">
                <a:solidFill>
                  <a:schemeClr val="tx1"/>
                </a:solidFill>
                <a:effectLst/>
                <a:latin typeface="+mn-lt"/>
                <a:ea typeface="+mn-ea"/>
                <a:cs typeface="+mn-cs"/>
              </a:rPr>
              <a:t> om de concurrentie met anderen aan te gaan.</a:t>
            </a:r>
          </a:p>
          <a:p>
            <a:pPr fontAlgn="base"/>
            <a:r>
              <a:rPr lang="nl-BE" sz="1200" b="0" i="0" kern="1200" dirty="0">
                <a:solidFill>
                  <a:schemeClr val="tx1"/>
                </a:solidFill>
                <a:effectLst/>
                <a:latin typeface="+mn-lt"/>
                <a:ea typeface="+mn-ea"/>
                <a:cs typeface="+mn-cs"/>
              </a:rPr>
              <a:t>Beschrijf in dit deel van het model, indien van toepassing, welke partnerships belangrijk zijn om succesvol te zijn en om te kunnen groeien en concurrerend te zijn.</a:t>
            </a:r>
          </a:p>
          <a:p>
            <a:pPr fontAlgn="base"/>
            <a:r>
              <a:rPr lang="nl-BE" sz="1200" b="0" i="0" kern="1200" dirty="0">
                <a:solidFill>
                  <a:schemeClr val="tx1"/>
                </a:solidFill>
                <a:effectLst/>
                <a:latin typeface="+mn-lt"/>
                <a:ea typeface="+mn-ea"/>
                <a:cs typeface="+mn-cs"/>
              </a:rPr>
              <a:t>Door te beschrijven welke strategische partners je kunt gebruiken, weet je precies welke kennis en expertise nodig is om je aan te vullen. Een tekstbureau en een videobureau kunnen bijvoorbeeld uitstekend samenwerken om interactieve websites te creëren.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9. Cost Structure</a:t>
            </a:r>
          </a:p>
          <a:p>
            <a:pPr fontAlgn="base"/>
            <a:r>
              <a:rPr lang="nl-BE" sz="1200" b="0" i="0" kern="1200" dirty="0">
                <a:solidFill>
                  <a:schemeClr val="tx1"/>
                </a:solidFill>
                <a:effectLst/>
                <a:latin typeface="+mn-lt"/>
                <a:ea typeface="+mn-ea"/>
                <a:cs typeface="+mn-cs"/>
              </a:rPr>
              <a:t>Onderzoek hoe de kostenstructuur in jouw bedrijf in elkaar zit. Nadat je de acht bovenstaande bouwstenen hebt beschreven, is het vrij eenvoudig om de belangrijkste kosten hiervan te bepalen.</a:t>
            </a:r>
          </a:p>
          <a:p>
            <a:pPr fontAlgn="base"/>
            <a:r>
              <a:rPr lang="nl-BE" sz="1200" b="0" i="0" kern="1200" dirty="0">
                <a:solidFill>
                  <a:schemeClr val="tx1"/>
                </a:solidFill>
                <a:effectLst/>
                <a:latin typeface="+mn-lt"/>
                <a:ea typeface="+mn-ea"/>
                <a:cs typeface="+mn-cs"/>
              </a:rPr>
              <a:t>Welke kosten zijn vast (bedrijfspand, machines) en welke zijn variabel (inkoop producten). Bekijk welke bedrijfsmiddelen kostbaar zijn en waar er nog (schaal)voordeel te behalen valt, of waar er besparingen mogelijk zijn.</a:t>
            </a:r>
          </a:p>
          <a:p>
            <a:pPr fontAlgn="base"/>
            <a:endParaRPr lang="nl-BE" sz="1200" b="0" i="0" kern="1200" dirty="0">
              <a:solidFill>
                <a:schemeClr val="tx1"/>
              </a:solidFill>
              <a:effectLst/>
              <a:latin typeface="+mn-lt"/>
              <a:ea typeface="+mn-ea"/>
              <a:cs typeface="+mn-cs"/>
            </a:endParaRPr>
          </a:p>
          <a:p>
            <a:pPr fontAlgn="base"/>
            <a:r>
              <a:rPr lang="nl-BE" sz="1200" b="0" i="0" kern="1200" dirty="0">
                <a:solidFill>
                  <a:schemeClr val="tx1"/>
                </a:solidFill>
                <a:effectLst/>
                <a:latin typeface="+mn-lt"/>
                <a:ea typeface="+mn-ea"/>
                <a:cs typeface="+mn-cs"/>
              </a:rPr>
              <a:t>Als je al een </a:t>
            </a:r>
            <a:r>
              <a:rPr lang="nl-BE" sz="1200" b="0" i="0" u="sng" kern="1200" dirty="0">
                <a:solidFill>
                  <a:schemeClr val="tx1"/>
                </a:solidFill>
                <a:effectLst/>
                <a:latin typeface="+mn-lt"/>
                <a:ea typeface="+mn-ea"/>
                <a:cs typeface="+mn-cs"/>
                <a:hlinkClick r:id="rId14"/>
              </a:rPr>
              <a:t>ondernemingsplan</a:t>
            </a:r>
            <a:r>
              <a:rPr lang="nl-BE" sz="1200" b="0" i="0" kern="1200" dirty="0">
                <a:solidFill>
                  <a:schemeClr val="tx1"/>
                </a:solidFill>
                <a:effectLst/>
                <a:latin typeface="+mn-lt"/>
                <a:ea typeface="+mn-ea"/>
                <a:cs typeface="+mn-cs"/>
              </a:rPr>
              <a:t> hebt geschreven, is dit Business Model Canvas een ideaal hulpmiddel om het businessplan nog eens na te lopen. Het biedt een snel overzicht of jouw strategie nog klopt. Nodig collega’s of vrienden uit en houd aan de hand van de bouwstenen een </a:t>
            </a:r>
            <a:r>
              <a:rPr lang="nl-BE" sz="1200" b="0" i="0" kern="1200">
                <a:solidFill>
                  <a:schemeClr val="tx1"/>
                </a:solidFill>
                <a:effectLst/>
                <a:latin typeface="+mn-lt"/>
                <a:ea typeface="+mn-ea"/>
                <a:cs typeface="+mn-cs"/>
              </a:rPr>
              <a:t>discussie. Waar </a:t>
            </a:r>
            <a:r>
              <a:rPr lang="nl-BE" sz="1200" b="0" i="0" kern="1200" dirty="0">
                <a:solidFill>
                  <a:schemeClr val="tx1"/>
                </a:solidFill>
                <a:effectLst/>
                <a:latin typeface="+mn-lt"/>
                <a:ea typeface="+mn-ea"/>
                <a:cs typeface="+mn-cs"/>
              </a:rPr>
              <a:t>worden de kosten gemaakt, waar liggen de kansen, wie zijn je klanten, wat is jouw toegevoegde waarde en hoe kun je innoveren?</a:t>
            </a:r>
          </a:p>
          <a:p>
            <a:pPr fontAlgn="base"/>
            <a:endParaRPr lang="nl-BE" sz="1200" b="0" i="0" kern="1200" dirty="0">
              <a:solidFill>
                <a:schemeClr val="tx1"/>
              </a:solidFill>
              <a:effectLst/>
              <a:latin typeface="+mn-lt"/>
              <a:ea typeface="+mn-ea"/>
              <a:cs typeface="+mn-cs"/>
            </a:endParaRPr>
          </a:p>
          <a:p>
            <a:endParaRPr lang="nl-BE" dirty="0"/>
          </a:p>
          <a:p>
            <a:endParaRPr lang="en-BE" dirty="0"/>
          </a:p>
        </p:txBody>
      </p:sp>
      <p:sp>
        <p:nvSpPr>
          <p:cNvPr id="4" name="Slide Number Placeholder 3"/>
          <p:cNvSpPr>
            <a:spLocks noGrp="1"/>
          </p:cNvSpPr>
          <p:nvPr>
            <p:ph type="sldNum" sz="quarter" idx="5"/>
          </p:nvPr>
        </p:nvSpPr>
        <p:spPr/>
        <p:txBody>
          <a:bodyPr/>
          <a:lstStyle/>
          <a:p>
            <a:fld id="{9A54667C-E041-4777-8358-87B0F661D713}" type="slidenum">
              <a:rPr lang="nl-BE" smtClean="0"/>
              <a:t>10</a:t>
            </a:fld>
            <a:endParaRPr lang="nl-BE"/>
          </a:p>
        </p:txBody>
      </p:sp>
    </p:spTree>
    <p:extLst>
      <p:ext uri="{BB962C8B-B14F-4D97-AF65-F5344CB8AC3E}">
        <p14:creationId xmlns:p14="http://schemas.microsoft.com/office/powerpoint/2010/main" val="1033974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ABD21D-0171-4997-B166-A8669FBBF25E}"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7" name="Picture 6">
            <a:extLst>
              <a:ext uri="{FF2B5EF4-FFF2-40B4-BE49-F238E27FC236}">
                <a16:creationId xmlns:a16="http://schemas.microsoft.com/office/drawing/2014/main" id="{0978CEEE-1A30-DE77-46AC-3FB7C3F153C5}"/>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2B132C-90BF-4267-AE79-8490BE9C7127}" type="datetime1">
              <a:rPr lang="nl-BE" smtClean="0"/>
              <a:t>13/10/2024</a:t>
            </a:fld>
            <a:endParaRPr lang="en-US" dirty="0"/>
          </a:p>
        </p:txBody>
      </p:sp>
      <p:sp>
        <p:nvSpPr>
          <p:cNvPr id="6" name="Footer Placeholder 5"/>
          <p:cNvSpPr>
            <a:spLocks noGrp="1"/>
          </p:cNvSpPr>
          <p:nvPr>
            <p:ph type="ftr" sz="quarter" idx="11"/>
          </p:nvPr>
        </p:nvSpPr>
        <p:spPr/>
        <p:txBody>
          <a:bodyPr/>
          <a:lstStyle/>
          <a:p>
            <a:r>
              <a:rPr lang="en-US"/>
              <a:t>Cursus Organisatie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35923A69-0201-286A-E155-191D85FE60CF}"/>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72D3A4-4B0E-4292-8A5A-284ABF41F37C}"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3" name="Picture 2">
            <a:extLst>
              <a:ext uri="{FF2B5EF4-FFF2-40B4-BE49-F238E27FC236}">
                <a16:creationId xmlns:a16="http://schemas.microsoft.com/office/drawing/2014/main" id="{BBF68B75-3490-980C-BAB9-A52F230C3E3C}"/>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69AD75-C3E5-440D-B2F9-04FD20DB360B}"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pic>
        <p:nvPicPr>
          <p:cNvPr id="3" name="Picture 2">
            <a:extLst>
              <a:ext uri="{FF2B5EF4-FFF2-40B4-BE49-F238E27FC236}">
                <a16:creationId xmlns:a16="http://schemas.microsoft.com/office/drawing/2014/main" id="{7BD75854-A944-2844-7661-4D06D18BD2CB}"/>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275FA-0775-4699-AFDF-DAB68E3E9531}"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7" name="Picture 6">
            <a:extLst>
              <a:ext uri="{FF2B5EF4-FFF2-40B4-BE49-F238E27FC236}">
                <a16:creationId xmlns:a16="http://schemas.microsoft.com/office/drawing/2014/main" id="{91D10097-D10C-A8F8-E93C-09B65C959DDF}"/>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D697DE-4257-48E9-B412-7E3DA223391B}" type="datetime1">
              <a:rPr lang="nl-BE" smtClean="0"/>
              <a:t>13/10/2024</a:t>
            </a:fld>
            <a:endParaRPr lang="en-US" dirty="0"/>
          </a:p>
        </p:txBody>
      </p:sp>
      <p:sp>
        <p:nvSpPr>
          <p:cNvPr id="4"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C625033D-7B8B-93A9-3853-D21D8A380317}"/>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D203B3-D2AB-4ED8-BB12-754B78EC7C05}" type="datetime1">
              <a:rPr lang="nl-BE" smtClean="0"/>
              <a:t>13/10/2024</a:t>
            </a:fld>
            <a:endParaRPr lang="en-US" dirty="0"/>
          </a:p>
        </p:txBody>
      </p:sp>
      <p:sp>
        <p:nvSpPr>
          <p:cNvPr id="4"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614EC914-3A82-2FC3-B364-A35F3189043C}"/>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9621A8-3A9F-495D-A7D8-E508110D1304}"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7" name="Picture 6">
            <a:extLst>
              <a:ext uri="{FF2B5EF4-FFF2-40B4-BE49-F238E27FC236}">
                <a16:creationId xmlns:a16="http://schemas.microsoft.com/office/drawing/2014/main" id="{D07B2E0A-C93A-104F-550D-58CB8163D62A}"/>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EC6A15-AE84-4456-B922-1D4BD9A5E079}"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7" name="Picture 6">
            <a:extLst>
              <a:ext uri="{FF2B5EF4-FFF2-40B4-BE49-F238E27FC236}">
                <a16:creationId xmlns:a16="http://schemas.microsoft.com/office/drawing/2014/main" id="{AA3C6B9B-9DD1-1296-8EB1-0E635F4F9C5D}"/>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4" name="Picture 3">
            <a:extLst>
              <a:ext uri="{FF2B5EF4-FFF2-40B4-BE49-F238E27FC236}">
                <a16:creationId xmlns:a16="http://schemas.microsoft.com/office/drawing/2014/main" id="{77B149AD-5837-95F4-F7E2-C6AEEB6671B6}"/>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9B3D0-F290-4AF0-9047-CE2D4AC20CAA}" type="datetime1">
              <a:rPr lang="nl-BE" smtClean="0"/>
              <a:t>13/10/2024</a:t>
            </a:fld>
            <a:endParaRPr lang="en-US" dirty="0"/>
          </a:p>
        </p:txBody>
      </p:sp>
      <p:sp>
        <p:nvSpPr>
          <p:cNvPr id="5" name="Footer Placeholder 4"/>
          <p:cNvSpPr>
            <a:spLocks noGrp="1"/>
          </p:cNvSpPr>
          <p:nvPr>
            <p:ph type="ftr" sz="quarter" idx="11"/>
          </p:nvPr>
        </p:nvSpPr>
        <p:spPr/>
        <p:txBody>
          <a:bodyPr/>
          <a:lstStyle/>
          <a:p>
            <a:r>
              <a:rPr lang="en-US"/>
              <a:t>Cursus Organisatie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pic>
        <p:nvPicPr>
          <p:cNvPr id="7" name="Picture 6">
            <a:extLst>
              <a:ext uri="{FF2B5EF4-FFF2-40B4-BE49-F238E27FC236}">
                <a16:creationId xmlns:a16="http://schemas.microsoft.com/office/drawing/2014/main" id="{247CAF15-EE5B-771B-C819-A92A2C1E247C}"/>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13A000-777A-430C-BF30-5F5AACF0E128}" type="datetime1">
              <a:rPr lang="nl-BE" smtClean="0"/>
              <a:t>13/10/2024</a:t>
            </a:fld>
            <a:endParaRPr lang="en-US" dirty="0"/>
          </a:p>
        </p:txBody>
      </p:sp>
      <p:sp>
        <p:nvSpPr>
          <p:cNvPr id="6" name="Footer Placeholder 5"/>
          <p:cNvSpPr>
            <a:spLocks noGrp="1"/>
          </p:cNvSpPr>
          <p:nvPr>
            <p:ph type="ftr" sz="quarter" idx="11"/>
          </p:nvPr>
        </p:nvSpPr>
        <p:spPr/>
        <p:txBody>
          <a:bodyPr/>
          <a:lstStyle/>
          <a:p>
            <a:r>
              <a:rPr lang="en-US"/>
              <a:t>Cursus Organisatie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52337A1D-7F3E-37F4-68C2-A3FF74EB67B5}"/>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538FC-B06F-4E05-A9DF-BEA093BCD86C}" type="datetime1">
              <a:rPr lang="nl-BE" smtClean="0"/>
              <a:t>13/10/2024</a:t>
            </a:fld>
            <a:endParaRPr lang="en-US" dirty="0"/>
          </a:p>
        </p:txBody>
      </p:sp>
      <p:sp>
        <p:nvSpPr>
          <p:cNvPr id="8" name="Footer Placeholder 7"/>
          <p:cNvSpPr>
            <a:spLocks noGrp="1"/>
          </p:cNvSpPr>
          <p:nvPr>
            <p:ph type="ftr" sz="quarter" idx="11"/>
          </p:nvPr>
        </p:nvSpPr>
        <p:spPr/>
        <p:txBody>
          <a:bodyPr/>
          <a:lstStyle/>
          <a:p>
            <a:r>
              <a:rPr lang="en-US"/>
              <a:t>Cursus Organisatie</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pic>
        <p:nvPicPr>
          <p:cNvPr id="10" name="Picture 9">
            <a:extLst>
              <a:ext uri="{FF2B5EF4-FFF2-40B4-BE49-F238E27FC236}">
                <a16:creationId xmlns:a16="http://schemas.microsoft.com/office/drawing/2014/main" id="{CC604B4A-F8CF-6E87-04B5-4BCF8584A13C}"/>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1D871B-9A63-4DE2-9134-6F2D3D1BBCC9}" type="datetime1">
              <a:rPr lang="nl-BE" smtClean="0"/>
              <a:t>13/10/2024</a:t>
            </a:fld>
            <a:endParaRPr lang="en-US" dirty="0"/>
          </a:p>
        </p:txBody>
      </p:sp>
      <p:sp>
        <p:nvSpPr>
          <p:cNvPr id="5" name="Footer Placeholder 3"/>
          <p:cNvSpPr>
            <a:spLocks noGrp="1"/>
          </p:cNvSpPr>
          <p:nvPr>
            <p:ph type="ftr" sz="quarter" idx="11"/>
          </p:nvPr>
        </p:nvSpPr>
        <p:spPr/>
        <p:txBody>
          <a:bodyPr/>
          <a:lstStyle/>
          <a:p>
            <a:r>
              <a:rPr lang="en-US"/>
              <a:t>Cursus Organisatie</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pic>
        <p:nvPicPr>
          <p:cNvPr id="3" name="Picture 2">
            <a:extLst>
              <a:ext uri="{FF2B5EF4-FFF2-40B4-BE49-F238E27FC236}">
                <a16:creationId xmlns:a16="http://schemas.microsoft.com/office/drawing/2014/main" id="{C4ADDCAE-9268-1910-3691-349AC490A923}"/>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D26F0E-68FB-4F7F-ABBE-E5A6FC0692F0}" type="datetime1">
              <a:rPr lang="nl-BE" smtClean="0"/>
              <a:t>13/10/2024</a:t>
            </a:fld>
            <a:endParaRPr lang="en-US" dirty="0"/>
          </a:p>
        </p:txBody>
      </p:sp>
      <p:sp>
        <p:nvSpPr>
          <p:cNvPr id="5" name="Footer Placeholder 2"/>
          <p:cNvSpPr>
            <a:spLocks noGrp="1"/>
          </p:cNvSpPr>
          <p:nvPr>
            <p:ph type="ftr" sz="quarter" idx="11"/>
          </p:nvPr>
        </p:nvSpPr>
        <p:spPr/>
        <p:txBody>
          <a:bodyPr/>
          <a:lstStyle/>
          <a:p>
            <a:r>
              <a:rPr lang="en-US"/>
              <a:t>Cursus Organisatie</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pic>
        <p:nvPicPr>
          <p:cNvPr id="2" name="Picture 1">
            <a:extLst>
              <a:ext uri="{FF2B5EF4-FFF2-40B4-BE49-F238E27FC236}">
                <a16:creationId xmlns:a16="http://schemas.microsoft.com/office/drawing/2014/main" id="{EC8E288A-7349-79E7-F99E-B5E9E6C0A7D0}"/>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EFE0D7-FB51-4E7D-8031-90841C5A466E}" type="datetime1">
              <a:rPr lang="nl-BE" smtClean="0"/>
              <a:t>13/10/2024</a:t>
            </a:fld>
            <a:endParaRPr lang="en-US" dirty="0"/>
          </a:p>
        </p:txBody>
      </p:sp>
      <p:sp>
        <p:nvSpPr>
          <p:cNvPr id="5" name="Footer Placeholder 5"/>
          <p:cNvSpPr>
            <a:spLocks noGrp="1"/>
          </p:cNvSpPr>
          <p:nvPr>
            <p:ph type="ftr" sz="quarter" idx="11"/>
          </p:nvPr>
        </p:nvSpPr>
        <p:spPr/>
        <p:txBody>
          <a:bodyPr/>
          <a:lstStyle/>
          <a:p>
            <a:r>
              <a:rPr lang="en-US"/>
              <a:t>Cursus Organisatie</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86F54C2A-E7BB-2FD1-58D6-627FD46C2793}"/>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D960-7480-4A92-A9F2-9A58F1DF3EDE}" type="datetime1">
              <a:rPr lang="nl-BE" smtClean="0"/>
              <a:t>13/10/2024</a:t>
            </a:fld>
            <a:endParaRPr lang="en-US" dirty="0"/>
          </a:p>
        </p:txBody>
      </p:sp>
      <p:sp>
        <p:nvSpPr>
          <p:cNvPr id="6" name="Footer Placeholder 5"/>
          <p:cNvSpPr>
            <a:spLocks noGrp="1"/>
          </p:cNvSpPr>
          <p:nvPr>
            <p:ph type="ftr" sz="quarter" idx="11"/>
          </p:nvPr>
        </p:nvSpPr>
        <p:spPr/>
        <p:txBody>
          <a:bodyPr/>
          <a:lstStyle/>
          <a:p>
            <a:r>
              <a:rPr lang="en-US"/>
              <a:t>Cursus Organisatie</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pic>
        <p:nvPicPr>
          <p:cNvPr id="8" name="Picture 7">
            <a:extLst>
              <a:ext uri="{FF2B5EF4-FFF2-40B4-BE49-F238E27FC236}">
                <a16:creationId xmlns:a16="http://schemas.microsoft.com/office/drawing/2014/main" id="{9537C200-72B6-9402-4A86-4D2C78258175}"/>
              </a:ext>
            </a:extLst>
          </p:cNvPr>
          <p:cNvPicPr>
            <a:picLocks noChangeAspect="1"/>
          </p:cNvPicPr>
          <p:nvPr userDrawn="1"/>
        </p:nvPicPr>
        <p:blipFill>
          <a:blip r:embed="rId2">
            <a:alphaModFix amt="4000"/>
          </a:blip>
          <a:stretch>
            <a:fillRect/>
          </a:stretch>
        </p:blipFill>
        <p:spPr>
          <a:xfrm>
            <a:off x="335886" y="295729"/>
            <a:ext cx="10315052" cy="5816623"/>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93023E-84FC-4443-BE66-1F4B22ECD08E}" type="datetime1">
              <a:rPr lang="nl-BE" smtClean="0"/>
              <a:t>13/10/2024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Cursus Organisatie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F988BAB-DD0B-3D60-957B-734CB0199B75}"/>
              </a:ext>
            </a:extLst>
          </p:cNvPr>
          <p:cNvSpPr/>
          <p:nvPr/>
        </p:nvSpPr>
        <p:spPr>
          <a:xfrm>
            <a:off x="186267" y="2822786"/>
            <a:ext cx="11823700" cy="3739486"/>
          </a:xfrm>
          <a:prstGeom prst="rect">
            <a:avLst/>
          </a:prstGeom>
          <a:solidFill>
            <a:schemeClr val="tx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a:extLst>
              <a:ext uri="{FF2B5EF4-FFF2-40B4-BE49-F238E27FC236}">
                <a16:creationId xmlns:a16="http://schemas.microsoft.com/office/drawing/2014/main" id="{83C93793-4A36-193D-BD62-2E7C26A09D24}"/>
              </a:ext>
            </a:extLst>
          </p:cNvPr>
          <p:cNvSpPr>
            <a:spLocks noGrp="1"/>
          </p:cNvSpPr>
          <p:nvPr>
            <p:ph type="title"/>
          </p:nvPr>
        </p:nvSpPr>
        <p:spPr/>
        <p:txBody>
          <a:bodyPr/>
          <a:lstStyle/>
          <a:p>
            <a:r>
              <a:rPr lang="en-GB" dirty="0" err="1"/>
              <a:t>opdracht</a:t>
            </a:r>
            <a:endParaRPr lang="nl-BE" sz="2800" dirty="0"/>
          </a:p>
        </p:txBody>
      </p:sp>
      <p:sp>
        <p:nvSpPr>
          <p:cNvPr id="4" name="Date Placeholder 3">
            <a:extLst>
              <a:ext uri="{FF2B5EF4-FFF2-40B4-BE49-F238E27FC236}">
                <a16:creationId xmlns:a16="http://schemas.microsoft.com/office/drawing/2014/main" id="{A35CB2C6-8B2D-EFFF-F3C5-68B798DCC0E4}"/>
              </a:ext>
            </a:extLst>
          </p:cNvPr>
          <p:cNvSpPr>
            <a:spLocks noGrp="1"/>
          </p:cNvSpPr>
          <p:nvPr>
            <p:ph type="dt" sz="half" idx="10"/>
          </p:nvPr>
        </p:nvSpPr>
        <p:spPr/>
        <p:txBody>
          <a:bodyPr/>
          <a:lstStyle/>
          <a:p>
            <a:fld id="{5D62180C-7E1F-4CCC-A2F9-77FECD466F08}" type="datetime1">
              <a:rPr lang="nl-BE" smtClean="0"/>
              <a:t>13/10/2024</a:t>
            </a:fld>
            <a:endParaRPr lang="en-US" dirty="0"/>
          </a:p>
        </p:txBody>
      </p:sp>
      <p:sp>
        <p:nvSpPr>
          <p:cNvPr id="5" name="Footer Placeholder 4">
            <a:extLst>
              <a:ext uri="{FF2B5EF4-FFF2-40B4-BE49-F238E27FC236}">
                <a16:creationId xmlns:a16="http://schemas.microsoft.com/office/drawing/2014/main" id="{82FDA1B3-3D5A-1DC2-4EF8-52DD43A845E7}"/>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1CCC5B1F-8CB3-4D22-6DEE-F0874FB162DF}"/>
              </a:ext>
            </a:extLst>
          </p:cNvPr>
          <p:cNvSpPr>
            <a:spLocks noGrp="1"/>
          </p:cNvSpPr>
          <p:nvPr>
            <p:ph type="sldNum" sz="quarter" idx="12"/>
          </p:nvPr>
        </p:nvSpPr>
        <p:spPr/>
        <p:txBody>
          <a:bodyPr/>
          <a:lstStyle/>
          <a:p>
            <a:fld id="{D57F1E4F-1CFF-5643-939E-02111984F565}" type="slidenum">
              <a:rPr lang="en-US" smtClean="0"/>
              <a:t>1</a:t>
            </a:fld>
            <a:endParaRPr lang="en-US" dirty="0"/>
          </a:p>
        </p:txBody>
      </p:sp>
      <p:sp>
        <p:nvSpPr>
          <p:cNvPr id="3" name="Subtitle 2">
            <a:extLst>
              <a:ext uri="{FF2B5EF4-FFF2-40B4-BE49-F238E27FC236}">
                <a16:creationId xmlns:a16="http://schemas.microsoft.com/office/drawing/2014/main" id="{87EC6920-6A38-28B1-E18C-D0075993AD1C}"/>
              </a:ext>
            </a:extLst>
          </p:cNvPr>
          <p:cNvSpPr>
            <a:spLocks noGrp="1"/>
          </p:cNvSpPr>
          <p:nvPr>
            <p:ph idx="1"/>
          </p:nvPr>
        </p:nvSpPr>
        <p:spPr>
          <a:xfrm>
            <a:off x="1103313" y="1644261"/>
            <a:ext cx="8851766" cy="1096528"/>
          </a:xfrm>
        </p:spPr>
        <p:txBody>
          <a:bodyPr>
            <a:normAutofit fontScale="62500" lnSpcReduction="20000"/>
          </a:bodyPr>
          <a:lstStyle/>
          <a:p>
            <a:pPr lvl="1"/>
            <a:r>
              <a:rPr lang="en-GB" sz="3600" dirty="0" err="1"/>
              <a:t>Kies</a:t>
            </a:r>
            <a:r>
              <a:rPr lang="en-GB" sz="3600" dirty="0"/>
              <a:t> een </a:t>
            </a:r>
            <a:r>
              <a:rPr lang="en-GB" sz="3600" dirty="0" err="1"/>
              <a:t>bedrijven</a:t>
            </a:r>
            <a:r>
              <a:rPr lang="en-GB" sz="3600" dirty="0"/>
              <a:t> (</a:t>
            </a:r>
            <a:r>
              <a:rPr lang="en-GB" sz="3600" dirty="0" err="1"/>
              <a:t>bvb</a:t>
            </a:r>
            <a:r>
              <a:rPr lang="en-GB" sz="3600" dirty="0"/>
              <a:t>. Een van de </a:t>
            </a:r>
            <a:r>
              <a:rPr lang="en-GB" sz="3600" dirty="0" err="1"/>
              <a:t>onderstaande</a:t>
            </a:r>
            <a:r>
              <a:rPr lang="en-GB" sz="3600" dirty="0"/>
              <a:t>)</a:t>
            </a:r>
          </a:p>
          <a:p>
            <a:pPr lvl="1"/>
            <a:r>
              <a:rPr lang="en-GB" sz="3600" dirty="0" err="1"/>
              <a:t>Vul</a:t>
            </a:r>
            <a:r>
              <a:rPr lang="en-GB" sz="3600" dirty="0"/>
              <a:t> het Business Model Canvas </a:t>
            </a:r>
            <a:r>
              <a:rPr lang="en-GB" sz="3600" dirty="0" err="1"/>
              <a:t>aan</a:t>
            </a:r>
            <a:r>
              <a:rPr lang="en-GB" sz="3600" dirty="0"/>
              <a:t> </a:t>
            </a:r>
            <a:r>
              <a:rPr lang="en-GB" sz="3600" dirty="0">
                <a:solidFill>
                  <a:srgbClr val="FFC000"/>
                </a:solidFill>
              </a:rPr>
              <a:t>in de slides</a:t>
            </a:r>
            <a:endParaRPr lang="nl-BE" sz="3600" dirty="0">
              <a:solidFill>
                <a:srgbClr val="FFC000"/>
              </a:solidFill>
            </a:endParaRPr>
          </a:p>
        </p:txBody>
      </p:sp>
      <p:pic>
        <p:nvPicPr>
          <p:cNvPr id="8" name="Picture 7" descr="Afbeeldingsresultaat voor nespresso">
            <a:extLst>
              <a:ext uri="{FF2B5EF4-FFF2-40B4-BE49-F238E27FC236}">
                <a16:creationId xmlns:a16="http://schemas.microsoft.com/office/drawing/2014/main" id="{4BA7CD6E-C007-0030-98DF-8E5A45A8F4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9114" y="4115340"/>
            <a:ext cx="2009458" cy="12660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fbeeldingsresultaat voor kinder">
            <a:extLst>
              <a:ext uri="{FF2B5EF4-FFF2-40B4-BE49-F238E27FC236}">
                <a16:creationId xmlns:a16="http://schemas.microsoft.com/office/drawing/2014/main" id="{DA3A173E-0F68-03DA-5593-B74BB7D035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9106" y="4369689"/>
            <a:ext cx="2424368" cy="7378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Afbeeldingsresultaat voor google">
            <a:extLst>
              <a:ext uri="{FF2B5EF4-FFF2-40B4-BE49-F238E27FC236}">
                <a16:creationId xmlns:a16="http://schemas.microsoft.com/office/drawing/2014/main" id="{74E7DFDE-71E7-1B01-9503-53DC2B12FE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572" y="5618638"/>
            <a:ext cx="2163918" cy="7322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Afbeeldingsresultaat voor tesla logo">
            <a:extLst>
              <a:ext uri="{FF2B5EF4-FFF2-40B4-BE49-F238E27FC236}">
                <a16:creationId xmlns:a16="http://schemas.microsoft.com/office/drawing/2014/main" id="{EA978751-E620-B8B1-45BA-9222169A8F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3390" y="4095831"/>
            <a:ext cx="1697642" cy="12635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red text on a black background&#10;&#10;Description automatically generated">
            <a:extLst>
              <a:ext uri="{FF2B5EF4-FFF2-40B4-BE49-F238E27FC236}">
                <a16:creationId xmlns:a16="http://schemas.microsoft.com/office/drawing/2014/main" id="{178A0367-220E-5528-B154-49CD623A08CC}"/>
              </a:ext>
            </a:extLst>
          </p:cNvPr>
          <p:cNvPicPr>
            <a:picLocks noChangeAspect="1"/>
          </p:cNvPicPr>
          <p:nvPr/>
        </p:nvPicPr>
        <p:blipFill>
          <a:blip r:embed="rId6"/>
          <a:stretch>
            <a:fillRect/>
          </a:stretch>
        </p:blipFill>
        <p:spPr>
          <a:xfrm>
            <a:off x="3228658" y="3133876"/>
            <a:ext cx="2886522" cy="902038"/>
          </a:xfrm>
          <a:prstGeom prst="rect">
            <a:avLst/>
          </a:prstGeom>
        </p:spPr>
      </p:pic>
      <p:pic>
        <p:nvPicPr>
          <p:cNvPr id="20" name="Picture 19" descr="A blue rectangle with white text&#10;&#10;Description automatically generated">
            <a:extLst>
              <a:ext uri="{FF2B5EF4-FFF2-40B4-BE49-F238E27FC236}">
                <a16:creationId xmlns:a16="http://schemas.microsoft.com/office/drawing/2014/main" id="{F0E16E10-0FAF-99BC-8DC7-34462A7E2064}"/>
              </a:ext>
            </a:extLst>
          </p:cNvPr>
          <p:cNvPicPr>
            <a:picLocks noChangeAspect="1"/>
          </p:cNvPicPr>
          <p:nvPr/>
        </p:nvPicPr>
        <p:blipFill>
          <a:blip r:embed="rId7"/>
          <a:stretch>
            <a:fillRect/>
          </a:stretch>
        </p:blipFill>
        <p:spPr>
          <a:xfrm>
            <a:off x="770384" y="5118654"/>
            <a:ext cx="2705066" cy="1521600"/>
          </a:xfrm>
          <a:prstGeom prst="rect">
            <a:avLst/>
          </a:prstGeom>
        </p:spPr>
      </p:pic>
      <p:pic>
        <p:nvPicPr>
          <p:cNvPr id="22" name="Picture 21" descr="A blue and black text&#10;&#10;Description automatically generated with medium confidence">
            <a:extLst>
              <a:ext uri="{FF2B5EF4-FFF2-40B4-BE49-F238E27FC236}">
                <a16:creationId xmlns:a16="http://schemas.microsoft.com/office/drawing/2014/main" id="{50A81C49-81C9-A0C7-59E9-19986D2F99A7}"/>
              </a:ext>
            </a:extLst>
          </p:cNvPr>
          <p:cNvPicPr>
            <a:picLocks noChangeAspect="1"/>
          </p:cNvPicPr>
          <p:nvPr/>
        </p:nvPicPr>
        <p:blipFill>
          <a:blip r:embed="rId8"/>
          <a:stretch>
            <a:fillRect/>
          </a:stretch>
        </p:blipFill>
        <p:spPr>
          <a:xfrm>
            <a:off x="7976040" y="5396623"/>
            <a:ext cx="2522499" cy="617498"/>
          </a:xfrm>
          <a:prstGeom prst="rect">
            <a:avLst/>
          </a:prstGeom>
        </p:spPr>
      </p:pic>
      <p:pic>
        <p:nvPicPr>
          <p:cNvPr id="24" name="Picture 23" descr="A red text on a black background&#10;&#10;Description automatically generated">
            <a:extLst>
              <a:ext uri="{FF2B5EF4-FFF2-40B4-BE49-F238E27FC236}">
                <a16:creationId xmlns:a16="http://schemas.microsoft.com/office/drawing/2014/main" id="{C377BCF4-A1B2-66C8-2CB5-B2AF1C9005AE}"/>
              </a:ext>
            </a:extLst>
          </p:cNvPr>
          <p:cNvPicPr>
            <a:picLocks noChangeAspect="1"/>
          </p:cNvPicPr>
          <p:nvPr/>
        </p:nvPicPr>
        <p:blipFill>
          <a:blip r:embed="rId9"/>
          <a:stretch>
            <a:fillRect/>
          </a:stretch>
        </p:blipFill>
        <p:spPr>
          <a:xfrm>
            <a:off x="6221888" y="2941870"/>
            <a:ext cx="3169279" cy="1330358"/>
          </a:xfrm>
          <a:prstGeom prst="rect">
            <a:avLst/>
          </a:prstGeom>
        </p:spPr>
      </p:pic>
      <p:pic>
        <p:nvPicPr>
          <p:cNvPr id="26" name="Picture 25" descr="A blue and white logo&#10;&#10;Description automatically generated">
            <a:extLst>
              <a:ext uri="{FF2B5EF4-FFF2-40B4-BE49-F238E27FC236}">
                <a16:creationId xmlns:a16="http://schemas.microsoft.com/office/drawing/2014/main" id="{1B4D16CF-FF32-C9CD-0B68-7801E215A3B6}"/>
              </a:ext>
            </a:extLst>
          </p:cNvPr>
          <p:cNvPicPr>
            <a:picLocks noChangeAspect="1"/>
          </p:cNvPicPr>
          <p:nvPr/>
        </p:nvPicPr>
        <p:blipFill>
          <a:blip r:embed="rId10"/>
          <a:stretch>
            <a:fillRect/>
          </a:stretch>
        </p:blipFill>
        <p:spPr>
          <a:xfrm>
            <a:off x="511245" y="3214091"/>
            <a:ext cx="2073431" cy="915855"/>
          </a:xfrm>
          <a:prstGeom prst="rect">
            <a:avLst/>
          </a:prstGeom>
        </p:spPr>
      </p:pic>
      <p:pic>
        <p:nvPicPr>
          <p:cNvPr id="28" name="Picture 27" descr="A black background with white text&#10;&#10;Description automatically generated">
            <a:extLst>
              <a:ext uri="{FF2B5EF4-FFF2-40B4-BE49-F238E27FC236}">
                <a16:creationId xmlns:a16="http://schemas.microsoft.com/office/drawing/2014/main" id="{7AF15053-35E9-99F9-8117-B0A9AAEFE559}"/>
              </a:ext>
            </a:extLst>
          </p:cNvPr>
          <p:cNvPicPr>
            <a:picLocks noChangeAspect="1"/>
          </p:cNvPicPr>
          <p:nvPr/>
        </p:nvPicPr>
        <p:blipFill>
          <a:blip r:embed="rId11"/>
          <a:stretch>
            <a:fillRect/>
          </a:stretch>
        </p:blipFill>
        <p:spPr>
          <a:xfrm>
            <a:off x="9340591" y="2859873"/>
            <a:ext cx="2236741" cy="1330358"/>
          </a:xfrm>
          <a:prstGeom prst="rect">
            <a:avLst/>
          </a:prstGeom>
        </p:spPr>
      </p:pic>
    </p:spTree>
    <p:extLst>
      <p:ext uri="{BB962C8B-B14F-4D97-AF65-F5344CB8AC3E}">
        <p14:creationId xmlns:p14="http://schemas.microsoft.com/office/powerpoint/2010/main" val="765365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Cost</a:t>
            </a:r>
            <a:r>
              <a:rPr lang="nl-BE" dirty="0"/>
              <a:t> </a:t>
            </a:r>
            <a:r>
              <a:rPr lang="nl-BE" dirty="0" err="1"/>
              <a:t>structure</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Technologie- en infrastructuurkosten: </a:t>
            </a:r>
            <a:r>
              <a:rPr lang="nl-BE" dirty="0"/>
              <a:t>Investeringen in servers, netwerkcapaciteiten en onderhoud van het platform</a:t>
            </a:r>
          </a:p>
          <a:p>
            <a:pPr algn="ctr"/>
            <a:r>
              <a:rPr lang="nl-BE" b="1" dirty="0"/>
              <a:t>Marketing en promotie: </a:t>
            </a:r>
            <a:r>
              <a:rPr lang="nl-BE" dirty="0"/>
              <a:t>Marketingscampagnes op verschillende sociale media platformen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a:bodyPr>
          <a:lstStyle/>
          <a:p>
            <a:pPr algn="l" fontAlgn="base"/>
            <a:r>
              <a:rPr lang="nl-BE" b="0" i="0" dirty="0">
                <a:effectLst/>
                <a:latin typeface="flanders-sans"/>
              </a:rPr>
              <a:t>De kostenstructuur geeft alle kosten weer die nodig zijn om het business model te laten werken.</a:t>
            </a:r>
          </a:p>
          <a:p>
            <a:pPr algn="l" fontAlgn="base"/>
            <a:endParaRPr lang="nl-BE" b="0" i="0" dirty="0">
              <a:effectLst/>
              <a:latin typeface="flanders-sans"/>
            </a:endParaRPr>
          </a:p>
          <a:p>
            <a:pPr algn="l" fontAlgn="base"/>
            <a:r>
              <a:rPr lang="nl-BE" b="0" i="0" dirty="0">
                <a:effectLst/>
                <a:latin typeface="flanders-sans"/>
              </a:rPr>
              <a:t>Wat zijn je belangrijkste kosten? (vaste kosten zoals personeel, huisvesting, administratieve kosten, marketingkosten, exploitatie- en productiekosten, verplaatsingskosten, financiële kosten, … en variabele kosten).</a:t>
            </a:r>
          </a:p>
        </p:txBody>
      </p:sp>
    </p:spTree>
    <p:extLst>
      <p:ext uri="{BB962C8B-B14F-4D97-AF65-F5344CB8AC3E}">
        <p14:creationId xmlns:p14="http://schemas.microsoft.com/office/powerpoint/2010/main" val="241522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Revenue</a:t>
            </a:r>
            <a:r>
              <a:rPr lang="nl-BE" dirty="0"/>
              <a:t> streams</a:t>
            </a:r>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Game-ontwikkelaars en uitgevers: </a:t>
            </a:r>
            <a:r>
              <a:rPr lang="nl-BE" dirty="0"/>
              <a:t>Samenwerking met ontwikkelaars om hun games op het platform aan te bieden</a:t>
            </a:r>
          </a:p>
          <a:p>
            <a:pPr algn="ctr"/>
            <a:r>
              <a:rPr lang="nl-BE" b="1" dirty="0" err="1"/>
              <a:t>Payment</a:t>
            </a:r>
            <a:r>
              <a:rPr lang="nl-BE" b="1" dirty="0"/>
              <a:t> providers: </a:t>
            </a:r>
            <a:r>
              <a:rPr lang="nl-BE" dirty="0"/>
              <a:t>Samenwerking met </a:t>
            </a:r>
            <a:r>
              <a:rPr lang="nl-BE" dirty="0" err="1"/>
              <a:t>betalingsverwerks</a:t>
            </a:r>
            <a:r>
              <a:rPr lang="nl-BE" dirty="0"/>
              <a:t> om veilige en gemakkelijke transacties mogelijk te maken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a:bodyPr>
          <a:lstStyle/>
          <a:p>
            <a:pPr algn="l" fontAlgn="base"/>
            <a:r>
              <a:rPr lang="nl-BE" b="0" i="0" dirty="0">
                <a:effectLst/>
                <a:latin typeface="flanders-sans"/>
              </a:rPr>
              <a:t>Waarde proposities die met succes aan klanten worden aangeboden, resulteren in inkomstenstromen.</a:t>
            </a:r>
          </a:p>
          <a:p>
            <a:pPr algn="l" fontAlgn="base"/>
            <a:endParaRPr lang="nl-BE" b="0" i="0" dirty="0">
              <a:effectLst/>
              <a:latin typeface="flanders-sans"/>
            </a:endParaRPr>
          </a:p>
          <a:p>
            <a:pPr algn="l" fontAlgn="base"/>
            <a:r>
              <a:rPr lang="nl-BE" b="0" i="0" dirty="0">
                <a:effectLst/>
                <a:latin typeface="flanders-sans"/>
              </a:rPr>
              <a:t>Waar verdien je je geld mee? Welke inkomstenbronnen heb je? Hoe kan je aanvullende bronnen van inkomsten ontwikkelen? Detailleer de samenstelling van de omzet per gamma van producten of diensten.</a:t>
            </a:r>
          </a:p>
        </p:txBody>
      </p:sp>
    </p:spTree>
    <p:extLst>
      <p:ext uri="{BB962C8B-B14F-4D97-AF65-F5344CB8AC3E}">
        <p14:creationId xmlns:p14="http://schemas.microsoft.com/office/powerpoint/2010/main" val="293346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2</a:t>
            </a:fld>
            <a:endParaRPr lang="en-US" dirty="0"/>
          </a:p>
        </p:txBody>
      </p:sp>
      <p:pic>
        <p:nvPicPr>
          <p:cNvPr id="8" name="Picture 7">
            <a:extLst>
              <a:ext uri="{FF2B5EF4-FFF2-40B4-BE49-F238E27FC236}">
                <a16:creationId xmlns:a16="http://schemas.microsoft.com/office/drawing/2014/main" id="{FC055975-6D5F-3F6B-D7CB-A1A7A4509A81}"/>
              </a:ext>
            </a:extLst>
          </p:cNvPr>
          <p:cNvPicPr>
            <a:picLocks noChangeAspect="1"/>
          </p:cNvPicPr>
          <p:nvPr/>
        </p:nvPicPr>
        <p:blipFill>
          <a:blip r:embed="rId3"/>
          <a:stretch>
            <a:fillRect/>
          </a:stretch>
        </p:blipFill>
        <p:spPr>
          <a:xfrm>
            <a:off x="1158129" y="315178"/>
            <a:ext cx="8805661" cy="6227644"/>
          </a:xfrm>
          <a:prstGeom prst="rect">
            <a:avLst/>
          </a:prstGeom>
        </p:spPr>
      </p:pic>
      <p:sp>
        <p:nvSpPr>
          <p:cNvPr id="15" name="Tekstvak 14">
            <a:extLst>
              <a:ext uri="{FF2B5EF4-FFF2-40B4-BE49-F238E27FC236}">
                <a16:creationId xmlns:a16="http://schemas.microsoft.com/office/drawing/2014/main" id="{D042E5D7-9587-ADAC-20F0-CAF5F14BBAAD}"/>
              </a:ext>
            </a:extLst>
          </p:cNvPr>
          <p:cNvSpPr txBox="1"/>
          <p:nvPr/>
        </p:nvSpPr>
        <p:spPr>
          <a:xfrm>
            <a:off x="1592826" y="2113935"/>
            <a:ext cx="1396180" cy="1277273"/>
          </a:xfrm>
          <a:prstGeom prst="rect">
            <a:avLst/>
          </a:prstGeom>
          <a:noFill/>
        </p:spPr>
        <p:txBody>
          <a:bodyPr wrap="square" rtlCol="0">
            <a:spAutoFit/>
          </a:bodyPr>
          <a:lstStyle/>
          <a:p>
            <a:r>
              <a:rPr lang="nl-BE" sz="1100" dirty="0">
                <a:solidFill>
                  <a:schemeClr val="bg1"/>
                </a:solidFill>
              </a:rPr>
              <a:t>Game-ontwikkelaars en uitgever</a:t>
            </a:r>
          </a:p>
          <a:p>
            <a:endParaRPr lang="nl-BE" sz="1100" dirty="0">
              <a:solidFill>
                <a:schemeClr val="bg1"/>
              </a:solidFill>
            </a:endParaRPr>
          </a:p>
          <a:p>
            <a:endParaRPr lang="nl-BE" sz="1100" dirty="0">
              <a:solidFill>
                <a:schemeClr val="bg1"/>
              </a:solidFill>
            </a:endParaRPr>
          </a:p>
          <a:p>
            <a:r>
              <a:rPr lang="nl-BE" sz="1100" dirty="0">
                <a:solidFill>
                  <a:schemeClr val="bg1"/>
                </a:solidFill>
              </a:rPr>
              <a:t>Hardware fabrikanten</a:t>
            </a:r>
          </a:p>
        </p:txBody>
      </p:sp>
      <p:sp>
        <p:nvSpPr>
          <p:cNvPr id="16" name="Tekstvak 15">
            <a:extLst>
              <a:ext uri="{FF2B5EF4-FFF2-40B4-BE49-F238E27FC236}">
                <a16:creationId xmlns:a16="http://schemas.microsoft.com/office/drawing/2014/main" id="{1AC1E349-842C-5761-BC86-88935BA3F8EE}"/>
              </a:ext>
            </a:extLst>
          </p:cNvPr>
          <p:cNvSpPr txBox="1"/>
          <p:nvPr/>
        </p:nvSpPr>
        <p:spPr>
          <a:xfrm>
            <a:off x="3195484" y="1927123"/>
            <a:ext cx="1524000" cy="600164"/>
          </a:xfrm>
          <a:prstGeom prst="rect">
            <a:avLst/>
          </a:prstGeom>
          <a:noFill/>
        </p:spPr>
        <p:txBody>
          <a:bodyPr wrap="square" rtlCol="0">
            <a:spAutoFit/>
          </a:bodyPr>
          <a:lstStyle/>
          <a:p>
            <a:r>
              <a:rPr lang="nl-BE" sz="1100" dirty="0">
                <a:solidFill>
                  <a:schemeClr val="bg1"/>
                </a:solidFill>
              </a:rPr>
              <a:t>Platformonderhoud</a:t>
            </a:r>
          </a:p>
          <a:p>
            <a:endParaRPr lang="nl-BE" sz="1100" dirty="0">
              <a:solidFill>
                <a:schemeClr val="bg1"/>
              </a:solidFill>
            </a:endParaRPr>
          </a:p>
          <a:p>
            <a:r>
              <a:rPr lang="nl-BE" sz="1100" dirty="0">
                <a:solidFill>
                  <a:schemeClr val="bg1"/>
                </a:solidFill>
              </a:rPr>
              <a:t>Gamebibliotheek</a:t>
            </a:r>
          </a:p>
        </p:txBody>
      </p:sp>
      <p:sp>
        <p:nvSpPr>
          <p:cNvPr id="17" name="Tekstvak 16">
            <a:extLst>
              <a:ext uri="{FF2B5EF4-FFF2-40B4-BE49-F238E27FC236}">
                <a16:creationId xmlns:a16="http://schemas.microsoft.com/office/drawing/2014/main" id="{1C631103-FBA9-CB98-0472-55A38C1F2D15}"/>
              </a:ext>
            </a:extLst>
          </p:cNvPr>
          <p:cNvSpPr txBox="1"/>
          <p:nvPr/>
        </p:nvSpPr>
        <p:spPr>
          <a:xfrm>
            <a:off x="3126548" y="3634808"/>
            <a:ext cx="1524000" cy="769441"/>
          </a:xfrm>
          <a:prstGeom prst="rect">
            <a:avLst/>
          </a:prstGeom>
          <a:noFill/>
        </p:spPr>
        <p:txBody>
          <a:bodyPr wrap="square" rtlCol="0">
            <a:spAutoFit/>
          </a:bodyPr>
          <a:lstStyle/>
          <a:p>
            <a:r>
              <a:rPr lang="nl-BE" sz="1100" dirty="0">
                <a:solidFill>
                  <a:schemeClr val="bg1"/>
                </a:solidFill>
              </a:rPr>
              <a:t>Digitale distributie infrastructuur</a:t>
            </a:r>
          </a:p>
          <a:p>
            <a:endParaRPr lang="nl-BE" sz="1100" dirty="0">
              <a:solidFill>
                <a:schemeClr val="bg1"/>
              </a:solidFill>
            </a:endParaRPr>
          </a:p>
          <a:p>
            <a:r>
              <a:rPr lang="nl-BE" sz="1100" dirty="0">
                <a:solidFill>
                  <a:schemeClr val="bg1"/>
                </a:solidFill>
              </a:rPr>
              <a:t>Spelbibliotheek</a:t>
            </a:r>
          </a:p>
        </p:txBody>
      </p:sp>
      <p:sp>
        <p:nvSpPr>
          <p:cNvPr id="19" name="Tekstvak 18">
            <a:extLst>
              <a:ext uri="{FF2B5EF4-FFF2-40B4-BE49-F238E27FC236}">
                <a16:creationId xmlns:a16="http://schemas.microsoft.com/office/drawing/2014/main" id="{C4A76AF2-AAD8-1FFA-5617-D45C4BB7083A}"/>
              </a:ext>
            </a:extLst>
          </p:cNvPr>
          <p:cNvSpPr txBox="1"/>
          <p:nvPr/>
        </p:nvSpPr>
        <p:spPr>
          <a:xfrm>
            <a:off x="4857025" y="2359741"/>
            <a:ext cx="1555463" cy="1107996"/>
          </a:xfrm>
          <a:prstGeom prst="rect">
            <a:avLst/>
          </a:prstGeom>
          <a:noFill/>
        </p:spPr>
        <p:txBody>
          <a:bodyPr wrap="square" rtlCol="0">
            <a:spAutoFit/>
          </a:bodyPr>
          <a:lstStyle/>
          <a:p>
            <a:r>
              <a:rPr lang="nl-BE" sz="1100" dirty="0">
                <a:solidFill>
                  <a:schemeClr val="bg1"/>
                </a:solidFill>
              </a:rPr>
              <a:t>Grote bibliotheek van games</a:t>
            </a:r>
          </a:p>
          <a:p>
            <a:endParaRPr lang="nl-BE" sz="1100" dirty="0">
              <a:solidFill>
                <a:schemeClr val="bg1"/>
              </a:solidFill>
            </a:endParaRPr>
          </a:p>
          <a:p>
            <a:endParaRPr lang="nl-BE" sz="1100" dirty="0">
              <a:solidFill>
                <a:schemeClr val="bg1"/>
              </a:solidFill>
            </a:endParaRPr>
          </a:p>
          <a:p>
            <a:r>
              <a:rPr lang="nl-BE" sz="1100" dirty="0">
                <a:solidFill>
                  <a:schemeClr val="bg1"/>
                </a:solidFill>
              </a:rPr>
              <a:t>Gebruiksvriendelijke interface</a:t>
            </a:r>
          </a:p>
        </p:txBody>
      </p:sp>
      <p:sp>
        <p:nvSpPr>
          <p:cNvPr id="20" name="Tekstvak 19">
            <a:extLst>
              <a:ext uri="{FF2B5EF4-FFF2-40B4-BE49-F238E27FC236}">
                <a16:creationId xmlns:a16="http://schemas.microsoft.com/office/drawing/2014/main" id="{D1657B4B-618F-98B3-0021-2F5C58DE5957}"/>
              </a:ext>
            </a:extLst>
          </p:cNvPr>
          <p:cNvSpPr txBox="1"/>
          <p:nvPr/>
        </p:nvSpPr>
        <p:spPr>
          <a:xfrm>
            <a:off x="6388434" y="2059659"/>
            <a:ext cx="1524000" cy="600164"/>
          </a:xfrm>
          <a:prstGeom prst="rect">
            <a:avLst/>
          </a:prstGeom>
          <a:noFill/>
        </p:spPr>
        <p:txBody>
          <a:bodyPr wrap="square" rtlCol="0">
            <a:spAutoFit/>
          </a:bodyPr>
          <a:lstStyle/>
          <a:p>
            <a:r>
              <a:rPr lang="nl-BE" sz="1100" dirty="0">
                <a:solidFill>
                  <a:schemeClr val="bg1"/>
                </a:solidFill>
              </a:rPr>
              <a:t>Zelfbediening</a:t>
            </a:r>
          </a:p>
          <a:p>
            <a:endParaRPr lang="nl-BE" sz="1100" dirty="0">
              <a:solidFill>
                <a:schemeClr val="bg1"/>
              </a:solidFill>
            </a:endParaRPr>
          </a:p>
          <a:p>
            <a:r>
              <a:rPr lang="nl-BE" sz="1100" dirty="0">
                <a:solidFill>
                  <a:schemeClr val="bg1"/>
                </a:solidFill>
              </a:rPr>
              <a:t>Klantenservice</a:t>
            </a:r>
          </a:p>
        </p:txBody>
      </p:sp>
      <p:sp>
        <p:nvSpPr>
          <p:cNvPr id="21" name="Tekstvak 20">
            <a:extLst>
              <a:ext uri="{FF2B5EF4-FFF2-40B4-BE49-F238E27FC236}">
                <a16:creationId xmlns:a16="http://schemas.microsoft.com/office/drawing/2014/main" id="{2AD12EAE-2586-739A-BC65-6004B065A696}"/>
              </a:ext>
            </a:extLst>
          </p:cNvPr>
          <p:cNvSpPr txBox="1"/>
          <p:nvPr/>
        </p:nvSpPr>
        <p:spPr>
          <a:xfrm>
            <a:off x="6437068" y="4001158"/>
            <a:ext cx="1524000" cy="600164"/>
          </a:xfrm>
          <a:prstGeom prst="rect">
            <a:avLst/>
          </a:prstGeom>
          <a:noFill/>
        </p:spPr>
        <p:txBody>
          <a:bodyPr wrap="square" rtlCol="0">
            <a:spAutoFit/>
          </a:bodyPr>
          <a:lstStyle/>
          <a:p>
            <a:r>
              <a:rPr lang="nl-BE" sz="1100" dirty="0" err="1">
                <a:solidFill>
                  <a:schemeClr val="bg1"/>
                </a:solidFill>
              </a:rPr>
              <a:t>Steam</a:t>
            </a:r>
            <a:r>
              <a:rPr lang="nl-BE" sz="1100" dirty="0">
                <a:solidFill>
                  <a:schemeClr val="bg1"/>
                </a:solidFill>
              </a:rPr>
              <a:t>-platform</a:t>
            </a:r>
          </a:p>
          <a:p>
            <a:endParaRPr lang="nl-BE" sz="1100" dirty="0">
              <a:solidFill>
                <a:schemeClr val="bg1"/>
              </a:solidFill>
            </a:endParaRPr>
          </a:p>
          <a:p>
            <a:r>
              <a:rPr lang="nl-BE" sz="1100" dirty="0" err="1">
                <a:solidFill>
                  <a:schemeClr val="bg1"/>
                </a:solidFill>
              </a:rPr>
              <a:t>Social</a:t>
            </a:r>
            <a:r>
              <a:rPr lang="nl-BE" sz="1100" dirty="0">
                <a:solidFill>
                  <a:schemeClr val="bg1"/>
                </a:solidFill>
              </a:rPr>
              <a:t> media</a:t>
            </a:r>
          </a:p>
        </p:txBody>
      </p:sp>
      <p:sp>
        <p:nvSpPr>
          <p:cNvPr id="22" name="Tekstvak 21">
            <a:extLst>
              <a:ext uri="{FF2B5EF4-FFF2-40B4-BE49-F238E27FC236}">
                <a16:creationId xmlns:a16="http://schemas.microsoft.com/office/drawing/2014/main" id="{70CF3695-14ED-91F9-2149-642A24F855A6}"/>
              </a:ext>
            </a:extLst>
          </p:cNvPr>
          <p:cNvSpPr txBox="1"/>
          <p:nvPr/>
        </p:nvSpPr>
        <p:spPr>
          <a:xfrm>
            <a:off x="8081438" y="2113935"/>
            <a:ext cx="1396180" cy="938719"/>
          </a:xfrm>
          <a:prstGeom prst="rect">
            <a:avLst/>
          </a:prstGeom>
          <a:noFill/>
        </p:spPr>
        <p:txBody>
          <a:bodyPr wrap="square" rtlCol="0">
            <a:spAutoFit/>
          </a:bodyPr>
          <a:lstStyle/>
          <a:p>
            <a:r>
              <a:rPr lang="nl-BE" sz="1100" dirty="0">
                <a:solidFill>
                  <a:schemeClr val="bg1"/>
                </a:solidFill>
              </a:rPr>
              <a:t>Gamers</a:t>
            </a:r>
          </a:p>
          <a:p>
            <a:endParaRPr lang="nl-BE" sz="1100" dirty="0">
              <a:solidFill>
                <a:schemeClr val="bg1"/>
              </a:solidFill>
            </a:endParaRPr>
          </a:p>
          <a:p>
            <a:endParaRPr lang="nl-BE" sz="1100" dirty="0">
              <a:solidFill>
                <a:schemeClr val="bg1"/>
              </a:solidFill>
            </a:endParaRPr>
          </a:p>
          <a:p>
            <a:r>
              <a:rPr lang="nl-BE" sz="1100" dirty="0">
                <a:solidFill>
                  <a:schemeClr val="bg1"/>
                </a:solidFill>
              </a:rPr>
              <a:t>Ontwikkelaars van Games</a:t>
            </a:r>
          </a:p>
        </p:txBody>
      </p:sp>
      <p:sp>
        <p:nvSpPr>
          <p:cNvPr id="23" name="Tekstvak 22">
            <a:extLst>
              <a:ext uri="{FF2B5EF4-FFF2-40B4-BE49-F238E27FC236}">
                <a16:creationId xmlns:a16="http://schemas.microsoft.com/office/drawing/2014/main" id="{F5F8366F-38D1-6B1E-D851-CE7D185E088B}"/>
              </a:ext>
            </a:extLst>
          </p:cNvPr>
          <p:cNvSpPr txBox="1"/>
          <p:nvPr/>
        </p:nvSpPr>
        <p:spPr>
          <a:xfrm>
            <a:off x="3573916" y="4733577"/>
            <a:ext cx="1524000" cy="1107996"/>
          </a:xfrm>
          <a:prstGeom prst="rect">
            <a:avLst/>
          </a:prstGeom>
          <a:noFill/>
        </p:spPr>
        <p:txBody>
          <a:bodyPr wrap="square" rtlCol="0">
            <a:spAutoFit/>
          </a:bodyPr>
          <a:lstStyle/>
          <a:p>
            <a:r>
              <a:rPr lang="nl-BE" sz="1100" dirty="0">
                <a:solidFill>
                  <a:schemeClr val="bg1"/>
                </a:solidFill>
              </a:rPr>
              <a:t>Technologie en infrastructuur kosten</a:t>
            </a:r>
          </a:p>
          <a:p>
            <a:endParaRPr lang="nl-BE" sz="1100" dirty="0">
              <a:solidFill>
                <a:schemeClr val="bg1"/>
              </a:solidFill>
            </a:endParaRPr>
          </a:p>
          <a:p>
            <a:r>
              <a:rPr lang="nl-BE" sz="1100" dirty="0">
                <a:solidFill>
                  <a:schemeClr val="bg1"/>
                </a:solidFill>
              </a:rPr>
              <a:t>Marketing en promotie</a:t>
            </a:r>
          </a:p>
        </p:txBody>
      </p:sp>
      <p:sp>
        <p:nvSpPr>
          <p:cNvPr id="24" name="Tekstvak 23">
            <a:extLst>
              <a:ext uri="{FF2B5EF4-FFF2-40B4-BE49-F238E27FC236}">
                <a16:creationId xmlns:a16="http://schemas.microsoft.com/office/drawing/2014/main" id="{3CC328D7-740C-8122-B839-BEF24A584CDF}"/>
              </a:ext>
            </a:extLst>
          </p:cNvPr>
          <p:cNvSpPr txBox="1"/>
          <p:nvPr/>
        </p:nvSpPr>
        <p:spPr>
          <a:xfrm>
            <a:off x="7513703" y="4802630"/>
            <a:ext cx="1524000" cy="938719"/>
          </a:xfrm>
          <a:prstGeom prst="rect">
            <a:avLst/>
          </a:prstGeom>
          <a:noFill/>
        </p:spPr>
        <p:txBody>
          <a:bodyPr wrap="square" rtlCol="0">
            <a:spAutoFit/>
          </a:bodyPr>
          <a:lstStyle/>
          <a:p>
            <a:r>
              <a:rPr lang="nl-BE" sz="1100" dirty="0">
                <a:solidFill>
                  <a:schemeClr val="bg1"/>
                </a:solidFill>
              </a:rPr>
              <a:t>Game-ontwikkelaars en uitgevers</a:t>
            </a:r>
          </a:p>
          <a:p>
            <a:endParaRPr lang="nl-BE" sz="1100" dirty="0">
              <a:solidFill>
                <a:schemeClr val="bg1"/>
              </a:solidFill>
            </a:endParaRPr>
          </a:p>
          <a:p>
            <a:r>
              <a:rPr lang="nl-BE" sz="1100" dirty="0" err="1">
                <a:solidFill>
                  <a:schemeClr val="bg1"/>
                </a:solidFill>
              </a:rPr>
              <a:t>Payment</a:t>
            </a:r>
            <a:r>
              <a:rPr lang="nl-BE" sz="1100" dirty="0">
                <a:solidFill>
                  <a:schemeClr val="bg1"/>
                </a:solidFill>
              </a:rPr>
              <a:t> providers</a:t>
            </a:r>
          </a:p>
        </p:txBody>
      </p:sp>
      <p:sp>
        <p:nvSpPr>
          <p:cNvPr id="25" name="Tekstvak 24">
            <a:extLst>
              <a:ext uri="{FF2B5EF4-FFF2-40B4-BE49-F238E27FC236}">
                <a16:creationId xmlns:a16="http://schemas.microsoft.com/office/drawing/2014/main" id="{A2C5EE6E-B588-81E2-1B7B-0D0B85EFC862}"/>
              </a:ext>
            </a:extLst>
          </p:cNvPr>
          <p:cNvSpPr txBox="1"/>
          <p:nvPr/>
        </p:nvSpPr>
        <p:spPr>
          <a:xfrm>
            <a:off x="5334000" y="587519"/>
            <a:ext cx="1524000" cy="261610"/>
          </a:xfrm>
          <a:prstGeom prst="rect">
            <a:avLst/>
          </a:prstGeom>
          <a:noFill/>
        </p:spPr>
        <p:txBody>
          <a:bodyPr wrap="square" rtlCol="0">
            <a:spAutoFit/>
          </a:bodyPr>
          <a:lstStyle/>
          <a:p>
            <a:r>
              <a:rPr lang="nl-BE" sz="1100" b="1" dirty="0" err="1">
                <a:solidFill>
                  <a:schemeClr val="bg1"/>
                </a:solidFill>
              </a:rPr>
              <a:t>Steam</a:t>
            </a:r>
            <a:endParaRPr lang="nl-BE" sz="1100" b="1" dirty="0">
              <a:solidFill>
                <a:schemeClr val="bg1"/>
              </a:solidFill>
            </a:endParaRPr>
          </a:p>
        </p:txBody>
      </p:sp>
      <p:pic>
        <p:nvPicPr>
          <p:cNvPr id="1026" name="Picture 2" descr="Steam (softwareplatförm) - Wikipedia">
            <a:extLst>
              <a:ext uri="{FF2B5EF4-FFF2-40B4-BE49-F238E27FC236}">
                <a16:creationId xmlns:a16="http://schemas.microsoft.com/office/drawing/2014/main" id="{63EC44FA-BA43-9405-2499-39F04F062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848" y="531172"/>
            <a:ext cx="374304" cy="37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85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Key</a:t>
            </a:r>
            <a:r>
              <a:rPr lang="nl-BE" dirty="0"/>
              <a:t> partners</a:t>
            </a:r>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3</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Game-ontwikkelaars en uitgevers</a:t>
            </a:r>
            <a:r>
              <a:rPr lang="nl-BE" dirty="0"/>
              <a:t>: samenwerken met ontwikkelaars om hun games op het platform te krijgen</a:t>
            </a:r>
          </a:p>
          <a:p>
            <a:pPr algn="ctr"/>
            <a:r>
              <a:rPr lang="nl-BE" b="1" dirty="0" err="1"/>
              <a:t>Hardwarefabrikanten</a:t>
            </a:r>
            <a:r>
              <a:rPr lang="nl-BE" b="1" dirty="0"/>
              <a:t>:</a:t>
            </a:r>
            <a:r>
              <a:rPr lang="nl-BE" dirty="0"/>
              <a:t> Partnerschap met fabrikanten van </a:t>
            </a:r>
            <a:r>
              <a:rPr lang="nl-BE" dirty="0" err="1"/>
              <a:t>gamehardware</a:t>
            </a:r>
            <a:r>
              <a:rPr lang="nl-BE" dirty="0"/>
              <a:t> om compatibiliteit te waarborgen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a:bodyPr>
          <a:lstStyle/>
          <a:p>
            <a:pPr algn="l" fontAlgn="base"/>
            <a:r>
              <a:rPr lang="nl-BE" b="0" i="0" dirty="0">
                <a:effectLst/>
                <a:latin typeface="flanders-sans"/>
              </a:rPr>
              <a:t>Deze bouwsteen beschrijft het netwerk van leveranciers en partners dat van invloed is op het succes van het business model.</a:t>
            </a:r>
          </a:p>
          <a:p>
            <a:pPr algn="l" fontAlgn="base"/>
            <a:endParaRPr lang="nl-BE" b="0" i="0" dirty="0">
              <a:effectLst/>
              <a:latin typeface="flanders-sans"/>
            </a:endParaRPr>
          </a:p>
          <a:p>
            <a:pPr algn="l" fontAlgn="base"/>
            <a:r>
              <a:rPr lang="nl-BE" b="0" i="0" dirty="0">
                <a:effectLst/>
                <a:latin typeface="flanders-sans"/>
              </a:rPr>
              <a:t>Wie zijn de belangrijkste partners met wie je samenwerkt? Welke samenwerkingsverbanden zijn essentieel voor je aanbod? Welke diensten leveren zij je? Welke partners zijn cruciaal om nog succesvoller te zijn? Met welke leveranciers zal je samenwerken en waarom (betalingstermijnen, service, imago, kwaliteit, ligging, </a:t>
            </a:r>
            <a:r>
              <a:rPr lang="nl-BE" b="0" i="0" dirty="0" err="1">
                <a:effectLst/>
                <a:latin typeface="flanders-sans"/>
              </a:rPr>
              <a:t>leve-ringsvoorwaarden</a:t>
            </a:r>
            <a:r>
              <a:rPr lang="nl-BE" b="0" i="0" dirty="0">
                <a:effectLst/>
                <a:latin typeface="flanders-sans"/>
              </a:rPr>
              <a:t>, ...)?</a:t>
            </a:r>
          </a:p>
        </p:txBody>
      </p:sp>
    </p:spTree>
    <p:extLst>
      <p:ext uri="{BB962C8B-B14F-4D97-AF65-F5344CB8AC3E}">
        <p14:creationId xmlns:p14="http://schemas.microsoft.com/office/powerpoint/2010/main" val="188672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Key</a:t>
            </a:r>
            <a:r>
              <a:rPr lang="nl-BE" dirty="0"/>
              <a:t> </a:t>
            </a:r>
            <a:r>
              <a:rPr lang="nl-BE" dirty="0" err="1"/>
              <a:t>activities</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Platformonderhoud: </a:t>
            </a:r>
            <a:r>
              <a:rPr lang="nl-BE" dirty="0"/>
              <a:t>technische ondersteuning en updates voor de applicatie</a:t>
            </a:r>
          </a:p>
          <a:p>
            <a:pPr algn="ctr"/>
            <a:r>
              <a:rPr lang="nl-BE" b="1" dirty="0"/>
              <a:t>Gamebibliotheek: </a:t>
            </a:r>
            <a:r>
              <a:rPr lang="nl-BE" dirty="0"/>
              <a:t>games toevoegen en updaten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lnSpcReduction="10000"/>
          </a:bodyPr>
          <a:lstStyle/>
          <a:p>
            <a:pPr algn="l" fontAlgn="base"/>
            <a:r>
              <a:rPr lang="nl-BE" b="0" i="0" dirty="0">
                <a:effectLst/>
                <a:latin typeface="flanders-sans"/>
              </a:rPr>
              <a:t>Dit is een beschrijving van de belangrijkste activiteiten die een onderneming moet doen om te zorgen dat haar business model werkt. Dit is m.a.w. het geheel van acties en/of processen die je onderneemt om je klanten te bereiken en om met je partners samen te werken.</a:t>
            </a:r>
          </a:p>
          <a:p>
            <a:pPr algn="l" fontAlgn="base"/>
            <a:endParaRPr lang="nl-BE" b="0" i="0" dirty="0">
              <a:effectLst/>
              <a:latin typeface="flanders-sans"/>
            </a:endParaRPr>
          </a:p>
          <a:p>
            <a:pPr algn="l" fontAlgn="base"/>
            <a:r>
              <a:rPr lang="nl-BE" b="0" i="0" dirty="0">
                <a:effectLst/>
                <a:latin typeface="flanders-sans"/>
              </a:rPr>
              <a:t>Geef een overzicht van je kernactiviteiten en processen (productie, marketing, verkoop, …). Geef aan wie binnen de onderneming welke taak op zich neemt. Maak een planning op van de werkweek (openingsuren, bestellingen, leveringen, onderhoud, administratie, prospectie, ...).</a:t>
            </a:r>
          </a:p>
        </p:txBody>
      </p:sp>
    </p:spTree>
    <p:extLst>
      <p:ext uri="{BB962C8B-B14F-4D97-AF65-F5344CB8AC3E}">
        <p14:creationId xmlns:p14="http://schemas.microsoft.com/office/powerpoint/2010/main" val="142014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Key</a:t>
            </a:r>
            <a:r>
              <a:rPr lang="nl-BE" dirty="0"/>
              <a:t> resources</a:t>
            </a:r>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Digitale distributie-infrastructuur: </a:t>
            </a:r>
            <a:r>
              <a:rPr lang="nl-BE" dirty="0"/>
              <a:t>serverinfrastructuur voor het leveren van content.</a:t>
            </a:r>
          </a:p>
          <a:p>
            <a:pPr algn="ctr"/>
            <a:r>
              <a:rPr lang="nl-BE" b="1" dirty="0"/>
              <a:t>Spelbibliotheek: </a:t>
            </a:r>
            <a:r>
              <a:rPr lang="nl-BE" dirty="0"/>
              <a:t>Toegang tot een enorme verzameling games en </a:t>
            </a:r>
            <a:r>
              <a:rPr lang="nl-BE" dirty="0" err="1"/>
              <a:t>DLC’s</a:t>
            </a:r>
            <a:r>
              <a:rPr lang="nl-BE" dirty="0"/>
              <a:t>.</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lnSpcReduction="10000"/>
          </a:bodyPr>
          <a:lstStyle/>
          <a:p>
            <a:pPr algn="l" fontAlgn="base"/>
            <a:r>
              <a:rPr lang="nl-BE" b="0" i="0" dirty="0">
                <a:effectLst/>
                <a:latin typeface="flanders-sans"/>
              </a:rPr>
              <a:t>Het geheel van middelen en mensen die de onderneming nodig heeft om de klant te dienen. De kernmiddelen maken het mogelijk om een waarde propositie te creëren en te bieden, markten te bereiken, relaties te onderhouden met klantsegmenten en inkomsten te verdienen.</a:t>
            </a:r>
          </a:p>
          <a:p>
            <a:pPr algn="l" fontAlgn="base"/>
            <a:endParaRPr lang="nl-BE" b="0" i="0" dirty="0">
              <a:effectLst/>
              <a:latin typeface="flanders-sans"/>
            </a:endParaRPr>
          </a:p>
          <a:p>
            <a:pPr algn="l" fontAlgn="base"/>
            <a:r>
              <a:rPr lang="nl-BE" b="0" i="0" dirty="0">
                <a:effectLst/>
                <a:latin typeface="flanders-sans"/>
              </a:rPr>
              <a:t>Geef een overzicht van je belangrijkste middelen (fysieke middelen, intellectuele middelen, menselijke middelen, financiële middelen, ...). Zal je je product of dienst beschermen en op welke manier? Met hoeveel voorraad zal je starten per productgroep?</a:t>
            </a:r>
          </a:p>
        </p:txBody>
      </p:sp>
    </p:spTree>
    <p:extLst>
      <p:ext uri="{BB962C8B-B14F-4D97-AF65-F5344CB8AC3E}">
        <p14:creationId xmlns:p14="http://schemas.microsoft.com/office/powerpoint/2010/main" val="86745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a:t>Value </a:t>
            </a:r>
            <a:r>
              <a:rPr lang="nl-BE" dirty="0" err="1"/>
              <a:t>proposition</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Grote bibliotheek van games:</a:t>
            </a:r>
            <a:r>
              <a:rPr lang="nl-BE" dirty="0"/>
              <a:t> toegang tot duizenden games van alle genres</a:t>
            </a:r>
          </a:p>
          <a:p>
            <a:pPr algn="ctr"/>
            <a:r>
              <a:rPr lang="nl-BE" b="1" dirty="0"/>
              <a:t>Gebruiksvriendelijke interface: </a:t>
            </a:r>
            <a:r>
              <a:rPr lang="nl-BE" dirty="0"/>
              <a:t>Eenvoudige navigatie voor ervaren en minder ervaren gamers</a:t>
            </a:r>
          </a:p>
          <a:p>
            <a:pPr algn="ct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fontScale="92500" lnSpcReduction="10000"/>
          </a:bodyPr>
          <a:lstStyle/>
          <a:p>
            <a:pPr algn="l" fontAlgn="base"/>
            <a:r>
              <a:rPr lang="nl-BE" b="0" i="0" dirty="0">
                <a:effectLst/>
                <a:latin typeface="flanders-sans"/>
              </a:rPr>
              <a:t>Je waarde propositie beschrijft wat je product of dienst aan waarde levert aan je klant. Het is een overzicht van de producten en diensten die waarde creëren voor een bepaald klantensegment. De waarde propositie is de reden dat klanten de ene onderneming boven de andere verkiezen.</a:t>
            </a:r>
          </a:p>
          <a:p>
            <a:pPr algn="l" fontAlgn="base"/>
            <a:endParaRPr lang="nl-BE" b="0" i="0" dirty="0">
              <a:effectLst/>
              <a:latin typeface="flanders-sans"/>
            </a:endParaRPr>
          </a:p>
          <a:p>
            <a:pPr algn="l" fontAlgn="base"/>
            <a:r>
              <a:rPr lang="nl-BE" b="0" i="0" dirty="0">
                <a:effectLst/>
                <a:latin typeface="flanders-sans"/>
              </a:rPr>
              <a:t>Welke producten/diensten bied je je klanten aan? Welke problemen van de klant los je op en in welke behoeften voorzie je?  Waarom denk je dat je project zal slagen (vernieuwend concept, ‘gat in de markt’, …)? Waarom zou de klant je producten/diensten aankopen en niet die van je concurrenten? Welke elementen maken je zaak en/of producten voor de klant uniek?</a:t>
            </a:r>
          </a:p>
        </p:txBody>
      </p:sp>
    </p:spTree>
    <p:extLst>
      <p:ext uri="{BB962C8B-B14F-4D97-AF65-F5344CB8AC3E}">
        <p14:creationId xmlns:p14="http://schemas.microsoft.com/office/powerpoint/2010/main" val="426158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a:t>Customer </a:t>
            </a:r>
            <a:r>
              <a:rPr lang="nl-BE" dirty="0" err="1"/>
              <a:t>relationship</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Zelfbediening: </a:t>
            </a:r>
            <a:r>
              <a:rPr lang="nl-BE" dirty="0"/>
              <a:t> Gebruikers kunnen account beheren, games kopen en downloaden zonder directe tussenkomst</a:t>
            </a:r>
          </a:p>
          <a:p>
            <a:pPr algn="ctr"/>
            <a:r>
              <a:rPr lang="nl-BE" b="1" dirty="0"/>
              <a:t>Klantenservice: </a:t>
            </a:r>
            <a:r>
              <a:rPr lang="nl-BE" dirty="0"/>
              <a:t>Ondersteuning via online helpcentrum</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fontScale="92500"/>
          </a:bodyPr>
          <a:lstStyle/>
          <a:p>
            <a:pPr algn="l" fontAlgn="base"/>
            <a:r>
              <a:rPr lang="nl-BE" b="0" i="0" dirty="0">
                <a:effectLst/>
                <a:latin typeface="flanders-sans"/>
              </a:rPr>
              <a:t>Klantrelaties worden opgebouwd en onderhouden met elk klantensegment. Deze bouwsteen beschrijft de soort relaties die een bedrijf aangaat met specifieke klantsegmenten.</a:t>
            </a:r>
          </a:p>
          <a:p>
            <a:pPr algn="l" fontAlgn="base"/>
            <a:endParaRPr lang="nl-BE" b="0" i="0" dirty="0">
              <a:effectLst/>
              <a:latin typeface="flanders-sans"/>
            </a:endParaRPr>
          </a:p>
          <a:p>
            <a:pPr algn="l" fontAlgn="base"/>
            <a:r>
              <a:rPr lang="nl-BE" b="0" i="0" dirty="0">
                <a:effectLst/>
                <a:latin typeface="flanders-sans"/>
              </a:rPr>
              <a:t>Op welke manier onderhoud je een relatie met je verschillende klanten (groepen)? Op welke manier wil elk klantensegment dat je contact met hen onderhoudt? Hoe zal je je bekendmaken bij je klanten? (internet, eigen website, beurzen, </a:t>
            </a:r>
            <a:r>
              <a:rPr lang="nl-BE" b="0" i="0" dirty="0" err="1">
                <a:effectLst/>
                <a:latin typeface="flanders-sans"/>
              </a:rPr>
              <a:t>mailings</a:t>
            </a:r>
            <a:r>
              <a:rPr lang="nl-BE" b="0" i="0" dirty="0">
                <a:effectLst/>
                <a:latin typeface="flanders-sans"/>
              </a:rPr>
              <a:t>, flyers, advertenties, via partners, discussiefora, sociale media,...) Hoe zal je de kwaliteit van je producten/diensten garanderen (garantie, service, dienst na verkoop, …)?</a:t>
            </a:r>
          </a:p>
        </p:txBody>
      </p:sp>
    </p:spTree>
    <p:extLst>
      <p:ext uri="{BB962C8B-B14F-4D97-AF65-F5344CB8AC3E}">
        <p14:creationId xmlns:p14="http://schemas.microsoft.com/office/powerpoint/2010/main" val="2088325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err="1"/>
              <a:t>Channels</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err="1"/>
              <a:t>Steam</a:t>
            </a:r>
            <a:r>
              <a:rPr lang="nl-BE" b="1" dirty="0"/>
              <a:t>-platform: </a:t>
            </a:r>
            <a:r>
              <a:rPr lang="nl-BE" dirty="0"/>
              <a:t>De eigen </a:t>
            </a:r>
            <a:r>
              <a:rPr lang="nl-BE" dirty="0" err="1"/>
              <a:t>steam</a:t>
            </a:r>
            <a:r>
              <a:rPr lang="nl-BE" dirty="0"/>
              <a:t> applicatie waar gamers hun games kunnen kopen en spelen</a:t>
            </a:r>
          </a:p>
          <a:p>
            <a:pPr algn="ctr"/>
            <a:r>
              <a:rPr lang="nl-BE" b="1" dirty="0" err="1"/>
              <a:t>Social</a:t>
            </a:r>
            <a:r>
              <a:rPr lang="nl-BE" b="1" dirty="0"/>
              <a:t> media:  </a:t>
            </a:r>
            <a:r>
              <a:rPr lang="nl-BE" dirty="0"/>
              <a:t>marketing en communicatie van nieuwe games of </a:t>
            </a:r>
            <a:r>
              <a:rPr lang="nl-BE" dirty="0" err="1"/>
              <a:t>updrates</a:t>
            </a:r>
            <a:r>
              <a:rPr lang="nl-BE" dirty="0"/>
              <a:t> via verschillende </a:t>
            </a:r>
            <a:r>
              <a:rPr lang="nl-BE" dirty="0" err="1"/>
              <a:t>social</a:t>
            </a:r>
            <a:r>
              <a:rPr lang="nl-BE" dirty="0"/>
              <a:t> media kanalen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fontScale="85000" lnSpcReduction="10000"/>
          </a:bodyPr>
          <a:lstStyle/>
          <a:p>
            <a:pPr algn="l" fontAlgn="base"/>
            <a:r>
              <a:rPr lang="nl-BE" b="0" i="0" dirty="0">
                <a:effectLst/>
                <a:latin typeface="flanders-sans"/>
              </a:rPr>
              <a:t>Deze bouwsteen omvat een beschrijving van de manier waarop een onderneming in contact komt met haar klanten. Hier worden de marketing en distributiestrategie beschreven.</a:t>
            </a:r>
          </a:p>
          <a:p>
            <a:pPr algn="l" fontAlgn="base"/>
            <a:endParaRPr lang="nl-BE" b="0" i="0" dirty="0">
              <a:effectLst/>
              <a:latin typeface="flanders-sans"/>
            </a:endParaRPr>
          </a:p>
          <a:p>
            <a:pPr algn="l" fontAlgn="base"/>
            <a:r>
              <a:rPr lang="nl-BE" b="0" i="0" dirty="0">
                <a:effectLst/>
                <a:latin typeface="flanders-sans"/>
              </a:rPr>
              <a:t>Via welke kanalen (communicatie-, distributie- en verkoopkanalen) bereiken je producten en diensten de klant? Hoe worden klanten (groepen) op de hoogte gehouden van je aanbod? Aan welke criteria moet je vestigingsplaats voldoen op vlak van bereikbaarheid, parkeermogelijkheden, passage, uitbreidingsmogelijkheden, toegankelijkheid, zichtbaarheid, sfeer en inrichting, uitstraling, ...? Onder welke naam gaat je je activiteit uitoefenen? Welke imago wil je uitstralen en hoe zal je dit bereiken? Heb je al een huisstijl (logo, slogan, eenvormige lay-out en kleurgebruik, inrichting, stijl van omgang met klanten, …)?</a:t>
            </a:r>
          </a:p>
        </p:txBody>
      </p:sp>
    </p:spTree>
    <p:extLst>
      <p:ext uri="{BB962C8B-B14F-4D97-AF65-F5344CB8AC3E}">
        <p14:creationId xmlns:p14="http://schemas.microsoft.com/office/powerpoint/2010/main" val="235535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8FE70F-3256-2967-0319-22FC28ED0DF0}"/>
              </a:ext>
            </a:extLst>
          </p:cNvPr>
          <p:cNvSpPr>
            <a:spLocks noGrp="1"/>
          </p:cNvSpPr>
          <p:nvPr>
            <p:ph type="title"/>
          </p:nvPr>
        </p:nvSpPr>
        <p:spPr/>
        <p:txBody>
          <a:bodyPr/>
          <a:lstStyle/>
          <a:p>
            <a:r>
              <a:rPr lang="nl-BE" dirty="0"/>
              <a:t>Customer </a:t>
            </a:r>
            <a:r>
              <a:rPr lang="nl-BE" dirty="0" err="1"/>
              <a:t>segments</a:t>
            </a:r>
            <a:endParaRPr lang="nl-BE" dirty="0"/>
          </a:p>
        </p:txBody>
      </p:sp>
      <p:sp>
        <p:nvSpPr>
          <p:cNvPr id="4" name="Date Placeholder 3">
            <a:extLst>
              <a:ext uri="{FF2B5EF4-FFF2-40B4-BE49-F238E27FC236}">
                <a16:creationId xmlns:a16="http://schemas.microsoft.com/office/drawing/2014/main" id="{6759C0DA-DA59-FC0B-5A4C-87101999697C}"/>
              </a:ext>
            </a:extLst>
          </p:cNvPr>
          <p:cNvSpPr>
            <a:spLocks noGrp="1"/>
          </p:cNvSpPr>
          <p:nvPr>
            <p:ph type="dt" sz="half" idx="10"/>
          </p:nvPr>
        </p:nvSpPr>
        <p:spPr/>
        <p:txBody>
          <a:bodyPr/>
          <a:lstStyle/>
          <a:p>
            <a:fld id="{E8FBB241-46D7-4F66-B9B3-9FE1D00E421D}" type="datetime1">
              <a:rPr lang="nl-BE" smtClean="0"/>
              <a:t>13/10/2024</a:t>
            </a:fld>
            <a:endParaRPr lang="en-US" dirty="0"/>
          </a:p>
        </p:txBody>
      </p:sp>
      <p:sp>
        <p:nvSpPr>
          <p:cNvPr id="5" name="Footer Placeholder 4">
            <a:extLst>
              <a:ext uri="{FF2B5EF4-FFF2-40B4-BE49-F238E27FC236}">
                <a16:creationId xmlns:a16="http://schemas.microsoft.com/office/drawing/2014/main" id="{E30E3952-22D1-8087-3B5A-61C1BE3F13DA}"/>
              </a:ext>
            </a:extLst>
          </p:cNvPr>
          <p:cNvSpPr>
            <a:spLocks noGrp="1"/>
          </p:cNvSpPr>
          <p:nvPr>
            <p:ph type="ftr" sz="quarter" idx="11"/>
          </p:nvPr>
        </p:nvSpPr>
        <p:spPr/>
        <p:txBody>
          <a:bodyPr/>
          <a:lstStyle/>
          <a:p>
            <a:r>
              <a:rPr lang="en-US"/>
              <a:t>Cursus Organisatie</a:t>
            </a:r>
            <a:endParaRPr lang="en-US" dirty="0"/>
          </a:p>
        </p:txBody>
      </p:sp>
      <p:sp>
        <p:nvSpPr>
          <p:cNvPr id="6" name="Slide Number Placeholder 5">
            <a:extLst>
              <a:ext uri="{FF2B5EF4-FFF2-40B4-BE49-F238E27FC236}">
                <a16:creationId xmlns:a16="http://schemas.microsoft.com/office/drawing/2014/main" id="{A7FF7796-693E-F882-7BCA-133987C9420C}"/>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2" name="Scroll: Vertical 1">
            <a:extLst>
              <a:ext uri="{FF2B5EF4-FFF2-40B4-BE49-F238E27FC236}">
                <a16:creationId xmlns:a16="http://schemas.microsoft.com/office/drawing/2014/main" id="{09FBE641-CD21-D28B-6147-BDCDDB1851B4}"/>
              </a:ext>
            </a:extLst>
          </p:cNvPr>
          <p:cNvSpPr/>
          <p:nvPr/>
        </p:nvSpPr>
        <p:spPr>
          <a:xfrm>
            <a:off x="4481934" y="1333709"/>
            <a:ext cx="5786072" cy="4817695"/>
          </a:xfrm>
          <a:prstGeom prst="verticalScroll">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b="1" dirty="0"/>
              <a:t>Gamers: </a:t>
            </a:r>
            <a:r>
              <a:rPr lang="nl-BE" dirty="0"/>
              <a:t>Spelers van verschillende soorten games</a:t>
            </a:r>
          </a:p>
          <a:p>
            <a:pPr algn="ctr"/>
            <a:r>
              <a:rPr lang="nl-BE" b="1" dirty="0"/>
              <a:t>Ontwikkelaars van games: </a:t>
            </a:r>
            <a:r>
              <a:rPr lang="nl-BE" dirty="0"/>
              <a:t> ontwikkelaars kunnen hun spellen laten verkopen via </a:t>
            </a:r>
            <a:r>
              <a:rPr lang="nl-BE" dirty="0" err="1"/>
              <a:t>Steam</a:t>
            </a:r>
            <a:r>
              <a:rPr lang="nl-BE" dirty="0"/>
              <a:t> zonder een eigen game-platform te moeten bouwen</a:t>
            </a:r>
            <a:endParaRPr lang="nl-BE" b="1" dirty="0"/>
          </a:p>
        </p:txBody>
      </p:sp>
      <p:sp>
        <p:nvSpPr>
          <p:cNvPr id="7" name="TextBox 6">
            <a:extLst>
              <a:ext uri="{FF2B5EF4-FFF2-40B4-BE49-F238E27FC236}">
                <a16:creationId xmlns:a16="http://schemas.microsoft.com/office/drawing/2014/main" id="{939CEBD8-2BE5-5E38-4ECC-94767524F065}"/>
              </a:ext>
            </a:extLst>
          </p:cNvPr>
          <p:cNvSpPr txBox="1"/>
          <p:nvPr/>
        </p:nvSpPr>
        <p:spPr>
          <a:xfrm>
            <a:off x="415578" y="1555996"/>
            <a:ext cx="3878566" cy="4685642"/>
          </a:xfrm>
          <a:prstGeom prst="rect">
            <a:avLst/>
          </a:prstGeom>
          <a:noFill/>
        </p:spPr>
        <p:txBody>
          <a:bodyPr wrap="square">
            <a:normAutofit fontScale="85000" lnSpcReduction="10000"/>
          </a:bodyPr>
          <a:lstStyle/>
          <a:p>
            <a:pPr algn="l" fontAlgn="base"/>
            <a:r>
              <a:rPr lang="nl-BE" b="0" i="0" dirty="0">
                <a:effectLst/>
                <a:latin typeface="flanders-sans"/>
              </a:rPr>
              <a:t>Hier beschrijf je de klant of klantengroep waar het bedrijf zich met zijn producten/diensten op richt. De karakteristieken van een (potentiële) klant worden beschreven. Door klanten te groeperen in segmenten is het makkelijker in te spelen op de verschillende behoeften van specifieke klanten.</a:t>
            </a:r>
          </a:p>
          <a:p>
            <a:pPr algn="l" fontAlgn="base"/>
            <a:endParaRPr lang="nl-BE" b="0" i="0" dirty="0">
              <a:effectLst/>
              <a:latin typeface="flanders-sans"/>
            </a:endParaRPr>
          </a:p>
          <a:p>
            <a:pPr algn="l" fontAlgn="base"/>
            <a:r>
              <a:rPr lang="nl-BE" b="0" i="0" dirty="0">
                <a:effectLst/>
                <a:latin typeface="flanders-sans"/>
              </a:rPr>
              <a:t>Wie zijn je klanten? Welke klantengroepen wil je bedienen? Wat zijn de behoeften van deze klanten(groepen)? Bespreek hun aankoopgedrag (behoeften, koopkracht, bestedingspatroon, ...). Wat kan hun aankoopbedrag beïnvloeden? Van waar zullen je klanten komen? Hoe zal je je klantentrouw verhogen? Hoe zal je de tevredenheid van je klanten meten? Hoe zal je een klacht behandelen? Geef de voornaamste kenmerken (grootte, structuur, conjunctuurgevoeligheid, toegankelijkheid voor nieuwkomers, modegevoeligheid, </a:t>
            </a:r>
            <a:r>
              <a:rPr lang="nl-BE" b="0" i="0" dirty="0" err="1">
                <a:effectLst/>
                <a:latin typeface="flanders-sans"/>
              </a:rPr>
              <a:t>seizoensgebondenheid</a:t>
            </a:r>
            <a:r>
              <a:rPr lang="nl-BE" b="0" i="0" dirty="0">
                <a:effectLst/>
                <a:latin typeface="flanders-sans"/>
              </a:rPr>
              <a:t>, trends, ...) van de markt/sector?</a:t>
            </a:r>
          </a:p>
        </p:txBody>
      </p:sp>
    </p:spTree>
    <p:extLst>
      <p:ext uri="{BB962C8B-B14F-4D97-AF65-F5344CB8AC3E}">
        <p14:creationId xmlns:p14="http://schemas.microsoft.com/office/powerpoint/2010/main" val="1420291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5">
      <a:dk1>
        <a:sysClr val="windowText" lastClr="000000"/>
      </a:dk1>
      <a:lt1>
        <a:sysClr val="window" lastClr="FFFFFF"/>
      </a:lt1>
      <a:dk2>
        <a:srgbClr val="102A2C"/>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4011</TotalTime>
  <Words>11387</Words>
  <Application>Microsoft Office PowerPoint</Application>
  <PresentationFormat>Breedbeeld</PresentationFormat>
  <Paragraphs>591</Paragraphs>
  <Slides>11</Slides>
  <Notes>10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11</vt:i4>
      </vt:variant>
    </vt:vector>
  </HeadingPairs>
  <TitlesOfParts>
    <vt:vector size="17" baseType="lpstr">
      <vt:lpstr>Arial</vt:lpstr>
      <vt:lpstr>Calibri</vt:lpstr>
      <vt:lpstr>Century Gothic</vt:lpstr>
      <vt:lpstr>flanders-sans</vt:lpstr>
      <vt:lpstr>Wingdings 3</vt:lpstr>
      <vt:lpstr>Ion</vt:lpstr>
      <vt:lpstr>opdracht</vt:lpstr>
      <vt:lpstr>PowerPoint-presentatie</vt:lpstr>
      <vt:lpstr>Key partners</vt:lpstr>
      <vt:lpstr>Key activities</vt:lpstr>
      <vt:lpstr>Key resources</vt:lpstr>
      <vt:lpstr>Value proposition</vt:lpstr>
      <vt:lpstr>Customer relationship</vt:lpstr>
      <vt:lpstr>Channels</vt:lpstr>
      <vt:lpstr>Customer segments</vt:lpstr>
      <vt:lpstr>Cost structure</vt:lpstr>
      <vt:lpstr>Revenue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Cursus Organisatie</dc:title>
  <dc:creator>Wim Delvaux</dc:creator>
  <cp:lastModifiedBy>Tiago Belmonte</cp:lastModifiedBy>
  <cp:revision>39</cp:revision>
  <dcterms:created xsi:type="dcterms:W3CDTF">2023-09-10T16:53:31Z</dcterms:created>
  <dcterms:modified xsi:type="dcterms:W3CDTF">2024-10-13T16:25:49Z</dcterms:modified>
</cp:coreProperties>
</file>