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ade Gamer" charset="1" panose="00000000000000000000"/>
      <p:regular r:id="rId10"/>
    </p:embeddedFont>
    <p:embeddedFont>
      <p:font typeface="Poppins" charset="1" panose="00000500000000000000"/>
      <p:regular r:id="rId11"/>
    </p:embeddedFont>
    <p:embeddedFont>
      <p:font typeface="Poppins Bold" charset="1" panose="00000800000000000000"/>
      <p:regular r:id="rId12"/>
    </p:embeddedFont>
    <p:embeddedFont>
      <p:font typeface="Poppins Italics" charset="1" panose="00000500000000000000"/>
      <p:regular r:id="rId13"/>
    </p:embeddedFont>
    <p:embeddedFont>
      <p:font typeface="Poppins Bold Italics" charset="1" panose="00000800000000000000"/>
      <p:regular r:id="rId14"/>
    </p:embeddedFont>
    <p:embeddedFont>
      <p:font typeface="Poppins Thin" charset="1" panose="00000300000000000000"/>
      <p:regular r:id="rId15"/>
    </p:embeddedFont>
    <p:embeddedFont>
      <p:font typeface="Poppins Thin Italics" charset="1" panose="00000300000000000000"/>
      <p:regular r:id="rId16"/>
    </p:embeddedFont>
    <p:embeddedFont>
      <p:font typeface="Poppins Extra-Light" charset="1" panose="00000300000000000000"/>
      <p:regular r:id="rId17"/>
    </p:embeddedFont>
    <p:embeddedFont>
      <p:font typeface="Poppins Extra-Light Italics" charset="1" panose="00000300000000000000"/>
      <p:regular r:id="rId18"/>
    </p:embeddedFont>
    <p:embeddedFont>
      <p:font typeface="Poppins Light" charset="1" panose="00000400000000000000"/>
      <p:regular r:id="rId19"/>
    </p:embeddedFont>
    <p:embeddedFont>
      <p:font typeface="Poppins Light Italics" charset="1" panose="00000400000000000000"/>
      <p:regular r:id="rId20"/>
    </p:embeddedFont>
    <p:embeddedFont>
      <p:font typeface="Poppins Medium" charset="1" panose="00000600000000000000"/>
      <p:regular r:id="rId21"/>
    </p:embeddedFont>
    <p:embeddedFont>
      <p:font typeface="Poppins Medium Italics" charset="1" panose="00000600000000000000"/>
      <p:regular r:id="rId22"/>
    </p:embeddedFont>
    <p:embeddedFont>
      <p:font typeface="Poppins Semi-Bold" charset="1" panose="00000700000000000000"/>
      <p:regular r:id="rId23"/>
    </p:embeddedFont>
    <p:embeddedFont>
      <p:font typeface="Poppins Semi-Bold Italics" charset="1" panose="00000700000000000000"/>
      <p:regular r:id="rId24"/>
    </p:embeddedFont>
    <p:embeddedFont>
      <p:font typeface="Poppins Ultra-Bold" charset="1" panose="00000900000000000000"/>
      <p:regular r:id="rId25"/>
    </p:embeddedFont>
    <p:embeddedFont>
      <p:font typeface="Poppins Ultra-Bold Italics" charset="1" panose="00000900000000000000"/>
      <p:regular r:id="rId26"/>
    </p:embeddedFont>
    <p:embeddedFont>
      <p:font typeface="Poppins Heavy" charset="1" panose="00000A00000000000000"/>
      <p:regular r:id="rId27"/>
    </p:embeddedFont>
    <p:embeddedFont>
      <p:font typeface="Poppins Heavy Italics" charset="1" panose="00000A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 Id="rId3" Target="../media/image6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png" Type="http://schemas.openxmlformats.org/officeDocument/2006/relationships/image"/><Relationship Id="rId11" Target="../media/image53.svg" Type="http://schemas.openxmlformats.org/officeDocument/2006/relationships/image"/><Relationship Id="rId2" Target="../media/image46.png" Type="http://schemas.openxmlformats.org/officeDocument/2006/relationships/image"/><Relationship Id="rId3" Target="../media/image47.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2" Target="../media/image42.png" Type="http://schemas.openxmlformats.org/officeDocument/2006/relationships/image"/><Relationship Id="rId3" Target="../media/image43.svg" Type="http://schemas.openxmlformats.org/officeDocument/2006/relationships/image"/><Relationship Id="rId4" Target="../media/image54.png" Type="http://schemas.openxmlformats.org/officeDocument/2006/relationships/image"/><Relationship Id="rId5" Target="../media/image55.svg" Type="http://schemas.openxmlformats.org/officeDocument/2006/relationships/image"/><Relationship Id="rId6" Target="../media/image56.png" Type="http://schemas.openxmlformats.org/officeDocument/2006/relationships/image"/><Relationship Id="rId7" Target="../media/image57.svg" Type="http://schemas.openxmlformats.org/officeDocument/2006/relationships/image"/><Relationship Id="rId8" Target="../media/image58.png" Type="http://schemas.openxmlformats.org/officeDocument/2006/relationships/image"/><Relationship Id="rId9" Target="../media/image5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4.png" Type="http://schemas.openxmlformats.org/officeDocument/2006/relationships/image"/><Relationship Id="rId11" Target="../media/image65.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44.png" Type="http://schemas.openxmlformats.org/officeDocument/2006/relationships/image"/><Relationship Id="rId15" Target="../media/image45.svg" Type="http://schemas.openxmlformats.org/officeDocument/2006/relationships/image"/><Relationship Id="rId2" Target="../media/image52.png" Type="http://schemas.openxmlformats.org/officeDocument/2006/relationships/image"/><Relationship Id="rId3" Target="../media/image53.svg" Type="http://schemas.openxmlformats.org/officeDocument/2006/relationships/image"/><Relationship Id="rId4" Target="../media/image60.png" Type="http://schemas.openxmlformats.org/officeDocument/2006/relationships/image"/><Relationship Id="rId5" Target="../media/image6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62.png" Type="http://schemas.openxmlformats.org/officeDocument/2006/relationships/image"/><Relationship Id="rId9" Target="../media/image6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 Id="rId3" Target="../media/image6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E1B5B"/>
        </a:solidFill>
      </p:bgPr>
    </p:bg>
    <p:spTree>
      <p:nvGrpSpPr>
        <p:cNvPr id="1" name=""/>
        <p:cNvGrpSpPr/>
        <p:nvPr/>
      </p:nvGrpSpPr>
      <p:grpSpPr>
        <a:xfrm>
          <a:off x="0" y="0"/>
          <a:ext cx="0" cy="0"/>
          <a:chOff x="0" y="0"/>
          <a:chExt cx="0" cy="0"/>
        </a:xfrm>
      </p:grpSpPr>
      <p:sp>
        <p:nvSpPr>
          <p:cNvPr name="Freeform 2" id="2"/>
          <p:cNvSpPr/>
          <p:nvPr/>
        </p:nvSpPr>
        <p:spPr>
          <a:xfrm flipH="false" flipV="false" rot="0">
            <a:off x="6214742" y="-3872538"/>
            <a:ext cx="13748604" cy="7749213"/>
          </a:xfrm>
          <a:custGeom>
            <a:avLst/>
            <a:gdLst/>
            <a:ahLst/>
            <a:cxnLst/>
            <a:rect r="r" b="b" t="t" l="l"/>
            <a:pathLst>
              <a:path h="7749213" w="13748604">
                <a:moveTo>
                  <a:pt x="0" y="0"/>
                </a:moveTo>
                <a:lnTo>
                  <a:pt x="13748604" y="0"/>
                </a:lnTo>
                <a:lnTo>
                  <a:pt x="13748604" y="7749213"/>
                </a:lnTo>
                <a:lnTo>
                  <a:pt x="0" y="7749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40788" y="611747"/>
            <a:ext cx="6518512" cy="2275553"/>
          </a:xfrm>
          <a:custGeom>
            <a:avLst/>
            <a:gdLst/>
            <a:ahLst/>
            <a:cxnLst/>
            <a:rect r="r" b="b" t="t" l="l"/>
            <a:pathLst>
              <a:path h="2275553" w="6518512">
                <a:moveTo>
                  <a:pt x="0" y="0"/>
                </a:moveTo>
                <a:lnTo>
                  <a:pt x="6518512" y="0"/>
                </a:lnTo>
                <a:lnTo>
                  <a:pt x="6518512" y="2275553"/>
                </a:lnTo>
                <a:lnTo>
                  <a:pt x="0" y="22755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461852" y="2011308"/>
            <a:ext cx="15364295" cy="6264384"/>
            <a:chOff x="0" y="0"/>
            <a:chExt cx="4046563" cy="1649879"/>
          </a:xfrm>
        </p:grpSpPr>
        <p:sp>
          <p:nvSpPr>
            <p:cNvPr name="Freeform 5" id="5"/>
            <p:cNvSpPr/>
            <p:nvPr/>
          </p:nvSpPr>
          <p:spPr>
            <a:xfrm flipH="false" flipV="false" rot="0">
              <a:off x="0" y="0"/>
              <a:ext cx="4046563" cy="1649879"/>
            </a:xfrm>
            <a:custGeom>
              <a:avLst/>
              <a:gdLst/>
              <a:ahLst/>
              <a:cxnLst/>
              <a:rect r="r" b="b" t="t" l="l"/>
              <a:pathLst>
                <a:path h="1649879" w="4046563">
                  <a:moveTo>
                    <a:pt x="25698" y="0"/>
                  </a:moveTo>
                  <a:lnTo>
                    <a:pt x="4020865" y="0"/>
                  </a:lnTo>
                  <a:cubicBezTo>
                    <a:pt x="4027681" y="0"/>
                    <a:pt x="4034217" y="2708"/>
                    <a:pt x="4039036" y="7527"/>
                  </a:cubicBezTo>
                  <a:cubicBezTo>
                    <a:pt x="4043856" y="12346"/>
                    <a:pt x="4046563" y="18883"/>
                    <a:pt x="4046563" y="25698"/>
                  </a:cubicBezTo>
                  <a:lnTo>
                    <a:pt x="4046563" y="1624181"/>
                  </a:lnTo>
                  <a:cubicBezTo>
                    <a:pt x="4046563" y="1630996"/>
                    <a:pt x="4043856" y="1637533"/>
                    <a:pt x="4039036" y="1642352"/>
                  </a:cubicBezTo>
                  <a:cubicBezTo>
                    <a:pt x="4034217" y="1647171"/>
                    <a:pt x="4027681" y="1649879"/>
                    <a:pt x="4020865" y="1649879"/>
                  </a:cubicBezTo>
                  <a:lnTo>
                    <a:pt x="25698" y="1649879"/>
                  </a:lnTo>
                  <a:cubicBezTo>
                    <a:pt x="18883" y="1649879"/>
                    <a:pt x="12346" y="1647171"/>
                    <a:pt x="7527" y="1642352"/>
                  </a:cubicBezTo>
                  <a:cubicBezTo>
                    <a:pt x="2708" y="1637533"/>
                    <a:pt x="0" y="1630996"/>
                    <a:pt x="0" y="1624181"/>
                  </a:cubicBezTo>
                  <a:lnTo>
                    <a:pt x="0" y="25698"/>
                  </a:lnTo>
                  <a:cubicBezTo>
                    <a:pt x="0" y="18883"/>
                    <a:pt x="2708" y="12346"/>
                    <a:pt x="7527" y="7527"/>
                  </a:cubicBezTo>
                  <a:cubicBezTo>
                    <a:pt x="12346" y="2708"/>
                    <a:pt x="18883" y="0"/>
                    <a:pt x="25698" y="0"/>
                  </a:cubicBezTo>
                  <a:close/>
                </a:path>
              </a:pathLst>
            </a:custGeom>
            <a:solidFill>
              <a:srgbClr val="E1D5FD"/>
            </a:solidFill>
          </p:spPr>
        </p:sp>
        <p:sp>
          <p:nvSpPr>
            <p:cNvPr name="TextBox 6" id="6"/>
            <p:cNvSpPr txBox="true"/>
            <p:nvPr/>
          </p:nvSpPr>
          <p:spPr>
            <a:xfrm>
              <a:off x="0" y="-47625"/>
              <a:ext cx="4046563" cy="1697504"/>
            </a:xfrm>
            <a:prstGeom prst="rect">
              <a:avLst/>
            </a:prstGeom>
          </p:spPr>
          <p:txBody>
            <a:bodyPr anchor="ctr" rtlCol="false" tIns="50800" lIns="50800" bIns="50800" rIns="50800"/>
            <a:lstStyle/>
            <a:p>
              <a:pPr algn="ctr">
                <a:lnSpc>
                  <a:spcPts val="2573"/>
                </a:lnSpc>
              </a:pPr>
            </a:p>
          </p:txBody>
        </p:sp>
      </p:grpSp>
      <p:sp>
        <p:nvSpPr>
          <p:cNvPr name="Freeform 7" id="7"/>
          <p:cNvSpPr/>
          <p:nvPr/>
        </p:nvSpPr>
        <p:spPr>
          <a:xfrm flipH="false" flipV="false" rot="0">
            <a:off x="14481174" y="5638089"/>
            <a:ext cx="611966" cy="989788"/>
          </a:xfrm>
          <a:custGeom>
            <a:avLst/>
            <a:gdLst/>
            <a:ahLst/>
            <a:cxnLst/>
            <a:rect r="r" b="b" t="t" l="l"/>
            <a:pathLst>
              <a:path h="989788" w="611966">
                <a:moveTo>
                  <a:pt x="0" y="0"/>
                </a:moveTo>
                <a:lnTo>
                  <a:pt x="611966" y="0"/>
                </a:lnTo>
                <a:lnTo>
                  <a:pt x="611966" y="989788"/>
                </a:lnTo>
                <a:lnTo>
                  <a:pt x="0" y="9897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95625" y="2275553"/>
            <a:ext cx="2886516" cy="514325"/>
          </a:xfrm>
          <a:custGeom>
            <a:avLst/>
            <a:gdLst/>
            <a:ahLst/>
            <a:cxnLst/>
            <a:rect r="r" b="b" t="t" l="l"/>
            <a:pathLst>
              <a:path h="514325" w="2886516">
                <a:moveTo>
                  <a:pt x="0" y="0"/>
                </a:moveTo>
                <a:lnTo>
                  <a:pt x="2886516" y="0"/>
                </a:lnTo>
                <a:lnTo>
                  <a:pt x="2886516" y="514325"/>
                </a:lnTo>
                <a:lnTo>
                  <a:pt x="0" y="5143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5486400" y="6123458"/>
            <a:ext cx="7315200" cy="1250234"/>
          </a:xfrm>
          <a:custGeom>
            <a:avLst/>
            <a:gdLst/>
            <a:ahLst/>
            <a:cxnLst/>
            <a:rect r="r" b="b" t="t" l="l"/>
            <a:pathLst>
              <a:path h="1250234" w="7315200">
                <a:moveTo>
                  <a:pt x="0" y="0"/>
                </a:moveTo>
                <a:lnTo>
                  <a:pt x="7315200" y="0"/>
                </a:lnTo>
                <a:lnTo>
                  <a:pt x="7315200" y="1250235"/>
                </a:lnTo>
                <a:lnTo>
                  <a:pt x="0" y="12502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786786">
            <a:off x="6361111" y="-235806"/>
            <a:ext cx="1799862" cy="2598226"/>
          </a:xfrm>
          <a:custGeom>
            <a:avLst/>
            <a:gdLst/>
            <a:ahLst/>
            <a:cxnLst/>
            <a:rect r="r" b="b" t="t" l="l"/>
            <a:pathLst>
              <a:path h="2598226" w="1799862">
                <a:moveTo>
                  <a:pt x="0" y="0"/>
                </a:moveTo>
                <a:lnTo>
                  <a:pt x="1799861" y="0"/>
                </a:lnTo>
                <a:lnTo>
                  <a:pt x="1799861" y="2598226"/>
                </a:lnTo>
                <a:lnTo>
                  <a:pt x="0" y="25982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695625" y="7135360"/>
            <a:ext cx="2560040" cy="2560040"/>
          </a:xfrm>
          <a:custGeom>
            <a:avLst/>
            <a:gdLst/>
            <a:ahLst/>
            <a:cxnLst/>
            <a:rect r="r" b="b" t="t" l="l"/>
            <a:pathLst>
              <a:path h="2560040" w="2560040">
                <a:moveTo>
                  <a:pt x="0" y="0"/>
                </a:moveTo>
                <a:lnTo>
                  <a:pt x="2560040" y="0"/>
                </a:lnTo>
                <a:lnTo>
                  <a:pt x="2560040" y="2560040"/>
                </a:lnTo>
                <a:lnTo>
                  <a:pt x="0" y="256004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6774105" y="8931784"/>
            <a:ext cx="4374886" cy="1527233"/>
          </a:xfrm>
          <a:custGeom>
            <a:avLst/>
            <a:gdLst/>
            <a:ahLst/>
            <a:cxnLst/>
            <a:rect r="r" b="b" t="t" l="l"/>
            <a:pathLst>
              <a:path h="1527233" w="4374886">
                <a:moveTo>
                  <a:pt x="0" y="0"/>
                </a:moveTo>
                <a:lnTo>
                  <a:pt x="4374886" y="0"/>
                </a:lnTo>
                <a:lnTo>
                  <a:pt x="4374886" y="1527232"/>
                </a:lnTo>
                <a:lnTo>
                  <a:pt x="0" y="1527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9619214" y="787933"/>
            <a:ext cx="481533" cy="481533"/>
          </a:xfrm>
          <a:custGeom>
            <a:avLst/>
            <a:gdLst/>
            <a:ahLst/>
            <a:cxnLst/>
            <a:rect r="r" b="b" t="t" l="l"/>
            <a:pathLst>
              <a:path h="481533" w="481533">
                <a:moveTo>
                  <a:pt x="0" y="0"/>
                </a:moveTo>
                <a:lnTo>
                  <a:pt x="481533" y="0"/>
                </a:lnTo>
                <a:lnTo>
                  <a:pt x="481533" y="481534"/>
                </a:lnTo>
                <a:lnTo>
                  <a:pt x="0" y="48153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028700" y="534866"/>
            <a:ext cx="814608" cy="814608"/>
          </a:xfrm>
          <a:custGeom>
            <a:avLst/>
            <a:gdLst/>
            <a:ahLst/>
            <a:cxnLst/>
            <a:rect r="r" b="b" t="t" l="l"/>
            <a:pathLst>
              <a:path h="814608" w="814608">
                <a:moveTo>
                  <a:pt x="0" y="0"/>
                </a:moveTo>
                <a:lnTo>
                  <a:pt x="814608" y="0"/>
                </a:lnTo>
                <a:lnTo>
                  <a:pt x="814608" y="814608"/>
                </a:lnTo>
                <a:lnTo>
                  <a:pt x="0" y="81460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0">
            <a:off x="12247027" y="8931784"/>
            <a:ext cx="1109147" cy="1109147"/>
          </a:xfrm>
          <a:custGeom>
            <a:avLst/>
            <a:gdLst/>
            <a:ahLst/>
            <a:cxnLst/>
            <a:rect r="r" b="b" t="t" l="l"/>
            <a:pathLst>
              <a:path h="1109147" w="1109147">
                <a:moveTo>
                  <a:pt x="0" y="0"/>
                </a:moveTo>
                <a:lnTo>
                  <a:pt x="1109146" y="0"/>
                </a:lnTo>
                <a:lnTo>
                  <a:pt x="1109146" y="1109147"/>
                </a:lnTo>
                <a:lnTo>
                  <a:pt x="0" y="110914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3255665" y="9017533"/>
            <a:ext cx="481533" cy="481533"/>
          </a:xfrm>
          <a:custGeom>
            <a:avLst/>
            <a:gdLst/>
            <a:ahLst/>
            <a:cxnLst/>
            <a:rect r="r" b="b" t="t" l="l"/>
            <a:pathLst>
              <a:path h="481533" w="481533">
                <a:moveTo>
                  <a:pt x="0" y="0"/>
                </a:moveTo>
                <a:lnTo>
                  <a:pt x="481533" y="0"/>
                </a:lnTo>
                <a:lnTo>
                  <a:pt x="481533" y="481534"/>
                </a:lnTo>
                <a:lnTo>
                  <a:pt x="0" y="48153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13879472" y="7040110"/>
            <a:ext cx="3379828" cy="2199961"/>
          </a:xfrm>
          <a:custGeom>
            <a:avLst/>
            <a:gdLst/>
            <a:ahLst/>
            <a:cxnLst/>
            <a:rect r="r" b="b" t="t" l="l"/>
            <a:pathLst>
              <a:path h="2199961" w="3379828">
                <a:moveTo>
                  <a:pt x="0" y="0"/>
                </a:moveTo>
                <a:lnTo>
                  <a:pt x="3379828" y="0"/>
                </a:lnTo>
                <a:lnTo>
                  <a:pt x="3379828" y="2199961"/>
                </a:lnTo>
                <a:lnTo>
                  <a:pt x="0" y="219996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8" id="18"/>
          <p:cNvSpPr txBox="true"/>
          <p:nvPr/>
        </p:nvSpPr>
        <p:spPr>
          <a:xfrm rot="0">
            <a:off x="2138883" y="3162464"/>
            <a:ext cx="14010233" cy="2606040"/>
          </a:xfrm>
          <a:prstGeom prst="rect">
            <a:avLst/>
          </a:prstGeom>
        </p:spPr>
        <p:txBody>
          <a:bodyPr anchor="t" rtlCol="false" tIns="0" lIns="0" bIns="0" rIns="0">
            <a:spAutoFit/>
          </a:bodyPr>
          <a:lstStyle/>
          <a:p>
            <a:pPr algn="ctr">
              <a:lnSpc>
                <a:spcPts val="10080"/>
              </a:lnSpc>
            </a:pPr>
            <a:r>
              <a:rPr lang="en-US" sz="8000">
                <a:solidFill>
                  <a:srgbClr val="2E1B5B"/>
                </a:solidFill>
                <a:latin typeface="Arcade Gamer"/>
              </a:rPr>
              <a:t>ARCADE’S GOLD RESERVE</a:t>
            </a:r>
          </a:p>
        </p:txBody>
      </p:sp>
      <p:sp>
        <p:nvSpPr>
          <p:cNvPr name="TextBox 19" id="19"/>
          <p:cNvSpPr txBox="true"/>
          <p:nvPr/>
        </p:nvSpPr>
        <p:spPr>
          <a:xfrm rot="0">
            <a:off x="6214742" y="6283698"/>
            <a:ext cx="5858516" cy="767830"/>
          </a:xfrm>
          <a:prstGeom prst="rect">
            <a:avLst/>
          </a:prstGeom>
        </p:spPr>
        <p:txBody>
          <a:bodyPr anchor="t" rtlCol="false" tIns="0" lIns="0" bIns="0" rIns="0">
            <a:spAutoFit/>
          </a:bodyPr>
          <a:lstStyle/>
          <a:p>
            <a:pPr algn="ctr">
              <a:lnSpc>
                <a:spcPts val="5978"/>
              </a:lnSpc>
            </a:pPr>
            <a:r>
              <a:rPr lang="en-US" sz="4270">
                <a:solidFill>
                  <a:srgbClr val="FFE14D"/>
                </a:solidFill>
                <a:latin typeface="Poppins"/>
              </a:rPr>
              <a:t>ENTER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E1B5B"/>
        </a:solidFill>
      </p:bgPr>
    </p:bg>
    <p:spTree>
      <p:nvGrpSpPr>
        <p:cNvPr id="1" name=""/>
        <p:cNvGrpSpPr/>
        <p:nvPr/>
      </p:nvGrpSpPr>
      <p:grpSpPr>
        <a:xfrm>
          <a:off x="0" y="0"/>
          <a:ext cx="0" cy="0"/>
          <a:chOff x="0" y="0"/>
          <a:chExt cx="0" cy="0"/>
        </a:xfrm>
      </p:grpSpPr>
      <p:sp>
        <p:nvSpPr>
          <p:cNvPr name="TextBox 2" id="2"/>
          <p:cNvSpPr txBox="true"/>
          <p:nvPr/>
        </p:nvSpPr>
        <p:spPr>
          <a:xfrm rot="0">
            <a:off x="2592296" y="3279868"/>
            <a:ext cx="13581776" cy="3124200"/>
          </a:xfrm>
          <a:prstGeom prst="rect">
            <a:avLst/>
          </a:prstGeom>
        </p:spPr>
        <p:txBody>
          <a:bodyPr anchor="t" rtlCol="false" tIns="0" lIns="0" bIns="0" rIns="0">
            <a:spAutoFit/>
          </a:bodyPr>
          <a:lstStyle/>
          <a:p>
            <a:pPr algn="ctr">
              <a:lnSpc>
                <a:spcPts val="12150"/>
              </a:lnSpc>
            </a:pPr>
            <a:r>
              <a:rPr lang="en-US" sz="9000">
                <a:solidFill>
                  <a:srgbClr val="FFFFFF"/>
                </a:solidFill>
                <a:latin typeface="Arcade Gamer"/>
              </a:rPr>
              <a:t>PRESENTATION OF THE PROJECT...</a:t>
            </a:r>
          </a:p>
        </p:txBody>
      </p:sp>
      <p:sp>
        <p:nvSpPr>
          <p:cNvPr name="Freeform 3" id="3"/>
          <p:cNvSpPr/>
          <p:nvPr/>
        </p:nvSpPr>
        <p:spPr>
          <a:xfrm flipH="false" flipV="false" rot="0">
            <a:off x="-1334829" y="8373419"/>
            <a:ext cx="7854249" cy="1913581"/>
          </a:xfrm>
          <a:custGeom>
            <a:avLst/>
            <a:gdLst/>
            <a:ahLst/>
            <a:cxnLst/>
            <a:rect r="r" b="b" t="t" l="l"/>
            <a:pathLst>
              <a:path h="1913581" w="7854249">
                <a:moveTo>
                  <a:pt x="0" y="0"/>
                </a:moveTo>
                <a:lnTo>
                  <a:pt x="7854249" y="0"/>
                </a:lnTo>
                <a:lnTo>
                  <a:pt x="7854249" y="1913581"/>
                </a:lnTo>
                <a:lnTo>
                  <a:pt x="0" y="1913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196704" y="8373419"/>
            <a:ext cx="7854249" cy="1913581"/>
          </a:xfrm>
          <a:custGeom>
            <a:avLst/>
            <a:gdLst/>
            <a:ahLst/>
            <a:cxnLst/>
            <a:rect r="r" b="b" t="t" l="l"/>
            <a:pathLst>
              <a:path h="1913581" w="7854249">
                <a:moveTo>
                  <a:pt x="0" y="0"/>
                </a:moveTo>
                <a:lnTo>
                  <a:pt x="7854250" y="0"/>
                </a:lnTo>
                <a:lnTo>
                  <a:pt x="7854250" y="1913581"/>
                </a:lnTo>
                <a:lnTo>
                  <a:pt x="0" y="1913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453767" y="8373419"/>
            <a:ext cx="7854249" cy="1913581"/>
          </a:xfrm>
          <a:custGeom>
            <a:avLst/>
            <a:gdLst/>
            <a:ahLst/>
            <a:cxnLst/>
            <a:rect r="r" b="b" t="t" l="l"/>
            <a:pathLst>
              <a:path h="1913581" w="7854249">
                <a:moveTo>
                  <a:pt x="0" y="0"/>
                </a:moveTo>
                <a:lnTo>
                  <a:pt x="7854249" y="0"/>
                </a:lnTo>
                <a:lnTo>
                  <a:pt x="7854249" y="1913581"/>
                </a:lnTo>
                <a:lnTo>
                  <a:pt x="0" y="1913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45115" y="1028700"/>
            <a:ext cx="2242288" cy="1748984"/>
          </a:xfrm>
          <a:custGeom>
            <a:avLst/>
            <a:gdLst/>
            <a:ahLst/>
            <a:cxnLst/>
            <a:rect r="r" b="b" t="t" l="l"/>
            <a:pathLst>
              <a:path h="1748984" w="2242288">
                <a:moveTo>
                  <a:pt x="0" y="0"/>
                </a:moveTo>
                <a:lnTo>
                  <a:pt x="2242288" y="0"/>
                </a:lnTo>
                <a:lnTo>
                  <a:pt x="2242288" y="1748984"/>
                </a:lnTo>
                <a:lnTo>
                  <a:pt x="0" y="1748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701091" y="6205559"/>
            <a:ext cx="1467770" cy="1467770"/>
          </a:xfrm>
          <a:custGeom>
            <a:avLst/>
            <a:gdLst/>
            <a:ahLst/>
            <a:cxnLst/>
            <a:rect r="r" b="b" t="t" l="l"/>
            <a:pathLst>
              <a:path h="1467770" w="1467770">
                <a:moveTo>
                  <a:pt x="0" y="0"/>
                </a:moveTo>
                <a:lnTo>
                  <a:pt x="1467770" y="0"/>
                </a:lnTo>
                <a:lnTo>
                  <a:pt x="1467770" y="1467769"/>
                </a:lnTo>
                <a:lnTo>
                  <a:pt x="0" y="1467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048302" y="1806872"/>
            <a:ext cx="942238" cy="942238"/>
          </a:xfrm>
          <a:custGeom>
            <a:avLst/>
            <a:gdLst/>
            <a:ahLst/>
            <a:cxnLst/>
            <a:rect r="r" b="b" t="t" l="l"/>
            <a:pathLst>
              <a:path h="942238" w="942238">
                <a:moveTo>
                  <a:pt x="0" y="0"/>
                </a:moveTo>
                <a:lnTo>
                  <a:pt x="942237" y="0"/>
                </a:lnTo>
                <a:lnTo>
                  <a:pt x="942237" y="942237"/>
                </a:lnTo>
                <a:lnTo>
                  <a:pt x="0" y="9422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2561479" y="7452556"/>
            <a:ext cx="892288" cy="892288"/>
          </a:xfrm>
          <a:custGeom>
            <a:avLst/>
            <a:gdLst/>
            <a:ahLst/>
            <a:cxnLst/>
            <a:rect r="r" b="b" t="t" l="l"/>
            <a:pathLst>
              <a:path h="892288" w="892288">
                <a:moveTo>
                  <a:pt x="0" y="0"/>
                </a:moveTo>
                <a:lnTo>
                  <a:pt x="892288" y="0"/>
                </a:lnTo>
                <a:lnTo>
                  <a:pt x="892288" y="892288"/>
                </a:lnTo>
                <a:lnTo>
                  <a:pt x="0" y="8922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716364" y="3686175"/>
            <a:ext cx="3611003" cy="1260568"/>
          </a:xfrm>
          <a:custGeom>
            <a:avLst/>
            <a:gdLst/>
            <a:ahLst/>
            <a:cxnLst/>
            <a:rect r="r" b="b" t="t" l="l"/>
            <a:pathLst>
              <a:path h="1260568" w="3611003">
                <a:moveTo>
                  <a:pt x="0" y="0"/>
                </a:moveTo>
                <a:lnTo>
                  <a:pt x="3611003" y="0"/>
                </a:lnTo>
                <a:lnTo>
                  <a:pt x="3611003" y="1260568"/>
                </a:lnTo>
                <a:lnTo>
                  <a:pt x="0" y="12605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334829" y="3686175"/>
            <a:ext cx="3611003" cy="1260568"/>
          </a:xfrm>
          <a:custGeom>
            <a:avLst/>
            <a:gdLst/>
            <a:ahLst/>
            <a:cxnLst/>
            <a:rect r="r" b="b" t="t" l="l"/>
            <a:pathLst>
              <a:path h="1260568" w="3611003">
                <a:moveTo>
                  <a:pt x="0" y="0"/>
                </a:moveTo>
                <a:lnTo>
                  <a:pt x="3611003" y="0"/>
                </a:lnTo>
                <a:lnTo>
                  <a:pt x="3611003" y="1260568"/>
                </a:lnTo>
                <a:lnTo>
                  <a:pt x="0" y="12605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4813744" y="5924344"/>
            <a:ext cx="2242288" cy="1748984"/>
          </a:xfrm>
          <a:custGeom>
            <a:avLst/>
            <a:gdLst/>
            <a:ahLst/>
            <a:cxnLst/>
            <a:rect r="r" b="b" t="t" l="l"/>
            <a:pathLst>
              <a:path h="1748984" w="2242288">
                <a:moveTo>
                  <a:pt x="0" y="0"/>
                </a:moveTo>
                <a:lnTo>
                  <a:pt x="2242288" y="0"/>
                </a:lnTo>
                <a:lnTo>
                  <a:pt x="2242288" y="1748984"/>
                </a:lnTo>
                <a:lnTo>
                  <a:pt x="0" y="1748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248595" y="838796"/>
            <a:ext cx="1467770" cy="1467770"/>
          </a:xfrm>
          <a:custGeom>
            <a:avLst/>
            <a:gdLst/>
            <a:ahLst/>
            <a:cxnLst/>
            <a:rect r="r" b="b" t="t" l="l"/>
            <a:pathLst>
              <a:path h="1467770" w="1467770">
                <a:moveTo>
                  <a:pt x="0" y="0"/>
                </a:moveTo>
                <a:lnTo>
                  <a:pt x="1467769" y="0"/>
                </a:lnTo>
                <a:lnTo>
                  <a:pt x="1467769" y="1467770"/>
                </a:lnTo>
                <a:lnTo>
                  <a:pt x="0" y="14677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E1B5B"/>
        </a:solidFill>
      </p:bgPr>
    </p:bg>
    <p:spTree>
      <p:nvGrpSpPr>
        <p:cNvPr id="1" name=""/>
        <p:cNvGrpSpPr/>
        <p:nvPr/>
      </p:nvGrpSpPr>
      <p:grpSpPr>
        <a:xfrm>
          <a:off x="0" y="0"/>
          <a:ext cx="0" cy="0"/>
          <a:chOff x="0" y="0"/>
          <a:chExt cx="0" cy="0"/>
        </a:xfrm>
      </p:grpSpPr>
      <p:sp>
        <p:nvSpPr>
          <p:cNvPr name="Freeform 2" id="2"/>
          <p:cNvSpPr/>
          <p:nvPr/>
        </p:nvSpPr>
        <p:spPr>
          <a:xfrm flipH="false" flipV="false" rot="0">
            <a:off x="-270266"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36395"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95872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959719" y="1983443"/>
            <a:ext cx="1589817" cy="2984297"/>
          </a:xfrm>
          <a:custGeom>
            <a:avLst/>
            <a:gdLst/>
            <a:ahLst/>
            <a:cxnLst/>
            <a:rect r="r" b="b" t="t" l="l"/>
            <a:pathLst>
              <a:path h="2984297" w="1589817">
                <a:moveTo>
                  <a:pt x="0" y="0"/>
                </a:moveTo>
                <a:lnTo>
                  <a:pt x="1589817" y="0"/>
                </a:lnTo>
                <a:lnTo>
                  <a:pt x="1589817" y="2984297"/>
                </a:lnTo>
                <a:lnTo>
                  <a:pt x="0" y="29842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70266" y="7688103"/>
            <a:ext cx="1829148" cy="1662862"/>
          </a:xfrm>
          <a:custGeom>
            <a:avLst/>
            <a:gdLst/>
            <a:ahLst/>
            <a:cxnLst/>
            <a:rect r="r" b="b" t="t" l="l"/>
            <a:pathLst>
              <a:path h="1662862" w="1829148">
                <a:moveTo>
                  <a:pt x="0" y="0"/>
                </a:moveTo>
                <a:lnTo>
                  <a:pt x="1829149" y="0"/>
                </a:lnTo>
                <a:lnTo>
                  <a:pt x="1829149" y="1662863"/>
                </a:lnTo>
                <a:lnTo>
                  <a:pt x="0" y="16628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89587" y="2072907"/>
            <a:ext cx="3857382" cy="1402684"/>
          </a:xfrm>
          <a:custGeom>
            <a:avLst/>
            <a:gdLst/>
            <a:ahLst/>
            <a:cxnLst/>
            <a:rect r="r" b="b" t="t" l="l"/>
            <a:pathLst>
              <a:path h="1402684" w="3857382">
                <a:moveTo>
                  <a:pt x="0" y="0"/>
                </a:moveTo>
                <a:lnTo>
                  <a:pt x="3857382" y="0"/>
                </a:lnTo>
                <a:lnTo>
                  <a:pt x="3857382" y="1402684"/>
                </a:lnTo>
                <a:lnTo>
                  <a:pt x="0" y="14026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2511663" y="646666"/>
            <a:ext cx="13264674" cy="2828925"/>
          </a:xfrm>
          <a:prstGeom prst="rect">
            <a:avLst/>
          </a:prstGeom>
        </p:spPr>
        <p:txBody>
          <a:bodyPr anchor="t" rtlCol="false" tIns="0" lIns="0" bIns="0" rIns="0">
            <a:spAutoFit/>
          </a:bodyPr>
          <a:lstStyle/>
          <a:p>
            <a:pPr algn="ctr">
              <a:lnSpc>
                <a:spcPts val="10800"/>
              </a:lnSpc>
            </a:pPr>
            <a:r>
              <a:rPr lang="en-US" sz="9000">
                <a:solidFill>
                  <a:srgbClr val="FFFFFF"/>
                </a:solidFill>
                <a:latin typeface="Arcade Gamer"/>
              </a:rPr>
              <a:t>background of the study</a:t>
            </a:r>
          </a:p>
        </p:txBody>
      </p:sp>
      <p:sp>
        <p:nvSpPr>
          <p:cNvPr name="Freeform 9" id="9"/>
          <p:cNvSpPr/>
          <p:nvPr/>
        </p:nvSpPr>
        <p:spPr>
          <a:xfrm flipH="false" flipV="false" rot="0">
            <a:off x="16218999" y="7989370"/>
            <a:ext cx="2661073" cy="967663"/>
          </a:xfrm>
          <a:custGeom>
            <a:avLst/>
            <a:gdLst/>
            <a:ahLst/>
            <a:cxnLst/>
            <a:rect r="r" b="b" t="t" l="l"/>
            <a:pathLst>
              <a:path h="967663" w="2661073">
                <a:moveTo>
                  <a:pt x="0" y="0"/>
                </a:moveTo>
                <a:lnTo>
                  <a:pt x="2661073" y="0"/>
                </a:lnTo>
                <a:lnTo>
                  <a:pt x="2661073" y="967663"/>
                </a:lnTo>
                <a:lnTo>
                  <a:pt x="0" y="9676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074318" y="447394"/>
            <a:ext cx="693478" cy="1301750"/>
          </a:xfrm>
          <a:custGeom>
            <a:avLst/>
            <a:gdLst/>
            <a:ahLst/>
            <a:cxnLst/>
            <a:rect r="r" b="b" t="t" l="l"/>
            <a:pathLst>
              <a:path h="1301750" w="693478">
                <a:moveTo>
                  <a:pt x="0" y="0"/>
                </a:moveTo>
                <a:lnTo>
                  <a:pt x="693477" y="0"/>
                </a:lnTo>
                <a:lnTo>
                  <a:pt x="693477" y="1301750"/>
                </a:lnTo>
                <a:lnTo>
                  <a:pt x="0" y="13017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3305108" y="447394"/>
            <a:ext cx="2051432" cy="745975"/>
          </a:xfrm>
          <a:custGeom>
            <a:avLst/>
            <a:gdLst/>
            <a:ahLst/>
            <a:cxnLst/>
            <a:rect r="r" b="b" t="t" l="l"/>
            <a:pathLst>
              <a:path h="745975" w="2051432">
                <a:moveTo>
                  <a:pt x="0" y="0"/>
                </a:moveTo>
                <a:lnTo>
                  <a:pt x="2051432" y="0"/>
                </a:lnTo>
                <a:lnTo>
                  <a:pt x="2051432" y="745975"/>
                </a:lnTo>
                <a:lnTo>
                  <a:pt x="0" y="745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2196656" y="3606878"/>
            <a:ext cx="13894687" cy="5089015"/>
            <a:chOff x="0" y="0"/>
            <a:chExt cx="3659506" cy="1340317"/>
          </a:xfrm>
        </p:grpSpPr>
        <p:sp>
          <p:nvSpPr>
            <p:cNvPr name="Freeform 13" id="13"/>
            <p:cNvSpPr/>
            <p:nvPr/>
          </p:nvSpPr>
          <p:spPr>
            <a:xfrm flipH="false" flipV="false" rot="0">
              <a:off x="0" y="0"/>
              <a:ext cx="3659506" cy="1340317"/>
            </a:xfrm>
            <a:custGeom>
              <a:avLst/>
              <a:gdLst/>
              <a:ahLst/>
              <a:cxnLst/>
              <a:rect r="r" b="b" t="t" l="l"/>
              <a:pathLst>
                <a:path h="1340317" w="3659506">
                  <a:moveTo>
                    <a:pt x="28416" y="0"/>
                  </a:moveTo>
                  <a:lnTo>
                    <a:pt x="3631090" y="0"/>
                  </a:lnTo>
                  <a:cubicBezTo>
                    <a:pt x="3638626" y="0"/>
                    <a:pt x="3645854" y="2994"/>
                    <a:pt x="3651183" y="8323"/>
                  </a:cubicBezTo>
                  <a:cubicBezTo>
                    <a:pt x="3656512" y="13652"/>
                    <a:pt x="3659506" y="20880"/>
                    <a:pt x="3659506" y="28416"/>
                  </a:cubicBezTo>
                  <a:lnTo>
                    <a:pt x="3659506" y="1311900"/>
                  </a:lnTo>
                  <a:cubicBezTo>
                    <a:pt x="3659506" y="1327594"/>
                    <a:pt x="3646784" y="1340317"/>
                    <a:pt x="3631090" y="1340317"/>
                  </a:cubicBezTo>
                  <a:lnTo>
                    <a:pt x="28416" y="1340317"/>
                  </a:lnTo>
                  <a:cubicBezTo>
                    <a:pt x="20880" y="1340317"/>
                    <a:pt x="13652" y="1337323"/>
                    <a:pt x="8323" y="1331994"/>
                  </a:cubicBezTo>
                  <a:cubicBezTo>
                    <a:pt x="2994" y="1326665"/>
                    <a:pt x="0" y="1319437"/>
                    <a:pt x="0" y="1311900"/>
                  </a:cubicBezTo>
                  <a:lnTo>
                    <a:pt x="0" y="28416"/>
                  </a:lnTo>
                  <a:cubicBezTo>
                    <a:pt x="0" y="20880"/>
                    <a:pt x="2994" y="13652"/>
                    <a:pt x="8323" y="8323"/>
                  </a:cubicBezTo>
                  <a:cubicBezTo>
                    <a:pt x="13652" y="2994"/>
                    <a:pt x="20880" y="0"/>
                    <a:pt x="28416" y="0"/>
                  </a:cubicBezTo>
                  <a:close/>
                </a:path>
              </a:pathLst>
            </a:custGeom>
            <a:solidFill>
              <a:srgbClr val="E1D5FD"/>
            </a:solidFill>
          </p:spPr>
        </p:sp>
        <p:sp>
          <p:nvSpPr>
            <p:cNvPr name="TextBox 14" id="14"/>
            <p:cNvSpPr txBox="true"/>
            <p:nvPr/>
          </p:nvSpPr>
          <p:spPr>
            <a:xfrm>
              <a:off x="0" y="-47625"/>
              <a:ext cx="3659506" cy="1387942"/>
            </a:xfrm>
            <a:prstGeom prst="rect">
              <a:avLst/>
            </a:prstGeom>
          </p:spPr>
          <p:txBody>
            <a:bodyPr anchor="ctr" rtlCol="false" tIns="50800" lIns="50800" bIns="50800" rIns="50800"/>
            <a:lstStyle/>
            <a:p>
              <a:pPr algn="ctr">
                <a:lnSpc>
                  <a:spcPts val="2573"/>
                </a:lnSpc>
              </a:pPr>
            </a:p>
          </p:txBody>
        </p:sp>
      </p:grpSp>
      <p:sp>
        <p:nvSpPr>
          <p:cNvPr name="Freeform 15" id="15"/>
          <p:cNvSpPr/>
          <p:nvPr/>
        </p:nvSpPr>
        <p:spPr>
          <a:xfrm flipH="false" flipV="false" rot="0">
            <a:off x="5532051" y="8519534"/>
            <a:ext cx="693478" cy="1301750"/>
          </a:xfrm>
          <a:custGeom>
            <a:avLst/>
            <a:gdLst/>
            <a:ahLst/>
            <a:cxnLst/>
            <a:rect r="r" b="b" t="t" l="l"/>
            <a:pathLst>
              <a:path h="1301750" w="693478">
                <a:moveTo>
                  <a:pt x="0" y="0"/>
                </a:moveTo>
                <a:lnTo>
                  <a:pt x="693477" y="0"/>
                </a:lnTo>
                <a:lnTo>
                  <a:pt x="693477" y="1301750"/>
                </a:lnTo>
                <a:lnTo>
                  <a:pt x="0" y="13017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2936175" y="4553772"/>
            <a:ext cx="12415650" cy="3119027"/>
          </a:xfrm>
          <a:prstGeom prst="rect">
            <a:avLst/>
          </a:prstGeom>
        </p:spPr>
        <p:txBody>
          <a:bodyPr anchor="t" rtlCol="false" tIns="0" lIns="0" bIns="0" rIns="0">
            <a:spAutoFit/>
          </a:bodyPr>
          <a:lstStyle/>
          <a:p>
            <a:pPr algn="ctr">
              <a:lnSpc>
                <a:spcPts val="4150"/>
              </a:lnSpc>
            </a:pPr>
            <a:r>
              <a:rPr lang="en-US" sz="2964">
                <a:solidFill>
                  <a:srgbClr val="000000"/>
                </a:solidFill>
                <a:latin typeface="Poppins"/>
              </a:rPr>
              <a:t>The study aims to create an ATM interface using Java Swing, enhancing transaction efficiency and user experience. The interface will offer intuitive navigation, error handling, customization, and accessibility, contributing to ATM technology advancement and providing valuable insights for banks and developers.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E1B5B"/>
        </a:solidFill>
      </p:bgPr>
    </p:bg>
    <p:spTree>
      <p:nvGrpSpPr>
        <p:cNvPr id="1" name=""/>
        <p:cNvGrpSpPr/>
        <p:nvPr/>
      </p:nvGrpSpPr>
      <p:grpSpPr>
        <a:xfrm>
          <a:off x="0" y="0"/>
          <a:ext cx="0" cy="0"/>
          <a:chOff x="0" y="0"/>
          <a:chExt cx="0" cy="0"/>
        </a:xfrm>
      </p:grpSpPr>
      <p:sp>
        <p:nvSpPr>
          <p:cNvPr name="Freeform 2" id="2"/>
          <p:cNvSpPr/>
          <p:nvPr/>
        </p:nvSpPr>
        <p:spPr>
          <a:xfrm flipH="false" flipV="false" rot="0">
            <a:off x="-270266"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36395"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95872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959719" y="1983443"/>
            <a:ext cx="1589817" cy="2984297"/>
          </a:xfrm>
          <a:custGeom>
            <a:avLst/>
            <a:gdLst/>
            <a:ahLst/>
            <a:cxnLst/>
            <a:rect r="r" b="b" t="t" l="l"/>
            <a:pathLst>
              <a:path h="2984297" w="1589817">
                <a:moveTo>
                  <a:pt x="0" y="0"/>
                </a:moveTo>
                <a:lnTo>
                  <a:pt x="1589817" y="0"/>
                </a:lnTo>
                <a:lnTo>
                  <a:pt x="1589817" y="2984297"/>
                </a:lnTo>
                <a:lnTo>
                  <a:pt x="0" y="29842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70266" y="7688103"/>
            <a:ext cx="1829148" cy="1662862"/>
          </a:xfrm>
          <a:custGeom>
            <a:avLst/>
            <a:gdLst/>
            <a:ahLst/>
            <a:cxnLst/>
            <a:rect r="r" b="b" t="t" l="l"/>
            <a:pathLst>
              <a:path h="1662862" w="1829148">
                <a:moveTo>
                  <a:pt x="0" y="0"/>
                </a:moveTo>
                <a:lnTo>
                  <a:pt x="1829149" y="0"/>
                </a:lnTo>
                <a:lnTo>
                  <a:pt x="1829149" y="1662863"/>
                </a:lnTo>
                <a:lnTo>
                  <a:pt x="0" y="16628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89587" y="2072907"/>
            <a:ext cx="3857382" cy="1402684"/>
          </a:xfrm>
          <a:custGeom>
            <a:avLst/>
            <a:gdLst/>
            <a:ahLst/>
            <a:cxnLst/>
            <a:rect r="r" b="b" t="t" l="l"/>
            <a:pathLst>
              <a:path h="1402684" w="3857382">
                <a:moveTo>
                  <a:pt x="0" y="0"/>
                </a:moveTo>
                <a:lnTo>
                  <a:pt x="3857382" y="0"/>
                </a:lnTo>
                <a:lnTo>
                  <a:pt x="3857382" y="1402684"/>
                </a:lnTo>
                <a:lnTo>
                  <a:pt x="0" y="14026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2695045" y="1107644"/>
            <a:ext cx="13264674" cy="1457325"/>
          </a:xfrm>
          <a:prstGeom prst="rect">
            <a:avLst/>
          </a:prstGeom>
        </p:spPr>
        <p:txBody>
          <a:bodyPr anchor="t" rtlCol="false" tIns="0" lIns="0" bIns="0" rIns="0">
            <a:spAutoFit/>
          </a:bodyPr>
          <a:lstStyle/>
          <a:p>
            <a:pPr algn="ctr">
              <a:lnSpc>
                <a:spcPts val="10800"/>
              </a:lnSpc>
            </a:pPr>
            <a:r>
              <a:rPr lang="en-US" sz="9000">
                <a:solidFill>
                  <a:srgbClr val="FFFFFF"/>
                </a:solidFill>
                <a:latin typeface="Arcade Gamer"/>
              </a:rPr>
              <a:t>HISTORY OF LOGO</a:t>
            </a:r>
          </a:p>
        </p:txBody>
      </p:sp>
      <p:sp>
        <p:nvSpPr>
          <p:cNvPr name="Freeform 9" id="9"/>
          <p:cNvSpPr/>
          <p:nvPr/>
        </p:nvSpPr>
        <p:spPr>
          <a:xfrm flipH="false" flipV="false" rot="0">
            <a:off x="16218999" y="7989370"/>
            <a:ext cx="2661073" cy="967663"/>
          </a:xfrm>
          <a:custGeom>
            <a:avLst/>
            <a:gdLst/>
            <a:ahLst/>
            <a:cxnLst/>
            <a:rect r="r" b="b" t="t" l="l"/>
            <a:pathLst>
              <a:path h="967663" w="2661073">
                <a:moveTo>
                  <a:pt x="0" y="0"/>
                </a:moveTo>
                <a:lnTo>
                  <a:pt x="2661073" y="0"/>
                </a:lnTo>
                <a:lnTo>
                  <a:pt x="2661073" y="967663"/>
                </a:lnTo>
                <a:lnTo>
                  <a:pt x="0" y="9676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074318" y="447394"/>
            <a:ext cx="693478" cy="1301750"/>
          </a:xfrm>
          <a:custGeom>
            <a:avLst/>
            <a:gdLst/>
            <a:ahLst/>
            <a:cxnLst/>
            <a:rect r="r" b="b" t="t" l="l"/>
            <a:pathLst>
              <a:path h="1301750" w="693478">
                <a:moveTo>
                  <a:pt x="0" y="0"/>
                </a:moveTo>
                <a:lnTo>
                  <a:pt x="693477" y="0"/>
                </a:lnTo>
                <a:lnTo>
                  <a:pt x="693477" y="1301750"/>
                </a:lnTo>
                <a:lnTo>
                  <a:pt x="0" y="13017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3305108" y="447394"/>
            <a:ext cx="2051432" cy="745975"/>
          </a:xfrm>
          <a:custGeom>
            <a:avLst/>
            <a:gdLst/>
            <a:ahLst/>
            <a:cxnLst/>
            <a:rect r="r" b="b" t="t" l="l"/>
            <a:pathLst>
              <a:path h="745975" w="2051432">
                <a:moveTo>
                  <a:pt x="0" y="0"/>
                </a:moveTo>
                <a:lnTo>
                  <a:pt x="2051432" y="0"/>
                </a:lnTo>
                <a:lnTo>
                  <a:pt x="2051432" y="745975"/>
                </a:lnTo>
                <a:lnTo>
                  <a:pt x="0" y="745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4279730" y="3724624"/>
            <a:ext cx="9728541" cy="3963480"/>
          </a:xfrm>
          <a:custGeom>
            <a:avLst/>
            <a:gdLst/>
            <a:ahLst/>
            <a:cxnLst/>
            <a:rect r="r" b="b" t="t" l="l"/>
            <a:pathLst>
              <a:path h="3963480" w="9728541">
                <a:moveTo>
                  <a:pt x="0" y="0"/>
                </a:moveTo>
                <a:lnTo>
                  <a:pt x="9728540" y="0"/>
                </a:lnTo>
                <a:lnTo>
                  <a:pt x="9728540" y="3963479"/>
                </a:lnTo>
                <a:lnTo>
                  <a:pt x="0" y="3963479"/>
                </a:lnTo>
                <a:lnTo>
                  <a:pt x="0" y="0"/>
                </a:lnTo>
                <a:close/>
              </a:path>
            </a:pathLst>
          </a:custGeom>
          <a:blipFill>
            <a:blip r:embed="rId10"/>
            <a:stretch>
              <a:fillRect l="0" t="0" r="0" b="0"/>
            </a:stretch>
          </a:blipFill>
        </p:spPr>
      </p:sp>
      <p:sp>
        <p:nvSpPr>
          <p:cNvPr name="Freeform 13" id="13"/>
          <p:cNvSpPr/>
          <p:nvPr/>
        </p:nvSpPr>
        <p:spPr>
          <a:xfrm flipH="false" flipV="false" rot="4306932">
            <a:off x="6720058" y="4508114"/>
            <a:ext cx="919448" cy="919448"/>
          </a:xfrm>
          <a:custGeom>
            <a:avLst/>
            <a:gdLst/>
            <a:ahLst/>
            <a:cxnLst/>
            <a:rect r="r" b="b" t="t" l="l"/>
            <a:pathLst>
              <a:path h="919448" w="919448">
                <a:moveTo>
                  <a:pt x="0" y="0"/>
                </a:moveTo>
                <a:lnTo>
                  <a:pt x="919448" y="0"/>
                </a:lnTo>
                <a:lnTo>
                  <a:pt x="919448" y="919449"/>
                </a:lnTo>
                <a:lnTo>
                  <a:pt x="0" y="91944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9300734">
            <a:off x="9792734" y="4493383"/>
            <a:ext cx="948912" cy="948912"/>
          </a:xfrm>
          <a:custGeom>
            <a:avLst/>
            <a:gdLst/>
            <a:ahLst/>
            <a:cxnLst/>
            <a:rect r="r" b="b" t="t" l="l"/>
            <a:pathLst>
              <a:path h="948912" w="948912">
                <a:moveTo>
                  <a:pt x="0" y="0"/>
                </a:moveTo>
                <a:lnTo>
                  <a:pt x="948912" y="0"/>
                </a:lnTo>
                <a:lnTo>
                  <a:pt x="948912" y="948912"/>
                </a:lnTo>
                <a:lnTo>
                  <a:pt x="0" y="94891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5" id="15"/>
          <p:cNvSpPr txBox="true"/>
          <p:nvPr/>
        </p:nvSpPr>
        <p:spPr>
          <a:xfrm rot="0">
            <a:off x="416133" y="4292185"/>
            <a:ext cx="5942402" cy="621925"/>
          </a:xfrm>
          <a:prstGeom prst="rect">
            <a:avLst/>
          </a:prstGeom>
        </p:spPr>
        <p:txBody>
          <a:bodyPr anchor="t" rtlCol="false" tIns="0" lIns="0" bIns="0" rIns="0">
            <a:spAutoFit/>
          </a:bodyPr>
          <a:lstStyle/>
          <a:p>
            <a:pPr algn="ctr">
              <a:lnSpc>
                <a:spcPts val="4858"/>
              </a:lnSpc>
            </a:pPr>
            <a:r>
              <a:rPr lang="en-US" sz="3470">
                <a:solidFill>
                  <a:srgbClr val="FFFFFF"/>
                </a:solidFill>
                <a:latin typeface="Poppins"/>
              </a:rPr>
              <a:t>Coin symbolizes wealth</a:t>
            </a:r>
          </a:p>
        </p:txBody>
      </p:sp>
      <p:sp>
        <p:nvSpPr>
          <p:cNvPr name="TextBox 16" id="16"/>
          <p:cNvSpPr txBox="true"/>
          <p:nvPr/>
        </p:nvSpPr>
        <p:spPr>
          <a:xfrm rot="0">
            <a:off x="10812226" y="3731092"/>
            <a:ext cx="5942402" cy="1236747"/>
          </a:xfrm>
          <a:prstGeom prst="rect">
            <a:avLst/>
          </a:prstGeom>
        </p:spPr>
        <p:txBody>
          <a:bodyPr anchor="t" rtlCol="false" tIns="0" lIns="0" bIns="0" rIns="0">
            <a:spAutoFit/>
          </a:bodyPr>
          <a:lstStyle/>
          <a:p>
            <a:pPr algn="ctr">
              <a:lnSpc>
                <a:spcPts val="4858"/>
              </a:lnSpc>
            </a:pPr>
            <a:r>
              <a:rPr lang="en-US" sz="3470">
                <a:solidFill>
                  <a:srgbClr val="FFFFFF"/>
                </a:solidFill>
                <a:latin typeface="Poppins"/>
              </a:rPr>
              <a:t>Treasure Chest is used to store wealth  </a:t>
            </a:r>
          </a:p>
        </p:txBody>
      </p:sp>
      <p:sp>
        <p:nvSpPr>
          <p:cNvPr name="Freeform 17" id="17"/>
          <p:cNvSpPr/>
          <p:nvPr/>
        </p:nvSpPr>
        <p:spPr>
          <a:xfrm flipH="false" flipV="false" rot="0">
            <a:off x="5596747" y="7228379"/>
            <a:ext cx="919448" cy="919448"/>
          </a:xfrm>
          <a:custGeom>
            <a:avLst/>
            <a:gdLst/>
            <a:ahLst/>
            <a:cxnLst/>
            <a:rect r="r" b="b" t="t" l="l"/>
            <a:pathLst>
              <a:path h="919448" w="919448">
                <a:moveTo>
                  <a:pt x="0" y="0"/>
                </a:moveTo>
                <a:lnTo>
                  <a:pt x="919448" y="0"/>
                </a:lnTo>
                <a:lnTo>
                  <a:pt x="919448" y="919449"/>
                </a:lnTo>
                <a:lnTo>
                  <a:pt x="0" y="91944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2015670" y="8114219"/>
            <a:ext cx="7621052" cy="1851569"/>
          </a:xfrm>
          <a:prstGeom prst="rect">
            <a:avLst/>
          </a:prstGeom>
        </p:spPr>
        <p:txBody>
          <a:bodyPr anchor="t" rtlCol="false" tIns="0" lIns="0" bIns="0" rIns="0">
            <a:spAutoFit/>
          </a:bodyPr>
          <a:lstStyle/>
          <a:p>
            <a:pPr algn="ctr">
              <a:lnSpc>
                <a:spcPts val="4858"/>
              </a:lnSpc>
            </a:pPr>
            <a:r>
              <a:rPr lang="en-US" sz="3470">
                <a:solidFill>
                  <a:srgbClr val="FFFFFF"/>
                </a:solidFill>
                <a:latin typeface="Poppins"/>
              </a:rPr>
              <a:t>and a Aracade Type font for our bank name, it emphasizes our theme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E1B5B"/>
        </a:solidFill>
      </p:bgPr>
    </p:bg>
    <p:spTree>
      <p:nvGrpSpPr>
        <p:cNvPr id="1" name=""/>
        <p:cNvGrpSpPr/>
        <p:nvPr/>
      </p:nvGrpSpPr>
      <p:grpSpPr>
        <a:xfrm>
          <a:off x="0" y="0"/>
          <a:ext cx="0" cy="0"/>
          <a:chOff x="0" y="0"/>
          <a:chExt cx="0" cy="0"/>
        </a:xfrm>
      </p:grpSpPr>
      <p:sp>
        <p:nvSpPr>
          <p:cNvPr name="Freeform 2" id="2"/>
          <p:cNvSpPr/>
          <p:nvPr/>
        </p:nvSpPr>
        <p:spPr>
          <a:xfrm flipH="false" flipV="false" rot="0">
            <a:off x="1782193" y="1028700"/>
            <a:ext cx="15072476" cy="3261136"/>
          </a:xfrm>
          <a:custGeom>
            <a:avLst/>
            <a:gdLst/>
            <a:ahLst/>
            <a:cxnLst/>
            <a:rect r="r" b="b" t="t" l="l"/>
            <a:pathLst>
              <a:path h="3261136" w="15072476">
                <a:moveTo>
                  <a:pt x="0" y="0"/>
                </a:moveTo>
                <a:lnTo>
                  <a:pt x="15072475" y="0"/>
                </a:lnTo>
                <a:lnTo>
                  <a:pt x="15072475" y="3261136"/>
                </a:lnTo>
                <a:lnTo>
                  <a:pt x="0" y="326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3098" y="6973792"/>
            <a:ext cx="3673920" cy="3313208"/>
          </a:xfrm>
          <a:custGeom>
            <a:avLst/>
            <a:gdLst/>
            <a:ahLst/>
            <a:cxnLst/>
            <a:rect r="r" b="b" t="t" l="l"/>
            <a:pathLst>
              <a:path h="3313208" w="3673920">
                <a:moveTo>
                  <a:pt x="0" y="0"/>
                </a:moveTo>
                <a:lnTo>
                  <a:pt x="3673920" y="0"/>
                </a:lnTo>
                <a:lnTo>
                  <a:pt x="3673920" y="3313208"/>
                </a:lnTo>
                <a:lnTo>
                  <a:pt x="0" y="33132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475535">
            <a:off x="15531221" y="2377952"/>
            <a:ext cx="2646894" cy="2064577"/>
          </a:xfrm>
          <a:custGeom>
            <a:avLst/>
            <a:gdLst/>
            <a:ahLst/>
            <a:cxnLst/>
            <a:rect r="r" b="b" t="t" l="l"/>
            <a:pathLst>
              <a:path h="2064577" w="2646894">
                <a:moveTo>
                  <a:pt x="0" y="0"/>
                </a:moveTo>
                <a:lnTo>
                  <a:pt x="2646894" y="0"/>
                </a:lnTo>
                <a:lnTo>
                  <a:pt x="2646894" y="2064577"/>
                </a:lnTo>
                <a:lnTo>
                  <a:pt x="0" y="20645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82193" y="3350706"/>
            <a:ext cx="3042493" cy="1178274"/>
          </a:xfrm>
          <a:custGeom>
            <a:avLst/>
            <a:gdLst/>
            <a:ahLst/>
            <a:cxnLst/>
            <a:rect r="r" b="b" t="t" l="l"/>
            <a:pathLst>
              <a:path h="1178274" w="3042493">
                <a:moveTo>
                  <a:pt x="0" y="0"/>
                </a:moveTo>
                <a:lnTo>
                  <a:pt x="3042492" y="0"/>
                </a:lnTo>
                <a:lnTo>
                  <a:pt x="3042492" y="1178275"/>
                </a:lnTo>
                <a:lnTo>
                  <a:pt x="0" y="11782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758317" y="8446440"/>
            <a:ext cx="2096351" cy="1623719"/>
          </a:xfrm>
          <a:custGeom>
            <a:avLst/>
            <a:gdLst/>
            <a:ahLst/>
            <a:cxnLst/>
            <a:rect r="r" b="b" t="t" l="l"/>
            <a:pathLst>
              <a:path h="1623719" w="2096351">
                <a:moveTo>
                  <a:pt x="0" y="0"/>
                </a:moveTo>
                <a:lnTo>
                  <a:pt x="2096351" y="0"/>
                </a:lnTo>
                <a:lnTo>
                  <a:pt x="2096351" y="1623720"/>
                </a:lnTo>
                <a:lnTo>
                  <a:pt x="0" y="16237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448223" y="1206157"/>
            <a:ext cx="14406446" cy="2724150"/>
          </a:xfrm>
          <a:prstGeom prst="rect">
            <a:avLst/>
          </a:prstGeom>
        </p:spPr>
        <p:txBody>
          <a:bodyPr anchor="t" rtlCol="false" tIns="0" lIns="0" bIns="0" rIns="0">
            <a:spAutoFit/>
          </a:bodyPr>
          <a:lstStyle/>
          <a:p>
            <a:pPr algn="ctr">
              <a:lnSpc>
                <a:spcPts val="10440"/>
              </a:lnSpc>
            </a:pPr>
            <a:r>
              <a:rPr lang="en-US" sz="8700">
                <a:solidFill>
                  <a:srgbClr val="2E1B5B"/>
                </a:solidFill>
                <a:latin typeface="Arcade Gamer"/>
              </a:rPr>
              <a:t>hISTORY OF BANK NAME</a:t>
            </a:r>
          </a:p>
        </p:txBody>
      </p:sp>
      <p:sp>
        <p:nvSpPr>
          <p:cNvPr name="TextBox 8" id="8"/>
          <p:cNvSpPr txBox="true"/>
          <p:nvPr/>
        </p:nvSpPr>
        <p:spPr>
          <a:xfrm rot="0">
            <a:off x="3303439" y="5016253"/>
            <a:ext cx="12733795" cy="4068196"/>
          </a:xfrm>
          <a:prstGeom prst="rect">
            <a:avLst/>
          </a:prstGeom>
        </p:spPr>
        <p:txBody>
          <a:bodyPr anchor="t" rtlCol="false" tIns="0" lIns="0" bIns="0" rIns="0">
            <a:spAutoFit/>
          </a:bodyPr>
          <a:lstStyle/>
          <a:p>
            <a:pPr algn="ctr">
              <a:lnSpc>
                <a:spcPts val="5334"/>
              </a:lnSpc>
            </a:pPr>
            <a:r>
              <a:rPr lang="en-US" sz="3810">
                <a:solidFill>
                  <a:srgbClr val="FFFFFF"/>
                </a:solidFill>
                <a:latin typeface="Poppins"/>
              </a:rPr>
              <a:t>James's avid interest in arcade gaming sparked the notion of crafting a bank experience reminiscent of an arcade. This unconventional approach would enable individuals to deposit funds into accounts intertwined with the arcade, merging banking functionality with recreational appeal.</a:t>
            </a:r>
          </a:p>
        </p:txBody>
      </p:sp>
      <p:sp>
        <p:nvSpPr>
          <p:cNvPr name="Freeform 9" id="9"/>
          <p:cNvSpPr/>
          <p:nvPr/>
        </p:nvSpPr>
        <p:spPr>
          <a:xfrm flipH="false" flipV="false" rot="0">
            <a:off x="1782193" y="727149"/>
            <a:ext cx="603101" cy="603101"/>
          </a:xfrm>
          <a:custGeom>
            <a:avLst/>
            <a:gdLst/>
            <a:ahLst/>
            <a:cxnLst/>
            <a:rect r="r" b="b" t="t" l="l"/>
            <a:pathLst>
              <a:path h="603101" w="603101">
                <a:moveTo>
                  <a:pt x="0" y="0"/>
                </a:moveTo>
                <a:lnTo>
                  <a:pt x="603101" y="0"/>
                </a:lnTo>
                <a:lnTo>
                  <a:pt x="603101" y="603102"/>
                </a:lnTo>
                <a:lnTo>
                  <a:pt x="0" y="60310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6893993" y="7416634"/>
            <a:ext cx="814608" cy="814608"/>
          </a:xfrm>
          <a:custGeom>
            <a:avLst/>
            <a:gdLst/>
            <a:ahLst/>
            <a:cxnLst/>
            <a:rect r="r" b="b" t="t" l="l"/>
            <a:pathLst>
              <a:path h="814608" w="814608">
                <a:moveTo>
                  <a:pt x="0" y="0"/>
                </a:moveTo>
                <a:lnTo>
                  <a:pt x="814608" y="0"/>
                </a:lnTo>
                <a:lnTo>
                  <a:pt x="814608" y="814609"/>
                </a:lnTo>
                <a:lnTo>
                  <a:pt x="0" y="8146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343098" y="3350706"/>
            <a:ext cx="579600" cy="579600"/>
          </a:xfrm>
          <a:custGeom>
            <a:avLst/>
            <a:gdLst/>
            <a:ahLst/>
            <a:cxnLst/>
            <a:rect r="r" b="b" t="t" l="l"/>
            <a:pathLst>
              <a:path h="579600" w="579600">
                <a:moveTo>
                  <a:pt x="0" y="0"/>
                </a:moveTo>
                <a:lnTo>
                  <a:pt x="579600" y="0"/>
                </a:lnTo>
                <a:lnTo>
                  <a:pt x="579600" y="579601"/>
                </a:lnTo>
                <a:lnTo>
                  <a:pt x="0" y="5796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E1B5B"/>
        </a:solidFill>
      </p:bgPr>
    </p:bg>
    <p:spTree>
      <p:nvGrpSpPr>
        <p:cNvPr id="1" name=""/>
        <p:cNvGrpSpPr/>
        <p:nvPr/>
      </p:nvGrpSpPr>
      <p:grpSpPr>
        <a:xfrm>
          <a:off x="0" y="0"/>
          <a:ext cx="0" cy="0"/>
          <a:chOff x="0" y="0"/>
          <a:chExt cx="0" cy="0"/>
        </a:xfrm>
      </p:grpSpPr>
      <p:sp>
        <p:nvSpPr>
          <p:cNvPr name="Freeform 2" id="2"/>
          <p:cNvSpPr/>
          <p:nvPr/>
        </p:nvSpPr>
        <p:spPr>
          <a:xfrm flipH="false" flipV="false" rot="0">
            <a:off x="-2454396" y="376079"/>
            <a:ext cx="13356798" cy="2889925"/>
          </a:xfrm>
          <a:custGeom>
            <a:avLst/>
            <a:gdLst/>
            <a:ahLst/>
            <a:cxnLst/>
            <a:rect r="r" b="b" t="t" l="l"/>
            <a:pathLst>
              <a:path h="2889925" w="13356798">
                <a:moveTo>
                  <a:pt x="0" y="0"/>
                </a:moveTo>
                <a:lnTo>
                  <a:pt x="13356797" y="0"/>
                </a:lnTo>
                <a:lnTo>
                  <a:pt x="13356797" y="2889925"/>
                </a:lnTo>
                <a:lnTo>
                  <a:pt x="0" y="2889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76243" y="5249401"/>
            <a:ext cx="15223515" cy="5037599"/>
          </a:xfrm>
          <a:custGeom>
            <a:avLst/>
            <a:gdLst/>
            <a:ahLst/>
            <a:cxnLst/>
            <a:rect r="r" b="b" t="t" l="l"/>
            <a:pathLst>
              <a:path h="5037599" w="15223515">
                <a:moveTo>
                  <a:pt x="0" y="0"/>
                </a:moveTo>
                <a:lnTo>
                  <a:pt x="15223514" y="0"/>
                </a:lnTo>
                <a:lnTo>
                  <a:pt x="15223514" y="5037599"/>
                </a:lnTo>
                <a:lnTo>
                  <a:pt x="0" y="5037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902401" y="6317708"/>
            <a:ext cx="5730184" cy="2000355"/>
          </a:xfrm>
          <a:custGeom>
            <a:avLst/>
            <a:gdLst/>
            <a:ahLst/>
            <a:cxnLst/>
            <a:rect r="r" b="b" t="t" l="l"/>
            <a:pathLst>
              <a:path h="2000355" w="5730184">
                <a:moveTo>
                  <a:pt x="0" y="0"/>
                </a:moveTo>
                <a:lnTo>
                  <a:pt x="5730184" y="0"/>
                </a:lnTo>
                <a:lnTo>
                  <a:pt x="5730184" y="2000355"/>
                </a:lnTo>
                <a:lnTo>
                  <a:pt x="0" y="20003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61730" y="1773299"/>
            <a:ext cx="2997570" cy="1046425"/>
          </a:xfrm>
          <a:custGeom>
            <a:avLst/>
            <a:gdLst/>
            <a:ahLst/>
            <a:cxnLst/>
            <a:rect r="r" b="b" t="t" l="l"/>
            <a:pathLst>
              <a:path h="1046425" w="2997570">
                <a:moveTo>
                  <a:pt x="0" y="0"/>
                </a:moveTo>
                <a:lnTo>
                  <a:pt x="2997570" y="0"/>
                </a:lnTo>
                <a:lnTo>
                  <a:pt x="2997570" y="1046425"/>
                </a:lnTo>
                <a:lnTo>
                  <a:pt x="0" y="10464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927300" y="3780097"/>
            <a:ext cx="7143596" cy="1085850"/>
          </a:xfrm>
          <a:prstGeom prst="rect">
            <a:avLst/>
          </a:prstGeom>
        </p:spPr>
        <p:txBody>
          <a:bodyPr anchor="t" rtlCol="false" tIns="0" lIns="0" bIns="0" rIns="0">
            <a:spAutoFit/>
          </a:bodyPr>
          <a:lstStyle/>
          <a:p>
            <a:pPr algn="ctr">
              <a:lnSpc>
                <a:spcPts val="4200"/>
              </a:lnSpc>
            </a:pPr>
            <a:r>
              <a:rPr lang="en-US" sz="3000">
                <a:solidFill>
                  <a:srgbClr val="FFFFFF"/>
                </a:solidFill>
                <a:latin typeface="Arcade Gamer"/>
              </a:rPr>
              <a:t>WHY WE'VE COME UP WITH THIS TAGLINE?</a:t>
            </a:r>
          </a:p>
        </p:txBody>
      </p:sp>
      <p:sp>
        <p:nvSpPr>
          <p:cNvPr name="Freeform 7" id="7"/>
          <p:cNvSpPr/>
          <p:nvPr/>
        </p:nvSpPr>
        <p:spPr>
          <a:xfrm flipH="false" flipV="false" rot="0">
            <a:off x="13281959" y="3822640"/>
            <a:ext cx="971068" cy="971068"/>
          </a:xfrm>
          <a:custGeom>
            <a:avLst/>
            <a:gdLst/>
            <a:ahLst/>
            <a:cxnLst/>
            <a:rect r="r" b="b" t="t" l="l"/>
            <a:pathLst>
              <a:path h="971068" w="971068">
                <a:moveTo>
                  <a:pt x="0" y="0"/>
                </a:moveTo>
                <a:lnTo>
                  <a:pt x="971068" y="0"/>
                </a:lnTo>
                <a:lnTo>
                  <a:pt x="971068" y="971068"/>
                </a:lnTo>
                <a:lnTo>
                  <a:pt x="0" y="9710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727149" y="1693410"/>
            <a:ext cx="603101" cy="603101"/>
          </a:xfrm>
          <a:custGeom>
            <a:avLst/>
            <a:gdLst/>
            <a:ahLst/>
            <a:cxnLst/>
            <a:rect r="r" b="b" t="t" l="l"/>
            <a:pathLst>
              <a:path h="603101" w="603101">
                <a:moveTo>
                  <a:pt x="0" y="0"/>
                </a:moveTo>
                <a:lnTo>
                  <a:pt x="603102" y="0"/>
                </a:lnTo>
                <a:lnTo>
                  <a:pt x="603102" y="603102"/>
                </a:lnTo>
                <a:lnTo>
                  <a:pt x="0" y="6031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1635451" y="922458"/>
            <a:ext cx="1374054" cy="1374054"/>
          </a:xfrm>
          <a:custGeom>
            <a:avLst/>
            <a:gdLst/>
            <a:ahLst/>
            <a:cxnLst/>
            <a:rect r="r" b="b" t="t" l="l"/>
            <a:pathLst>
              <a:path h="1374054" w="1374054">
                <a:moveTo>
                  <a:pt x="0" y="0"/>
                </a:moveTo>
                <a:lnTo>
                  <a:pt x="1374054" y="0"/>
                </a:lnTo>
                <a:lnTo>
                  <a:pt x="1374054" y="1374054"/>
                </a:lnTo>
                <a:lnTo>
                  <a:pt x="0" y="13740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519544" y="545044"/>
            <a:ext cx="8710212" cy="2418646"/>
          </a:xfrm>
          <a:prstGeom prst="rect">
            <a:avLst/>
          </a:prstGeom>
        </p:spPr>
        <p:txBody>
          <a:bodyPr anchor="t" rtlCol="false" tIns="0" lIns="0" bIns="0" rIns="0">
            <a:spAutoFit/>
          </a:bodyPr>
          <a:lstStyle/>
          <a:p>
            <a:pPr algn="ctr">
              <a:lnSpc>
                <a:spcPts val="6338"/>
              </a:lnSpc>
            </a:pPr>
            <a:r>
              <a:rPr lang="en-US" sz="4527">
                <a:solidFill>
                  <a:srgbClr val="2E1B5B"/>
                </a:solidFill>
                <a:latin typeface="Poppins Bold"/>
              </a:rPr>
              <a:t>Game On with Acade's Gold Reserve - Your Financial Power-Up!</a:t>
            </a:r>
          </a:p>
        </p:txBody>
      </p:sp>
      <p:sp>
        <p:nvSpPr>
          <p:cNvPr name="Freeform 11" id="11"/>
          <p:cNvSpPr/>
          <p:nvPr/>
        </p:nvSpPr>
        <p:spPr>
          <a:xfrm flipH="false" flipV="false" rot="0">
            <a:off x="643224" y="8513701"/>
            <a:ext cx="1374054" cy="1374054"/>
          </a:xfrm>
          <a:custGeom>
            <a:avLst/>
            <a:gdLst/>
            <a:ahLst/>
            <a:cxnLst/>
            <a:rect r="r" b="b" t="t" l="l"/>
            <a:pathLst>
              <a:path h="1374054" w="1374054">
                <a:moveTo>
                  <a:pt x="0" y="0"/>
                </a:moveTo>
                <a:lnTo>
                  <a:pt x="1374054" y="0"/>
                </a:lnTo>
                <a:lnTo>
                  <a:pt x="1374054" y="1374054"/>
                </a:lnTo>
                <a:lnTo>
                  <a:pt x="0" y="13740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403593" y="3875347"/>
            <a:ext cx="918361" cy="918361"/>
          </a:xfrm>
          <a:custGeom>
            <a:avLst/>
            <a:gdLst/>
            <a:ahLst/>
            <a:cxnLst/>
            <a:rect r="r" b="b" t="t" l="l"/>
            <a:pathLst>
              <a:path h="918361" w="918361">
                <a:moveTo>
                  <a:pt x="0" y="0"/>
                </a:moveTo>
                <a:lnTo>
                  <a:pt x="918361" y="0"/>
                </a:lnTo>
                <a:lnTo>
                  <a:pt x="918361" y="918361"/>
                </a:lnTo>
                <a:lnTo>
                  <a:pt x="0" y="9183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0676243" y="3818454"/>
            <a:ext cx="1039088" cy="1950507"/>
          </a:xfrm>
          <a:custGeom>
            <a:avLst/>
            <a:gdLst/>
            <a:ahLst/>
            <a:cxnLst/>
            <a:rect r="r" b="b" t="t" l="l"/>
            <a:pathLst>
              <a:path h="1950507" w="1039088">
                <a:moveTo>
                  <a:pt x="0" y="0"/>
                </a:moveTo>
                <a:lnTo>
                  <a:pt x="1039088" y="0"/>
                </a:lnTo>
                <a:lnTo>
                  <a:pt x="1039088" y="1950507"/>
                </a:lnTo>
                <a:lnTo>
                  <a:pt x="0" y="19505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519544" y="6114370"/>
            <a:ext cx="1039088" cy="1950507"/>
          </a:xfrm>
          <a:custGeom>
            <a:avLst/>
            <a:gdLst/>
            <a:ahLst/>
            <a:cxnLst/>
            <a:rect r="r" b="b" t="t" l="l"/>
            <a:pathLst>
              <a:path h="1950507" w="1039088">
                <a:moveTo>
                  <a:pt x="0" y="0"/>
                </a:moveTo>
                <a:lnTo>
                  <a:pt x="1039088" y="0"/>
                </a:lnTo>
                <a:lnTo>
                  <a:pt x="1039088" y="1950507"/>
                </a:lnTo>
                <a:lnTo>
                  <a:pt x="0" y="19505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1653444" y="6063760"/>
            <a:ext cx="9691309" cy="1254125"/>
          </a:xfrm>
          <a:prstGeom prst="rect">
            <a:avLst/>
          </a:prstGeom>
        </p:spPr>
        <p:txBody>
          <a:bodyPr anchor="t" rtlCol="false" tIns="0" lIns="0" bIns="0" rIns="0">
            <a:spAutoFit/>
          </a:bodyPr>
          <a:lstStyle/>
          <a:p>
            <a:pPr algn="ctr">
              <a:lnSpc>
                <a:spcPts val="4900"/>
              </a:lnSpc>
            </a:pPr>
            <a:r>
              <a:rPr lang="en-US" sz="3500">
                <a:solidFill>
                  <a:srgbClr val="FFFFFF"/>
                </a:solidFill>
                <a:latin typeface="Poppins"/>
              </a:rPr>
              <a:t>Which of the following countries are included in Southeast Asia?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E1B5B"/>
        </a:solidFill>
      </p:bgPr>
    </p:bg>
    <p:spTree>
      <p:nvGrpSpPr>
        <p:cNvPr id="1" name=""/>
        <p:cNvGrpSpPr/>
        <p:nvPr/>
      </p:nvGrpSpPr>
      <p:grpSpPr>
        <a:xfrm>
          <a:off x="0" y="0"/>
          <a:ext cx="0" cy="0"/>
          <a:chOff x="0" y="0"/>
          <a:chExt cx="0" cy="0"/>
        </a:xfrm>
      </p:grpSpPr>
      <p:sp>
        <p:nvSpPr>
          <p:cNvPr name="Freeform 2" id="2"/>
          <p:cNvSpPr/>
          <p:nvPr/>
        </p:nvSpPr>
        <p:spPr>
          <a:xfrm flipH="false" flipV="false" rot="0">
            <a:off x="14369092" y="627608"/>
            <a:ext cx="4656031" cy="2378809"/>
          </a:xfrm>
          <a:custGeom>
            <a:avLst/>
            <a:gdLst/>
            <a:ahLst/>
            <a:cxnLst/>
            <a:rect r="r" b="b" t="t" l="l"/>
            <a:pathLst>
              <a:path h="2378809" w="4656031">
                <a:moveTo>
                  <a:pt x="0" y="0"/>
                </a:moveTo>
                <a:lnTo>
                  <a:pt x="4656031" y="0"/>
                </a:lnTo>
                <a:lnTo>
                  <a:pt x="4656031" y="2378808"/>
                </a:lnTo>
                <a:lnTo>
                  <a:pt x="0" y="2378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398643" y="2172130"/>
            <a:ext cx="5173671" cy="6711130"/>
          </a:xfrm>
          <a:custGeom>
            <a:avLst/>
            <a:gdLst/>
            <a:ahLst/>
            <a:cxnLst/>
            <a:rect r="r" b="b" t="t" l="l"/>
            <a:pathLst>
              <a:path h="6711130" w="5173671">
                <a:moveTo>
                  <a:pt x="0" y="0"/>
                </a:moveTo>
                <a:lnTo>
                  <a:pt x="5173671" y="0"/>
                </a:lnTo>
                <a:lnTo>
                  <a:pt x="5173671" y="6711129"/>
                </a:lnTo>
                <a:lnTo>
                  <a:pt x="0" y="67111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13956" y="7796893"/>
            <a:ext cx="2343142" cy="1086366"/>
          </a:xfrm>
          <a:custGeom>
            <a:avLst/>
            <a:gdLst/>
            <a:ahLst/>
            <a:cxnLst/>
            <a:rect r="r" b="b" t="t" l="l"/>
            <a:pathLst>
              <a:path h="1086366" w="2343142">
                <a:moveTo>
                  <a:pt x="0" y="0"/>
                </a:moveTo>
                <a:lnTo>
                  <a:pt x="2343142" y="0"/>
                </a:lnTo>
                <a:lnTo>
                  <a:pt x="2343142" y="1086366"/>
                </a:lnTo>
                <a:lnTo>
                  <a:pt x="0" y="10863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683316" y="7562504"/>
            <a:ext cx="4307321" cy="1997031"/>
          </a:xfrm>
          <a:custGeom>
            <a:avLst/>
            <a:gdLst/>
            <a:ahLst/>
            <a:cxnLst/>
            <a:rect r="r" b="b" t="t" l="l"/>
            <a:pathLst>
              <a:path h="1997031" w="4307321">
                <a:moveTo>
                  <a:pt x="0" y="0"/>
                </a:moveTo>
                <a:lnTo>
                  <a:pt x="4307321" y="0"/>
                </a:lnTo>
                <a:lnTo>
                  <a:pt x="4307321" y="1997030"/>
                </a:lnTo>
                <a:lnTo>
                  <a:pt x="0" y="19970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91504" y="2248330"/>
            <a:ext cx="10416917" cy="1291590"/>
          </a:xfrm>
          <a:prstGeom prst="rect">
            <a:avLst/>
          </a:prstGeom>
        </p:spPr>
        <p:txBody>
          <a:bodyPr anchor="t" rtlCol="false" tIns="0" lIns="0" bIns="0" rIns="0">
            <a:spAutoFit/>
          </a:bodyPr>
          <a:lstStyle/>
          <a:p>
            <a:pPr algn="ctr">
              <a:lnSpc>
                <a:spcPts val="9180"/>
              </a:lnSpc>
            </a:pPr>
            <a:r>
              <a:rPr lang="en-US" sz="9000">
                <a:solidFill>
                  <a:srgbClr val="FFFFFF"/>
                </a:solidFill>
                <a:latin typeface="Arcade Gamer"/>
              </a:rPr>
              <a:t>objectIves</a:t>
            </a:r>
          </a:p>
        </p:txBody>
      </p:sp>
      <p:sp>
        <p:nvSpPr>
          <p:cNvPr name="Freeform 7" id="7"/>
          <p:cNvSpPr/>
          <p:nvPr/>
        </p:nvSpPr>
        <p:spPr>
          <a:xfrm flipH="false" flipV="false" rot="0">
            <a:off x="382073" y="382073"/>
            <a:ext cx="1293254" cy="1293254"/>
          </a:xfrm>
          <a:custGeom>
            <a:avLst/>
            <a:gdLst/>
            <a:ahLst/>
            <a:cxnLst/>
            <a:rect r="r" b="b" t="t" l="l"/>
            <a:pathLst>
              <a:path h="1293254" w="1293254">
                <a:moveTo>
                  <a:pt x="0" y="0"/>
                </a:moveTo>
                <a:lnTo>
                  <a:pt x="1293254" y="0"/>
                </a:lnTo>
                <a:lnTo>
                  <a:pt x="1293254" y="1293254"/>
                </a:lnTo>
                <a:lnTo>
                  <a:pt x="0" y="12932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920436" y="5527694"/>
            <a:ext cx="918361" cy="918361"/>
          </a:xfrm>
          <a:custGeom>
            <a:avLst/>
            <a:gdLst/>
            <a:ahLst/>
            <a:cxnLst/>
            <a:rect r="r" b="b" t="t" l="l"/>
            <a:pathLst>
              <a:path h="918361" w="918361">
                <a:moveTo>
                  <a:pt x="0" y="0"/>
                </a:moveTo>
                <a:lnTo>
                  <a:pt x="918361" y="0"/>
                </a:lnTo>
                <a:lnTo>
                  <a:pt x="918361" y="918362"/>
                </a:lnTo>
                <a:lnTo>
                  <a:pt x="0" y="9183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299449" y="9559534"/>
            <a:ext cx="5316599" cy="1372649"/>
          </a:xfrm>
          <a:custGeom>
            <a:avLst/>
            <a:gdLst/>
            <a:ahLst/>
            <a:cxnLst/>
            <a:rect r="r" b="b" t="t" l="l"/>
            <a:pathLst>
              <a:path h="1372649" w="5316599">
                <a:moveTo>
                  <a:pt x="0" y="0"/>
                </a:moveTo>
                <a:lnTo>
                  <a:pt x="5316599" y="0"/>
                </a:lnTo>
                <a:lnTo>
                  <a:pt x="5316599" y="1372649"/>
                </a:lnTo>
                <a:lnTo>
                  <a:pt x="0" y="13726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1754308" y="4273569"/>
            <a:ext cx="9691309" cy="1254125"/>
          </a:xfrm>
          <a:prstGeom prst="rect">
            <a:avLst/>
          </a:prstGeom>
        </p:spPr>
        <p:txBody>
          <a:bodyPr anchor="t" rtlCol="false" tIns="0" lIns="0" bIns="0" rIns="0">
            <a:spAutoFit/>
          </a:bodyPr>
          <a:lstStyle/>
          <a:p>
            <a:pPr algn="ctr">
              <a:lnSpc>
                <a:spcPts val="4900"/>
              </a:lnSpc>
            </a:pPr>
            <a:r>
              <a:rPr lang="en-US" sz="3500">
                <a:solidFill>
                  <a:srgbClr val="FFFFFF"/>
                </a:solidFill>
                <a:latin typeface="Poppins"/>
              </a:rPr>
              <a:t>Which of the following countries are included in Southeast Asia?</a:t>
            </a:r>
          </a:p>
        </p:txBody>
      </p:sp>
      <p:sp>
        <p:nvSpPr>
          <p:cNvPr name="Freeform 11" id="11"/>
          <p:cNvSpPr/>
          <p:nvPr/>
        </p:nvSpPr>
        <p:spPr>
          <a:xfrm flipH="false" flipV="false" rot="0">
            <a:off x="-2069237" y="3006416"/>
            <a:ext cx="3744564" cy="1913132"/>
          </a:xfrm>
          <a:custGeom>
            <a:avLst/>
            <a:gdLst/>
            <a:ahLst/>
            <a:cxnLst/>
            <a:rect r="r" b="b" t="t" l="l"/>
            <a:pathLst>
              <a:path h="1913132" w="3744564">
                <a:moveTo>
                  <a:pt x="0" y="0"/>
                </a:moveTo>
                <a:lnTo>
                  <a:pt x="3744564" y="0"/>
                </a:lnTo>
                <a:lnTo>
                  <a:pt x="3744564" y="1913132"/>
                </a:lnTo>
                <a:lnTo>
                  <a:pt x="0" y="1913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1445617" y="2172130"/>
            <a:ext cx="912813" cy="912813"/>
          </a:xfrm>
          <a:custGeom>
            <a:avLst/>
            <a:gdLst/>
            <a:ahLst/>
            <a:cxnLst/>
            <a:rect r="r" b="b" t="t" l="l"/>
            <a:pathLst>
              <a:path h="912813" w="912813">
                <a:moveTo>
                  <a:pt x="0" y="0"/>
                </a:moveTo>
                <a:lnTo>
                  <a:pt x="912813" y="0"/>
                </a:lnTo>
                <a:lnTo>
                  <a:pt x="912813" y="912813"/>
                </a:lnTo>
                <a:lnTo>
                  <a:pt x="0" y="9128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E1B5B"/>
        </a:solidFill>
      </p:bgPr>
    </p:bg>
    <p:spTree>
      <p:nvGrpSpPr>
        <p:cNvPr id="1" name=""/>
        <p:cNvGrpSpPr/>
        <p:nvPr/>
      </p:nvGrpSpPr>
      <p:grpSpPr>
        <a:xfrm>
          <a:off x="0" y="0"/>
          <a:ext cx="0" cy="0"/>
          <a:chOff x="0" y="0"/>
          <a:chExt cx="0" cy="0"/>
        </a:xfrm>
      </p:grpSpPr>
      <p:sp>
        <p:nvSpPr>
          <p:cNvPr name="Freeform 2" id="2"/>
          <p:cNvSpPr/>
          <p:nvPr/>
        </p:nvSpPr>
        <p:spPr>
          <a:xfrm flipH="false" flipV="false" rot="0">
            <a:off x="9920881" y="6419387"/>
            <a:ext cx="9893119" cy="3273723"/>
          </a:xfrm>
          <a:custGeom>
            <a:avLst/>
            <a:gdLst/>
            <a:ahLst/>
            <a:cxnLst/>
            <a:rect r="r" b="b" t="t" l="l"/>
            <a:pathLst>
              <a:path h="3273723" w="9893119">
                <a:moveTo>
                  <a:pt x="0" y="0"/>
                </a:moveTo>
                <a:lnTo>
                  <a:pt x="9893119" y="0"/>
                </a:lnTo>
                <a:lnTo>
                  <a:pt x="9893119" y="3273723"/>
                </a:lnTo>
                <a:lnTo>
                  <a:pt x="0" y="32737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72800" y="9258300"/>
            <a:ext cx="7315200" cy="1103930"/>
          </a:xfrm>
          <a:custGeom>
            <a:avLst/>
            <a:gdLst/>
            <a:ahLst/>
            <a:cxnLst/>
            <a:rect r="r" b="b" t="t" l="l"/>
            <a:pathLst>
              <a:path h="1103930" w="7315200">
                <a:moveTo>
                  <a:pt x="0" y="0"/>
                </a:moveTo>
                <a:lnTo>
                  <a:pt x="7315200" y="0"/>
                </a:lnTo>
                <a:lnTo>
                  <a:pt x="7315200" y="1103930"/>
                </a:lnTo>
                <a:lnTo>
                  <a:pt x="0" y="11039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475581" y="8364034"/>
            <a:ext cx="4783719" cy="2270092"/>
          </a:xfrm>
          <a:custGeom>
            <a:avLst/>
            <a:gdLst/>
            <a:ahLst/>
            <a:cxnLst/>
            <a:rect r="r" b="b" t="t" l="l"/>
            <a:pathLst>
              <a:path h="2270092" w="4783719">
                <a:moveTo>
                  <a:pt x="0" y="0"/>
                </a:moveTo>
                <a:lnTo>
                  <a:pt x="4783719" y="0"/>
                </a:lnTo>
                <a:lnTo>
                  <a:pt x="4783719" y="2270092"/>
                </a:lnTo>
                <a:lnTo>
                  <a:pt x="0" y="22700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676650" y="9183070"/>
            <a:ext cx="7315200" cy="1103930"/>
          </a:xfrm>
          <a:custGeom>
            <a:avLst/>
            <a:gdLst/>
            <a:ahLst/>
            <a:cxnLst/>
            <a:rect r="r" b="b" t="t" l="l"/>
            <a:pathLst>
              <a:path h="1103930" w="7315200">
                <a:moveTo>
                  <a:pt x="0" y="0"/>
                </a:moveTo>
                <a:lnTo>
                  <a:pt x="7315200" y="0"/>
                </a:lnTo>
                <a:lnTo>
                  <a:pt x="7315200" y="1103930"/>
                </a:lnTo>
                <a:lnTo>
                  <a:pt x="0" y="11039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54109" y="4512452"/>
            <a:ext cx="2493314" cy="4986628"/>
          </a:xfrm>
          <a:custGeom>
            <a:avLst/>
            <a:gdLst/>
            <a:ahLst/>
            <a:cxnLst/>
            <a:rect r="r" b="b" t="t" l="l"/>
            <a:pathLst>
              <a:path h="4986628" w="2493314">
                <a:moveTo>
                  <a:pt x="0" y="0"/>
                </a:moveTo>
                <a:lnTo>
                  <a:pt x="2493314" y="0"/>
                </a:lnTo>
                <a:lnTo>
                  <a:pt x="2493314" y="4986628"/>
                </a:lnTo>
                <a:lnTo>
                  <a:pt x="0" y="4986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609975" y="9183070"/>
            <a:ext cx="7315200" cy="1103930"/>
          </a:xfrm>
          <a:custGeom>
            <a:avLst/>
            <a:gdLst/>
            <a:ahLst/>
            <a:cxnLst/>
            <a:rect r="r" b="b" t="t" l="l"/>
            <a:pathLst>
              <a:path h="1103930" w="7315200">
                <a:moveTo>
                  <a:pt x="0" y="0"/>
                </a:moveTo>
                <a:lnTo>
                  <a:pt x="7315200" y="0"/>
                </a:lnTo>
                <a:lnTo>
                  <a:pt x="7315200" y="1103930"/>
                </a:lnTo>
                <a:lnTo>
                  <a:pt x="0" y="11039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489729" y="574612"/>
            <a:ext cx="6518512" cy="2275553"/>
          </a:xfrm>
          <a:custGeom>
            <a:avLst/>
            <a:gdLst/>
            <a:ahLst/>
            <a:cxnLst/>
            <a:rect r="r" b="b" t="t" l="l"/>
            <a:pathLst>
              <a:path h="2275553" w="6518512">
                <a:moveTo>
                  <a:pt x="0" y="0"/>
                </a:moveTo>
                <a:lnTo>
                  <a:pt x="6518512" y="0"/>
                </a:lnTo>
                <a:lnTo>
                  <a:pt x="6518512" y="2275553"/>
                </a:lnTo>
                <a:lnTo>
                  <a:pt x="0" y="22755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635328" y="901239"/>
            <a:ext cx="14705057" cy="1323975"/>
          </a:xfrm>
          <a:prstGeom prst="rect">
            <a:avLst/>
          </a:prstGeom>
        </p:spPr>
        <p:txBody>
          <a:bodyPr anchor="t" rtlCol="false" tIns="0" lIns="0" bIns="0" rIns="0">
            <a:spAutoFit/>
          </a:bodyPr>
          <a:lstStyle/>
          <a:p>
            <a:pPr algn="ctr">
              <a:lnSpc>
                <a:spcPts val="9450"/>
              </a:lnSpc>
            </a:pPr>
            <a:r>
              <a:rPr lang="en-US" sz="9000">
                <a:solidFill>
                  <a:srgbClr val="FFFFFF"/>
                </a:solidFill>
                <a:latin typeface="Arcade Gamer"/>
              </a:rPr>
              <a:t>scope</a:t>
            </a:r>
          </a:p>
        </p:txBody>
      </p:sp>
      <p:sp>
        <p:nvSpPr>
          <p:cNvPr name="Freeform 10" id="10"/>
          <p:cNvSpPr/>
          <p:nvPr/>
        </p:nvSpPr>
        <p:spPr>
          <a:xfrm flipH="true" flipV="false" rot="0">
            <a:off x="3676650" y="1146907"/>
            <a:ext cx="3239738" cy="1130963"/>
          </a:xfrm>
          <a:custGeom>
            <a:avLst/>
            <a:gdLst/>
            <a:ahLst/>
            <a:cxnLst/>
            <a:rect r="r" b="b" t="t" l="l"/>
            <a:pathLst>
              <a:path h="1130963" w="3239738">
                <a:moveTo>
                  <a:pt x="3239738" y="0"/>
                </a:moveTo>
                <a:lnTo>
                  <a:pt x="0" y="0"/>
                </a:lnTo>
                <a:lnTo>
                  <a:pt x="0" y="1130963"/>
                </a:lnTo>
                <a:lnTo>
                  <a:pt x="3239738" y="1130963"/>
                </a:lnTo>
                <a:lnTo>
                  <a:pt x="323973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2852466" y="612848"/>
            <a:ext cx="481533" cy="481533"/>
          </a:xfrm>
          <a:custGeom>
            <a:avLst/>
            <a:gdLst/>
            <a:ahLst/>
            <a:cxnLst/>
            <a:rect r="r" b="b" t="t" l="l"/>
            <a:pathLst>
              <a:path h="481533" w="481533">
                <a:moveTo>
                  <a:pt x="0" y="0"/>
                </a:moveTo>
                <a:lnTo>
                  <a:pt x="481533" y="0"/>
                </a:lnTo>
                <a:lnTo>
                  <a:pt x="481533" y="481533"/>
                </a:lnTo>
                <a:lnTo>
                  <a:pt x="0" y="4815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028700" y="1463262"/>
            <a:ext cx="814608" cy="814608"/>
          </a:xfrm>
          <a:custGeom>
            <a:avLst/>
            <a:gdLst/>
            <a:ahLst/>
            <a:cxnLst/>
            <a:rect r="r" b="b" t="t" l="l"/>
            <a:pathLst>
              <a:path h="814608" w="814608">
                <a:moveTo>
                  <a:pt x="0" y="0"/>
                </a:moveTo>
                <a:lnTo>
                  <a:pt x="814608" y="0"/>
                </a:lnTo>
                <a:lnTo>
                  <a:pt x="814608" y="814608"/>
                </a:lnTo>
                <a:lnTo>
                  <a:pt x="0" y="81460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6604098" y="5742094"/>
            <a:ext cx="481533" cy="481533"/>
          </a:xfrm>
          <a:custGeom>
            <a:avLst/>
            <a:gdLst/>
            <a:ahLst/>
            <a:cxnLst/>
            <a:rect r="r" b="b" t="t" l="l"/>
            <a:pathLst>
              <a:path h="481533" w="481533">
                <a:moveTo>
                  <a:pt x="0" y="0"/>
                </a:moveTo>
                <a:lnTo>
                  <a:pt x="481534" y="0"/>
                </a:lnTo>
                <a:lnTo>
                  <a:pt x="481534" y="481533"/>
                </a:lnTo>
                <a:lnTo>
                  <a:pt x="0" y="4815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977193" y="6384464"/>
            <a:ext cx="1039088" cy="1950507"/>
          </a:xfrm>
          <a:custGeom>
            <a:avLst/>
            <a:gdLst/>
            <a:ahLst/>
            <a:cxnLst/>
            <a:rect r="r" b="b" t="t" l="l"/>
            <a:pathLst>
              <a:path h="1950507" w="1039088">
                <a:moveTo>
                  <a:pt x="0" y="0"/>
                </a:moveTo>
                <a:lnTo>
                  <a:pt x="1039088" y="0"/>
                </a:lnTo>
                <a:lnTo>
                  <a:pt x="1039088" y="1950507"/>
                </a:lnTo>
                <a:lnTo>
                  <a:pt x="0" y="195050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7554095" y="8056249"/>
            <a:ext cx="557446" cy="557446"/>
          </a:xfrm>
          <a:custGeom>
            <a:avLst/>
            <a:gdLst/>
            <a:ahLst/>
            <a:cxnLst/>
            <a:rect r="r" b="b" t="t" l="l"/>
            <a:pathLst>
              <a:path h="557446" w="557446">
                <a:moveTo>
                  <a:pt x="0" y="0"/>
                </a:moveTo>
                <a:lnTo>
                  <a:pt x="557446" y="0"/>
                </a:lnTo>
                <a:lnTo>
                  <a:pt x="557446" y="557445"/>
                </a:lnTo>
                <a:lnTo>
                  <a:pt x="0" y="5574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6" id="16"/>
          <p:cNvSpPr txBox="true"/>
          <p:nvPr/>
        </p:nvSpPr>
        <p:spPr>
          <a:xfrm rot="0">
            <a:off x="1800766" y="2544570"/>
            <a:ext cx="14289489" cy="1873250"/>
          </a:xfrm>
          <a:prstGeom prst="rect">
            <a:avLst/>
          </a:prstGeom>
        </p:spPr>
        <p:txBody>
          <a:bodyPr anchor="t" rtlCol="false" tIns="0" lIns="0" bIns="0" rIns="0">
            <a:spAutoFit/>
          </a:bodyPr>
          <a:lstStyle/>
          <a:p>
            <a:pPr marL="755651" indent="-377825" lvl="1">
              <a:lnSpc>
                <a:spcPts val="4900"/>
              </a:lnSpc>
              <a:buFont typeface="Arial"/>
              <a:buChar char="•"/>
            </a:pPr>
            <a:r>
              <a:rPr lang="en-US" sz="3500">
                <a:solidFill>
                  <a:srgbClr val="FFFFFF"/>
                </a:solidFill>
                <a:latin typeface="Poppins"/>
              </a:rPr>
              <a:t>User Interface:  The Java Swing ATM code encompasses the creation of a graphical user interface (GUI) for the ATM, facilitating user interaction for various banking operations.</a:t>
            </a:r>
          </a:p>
        </p:txBody>
      </p:sp>
      <p:sp>
        <p:nvSpPr>
          <p:cNvPr name="TextBox 17" id="17"/>
          <p:cNvSpPr txBox="true"/>
          <p:nvPr/>
        </p:nvSpPr>
        <p:spPr>
          <a:xfrm rot="0">
            <a:off x="1937352" y="4884545"/>
            <a:ext cx="13811633" cy="1873250"/>
          </a:xfrm>
          <a:prstGeom prst="rect">
            <a:avLst/>
          </a:prstGeom>
        </p:spPr>
        <p:txBody>
          <a:bodyPr anchor="t" rtlCol="false" tIns="0" lIns="0" bIns="0" rIns="0">
            <a:spAutoFit/>
          </a:bodyPr>
          <a:lstStyle/>
          <a:p>
            <a:pPr marL="755651" indent="-377825" lvl="1">
              <a:lnSpc>
                <a:spcPts val="4900"/>
              </a:lnSpc>
              <a:buFont typeface="Arial"/>
              <a:buChar char="•"/>
            </a:pPr>
            <a:r>
              <a:rPr lang="en-US" sz="3500">
                <a:solidFill>
                  <a:srgbClr val="FFFFFF"/>
                </a:solidFill>
                <a:latin typeface="Poppins"/>
              </a:rPr>
              <a:t>Functionality:  It includes features such as balance inquiry, cash withdrawal, fund transfer, deposit, and account management.</a:t>
            </a:r>
          </a:p>
        </p:txBody>
      </p:sp>
      <p:sp>
        <p:nvSpPr>
          <p:cNvPr name="TextBox 18" id="18"/>
          <p:cNvSpPr txBox="true"/>
          <p:nvPr/>
        </p:nvSpPr>
        <p:spPr>
          <a:xfrm rot="0">
            <a:off x="2039694" y="7109000"/>
            <a:ext cx="13811633" cy="1873250"/>
          </a:xfrm>
          <a:prstGeom prst="rect">
            <a:avLst/>
          </a:prstGeom>
        </p:spPr>
        <p:txBody>
          <a:bodyPr anchor="t" rtlCol="false" tIns="0" lIns="0" bIns="0" rIns="0">
            <a:spAutoFit/>
          </a:bodyPr>
          <a:lstStyle/>
          <a:p>
            <a:pPr marL="755651" indent="-377825" lvl="1">
              <a:lnSpc>
                <a:spcPts val="4900"/>
              </a:lnSpc>
              <a:buFont typeface="Arial"/>
              <a:buChar char="•"/>
            </a:pPr>
            <a:r>
              <a:rPr lang="en-US" sz="3500">
                <a:solidFill>
                  <a:srgbClr val="FFFFFF"/>
                </a:solidFill>
                <a:latin typeface="Poppins"/>
              </a:rPr>
              <a:t>Transaction Handling:  It manages transactions effectively, ensuring accuracy and reliability in processing withdrawals and deposits.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E1B5B"/>
        </a:solidFill>
      </p:bgPr>
    </p:bg>
    <p:spTree>
      <p:nvGrpSpPr>
        <p:cNvPr id="1" name=""/>
        <p:cNvGrpSpPr/>
        <p:nvPr/>
      </p:nvGrpSpPr>
      <p:grpSpPr>
        <a:xfrm>
          <a:off x="0" y="0"/>
          <a:ext cx="0" cy="0"/>
          <a:chOff x="0" y="0"/>
          <a:chExt cx="0" cy="0"/>
        </a:xfrm>
      </p:grpSpPr>
      <p:sp>
        <p:nvSpPr>
          <p:cNvPr name="Freeform 2" id="2"/>
          <p:cNvSpPr/>
          <p:nvPr/>
        </p:nvSpPr>
        <p:spPr>
          <a:xfrm flipH="false" flipV="false" rot="0">
            <a:off x="2913326" y="9666248"/>
            <a:ext cx="5316599" cy="1372649"/>
          </a:xfrm>
          <a:custGeom>
            <a:avLst/>
            <a:gdLst/>
            <a:ahLst/>
            <a:cxnLst/>
            <a:rect r="r" b="b" t="t" l="l"/>
            <a:pathLst>
              <a:path h="1372649" w="5316599">
                <a:moveTo>
                  <a:pt x="0" y="0"/>
                </a:moveTo>
                <a:lnTo>
                  <a:pt x="5316599" y="0"/>
                </a:lnTo>
                <a:lnTo>
                  <a:pt x="5316599" y="1372649"/>
                </a:lnTo>
                <a:lnTo>
                  <a:pt x="0" y="13726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41398" y="9600675"/>
            <a:ext cx="5316599" cy="1372649"/>
          </a:xfrm>
          <a:custGeom>
            <a:avLst/>
            <a:gdLst/>
            <a:ahLst/>
            <a:cxnLst/>
            <a:rect r="r" b="b" t="t" l="l"/>
            <a:pathLst>
              <a:path h="1372649" w="5316599">
                <a:moveTo>
                  <a:pt x="0" y="0"/>
                </a:moveTo>
                <a:lnTo>
                  <a:pt x="5316600" y="0"/>
                </a:lnTo>
                <a:lnTo>
                  <a:pt x="5316600" y="1372650"/>
                </a:lnTo>
                <a:lnTo>
                  <a:pt x="0" y="1372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01276" y="5401540"/>
            <a:ext cx="4828446" cy="5116851"/>
          </a:xfrm>
          <a:custGeom>
            <a:avLst/>
            <a:gdLst/>
            <a:ahLst/>
            <a:cxnLst/>
            <a:rect r="r" b="b" t="t" l="l"/>
            <a:pathLst>
              <a:path h="5116851" w="4828446">
                <a:moveTo>
                  <a:pt x="0" y="0"/>
                </a:moveTo>
                <a:lnTo>
                  <a:pt x="4828446" y="0"/>
                </a:lnTo>
                <a:lnTo>
                  <a:pt x="4828446" y="5116851"/>
                </a:lnTo>
                <a:lnTo>
                  <a:pt x="0" y="51168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312741" y="7078849"/>
            <a:ext cx="9893119" cy="3273723"/>
          </a:xfrm>
          <a:custGeom>
            <a:avLst/>
            <a:gdLst/>
            <a:ahLst/>
            <a:cxnLst/>
            <a:rect r="r" b="b" t="t" l="l"/>
            <a:pathLst>
              <a:path h="3273723" w="9893119">
                <a:moveTo>
                  <a:pt x="0" y="0"/>
                </a:moveTo>
                <a:lnTo>
                  <a:pt x="9893118" y="0"/>
                </a:lnTo>
                <a:lnTo>
                  <a:pt x="9893118" y="3273723"/>
                </a:lnTo>
                <a:lnTo>
                  <a:pt x="0" y="32737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519710" y="-552260"/>
            <a:ext cx="3479180" cy="3479180"/>
          </a:xfrm>
          <a:custGeom>
            <a:avLst/>
            <a:gdLst/>
            <a:ahLst/>
            <a:cxnLst/>
            <a:rect r="r" b="b" t="t" l="l"/>
            <a:pathLst>
              <a:path h="3479180" w="3479180">
                <a:moveTo>
                  <a:pt x="0" y="0"/>
                </a:moveTo>
                <a:lnTo>
                  <a:pt x="3479180" y="0"/>
                </a:lnTo>
                <a:lnTo>
                  <a:pt x="3479180" y="3479180"/>
                </a:lnTo>
                <a:lnTo>
                  <a:pt x="0" y="34791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3362439" y="800100"/>
            <a:ext cx="3262169" cy="1186243"/>
          </a:xfrm>
          <a:custGeom>
            <a:avLst/>
            <a:gdLst/>
            <a:ahLst/>
            <a:cxnLst/>
            <a:rect r="r" b="b" t="t" l="l"/>
            <a:pathLst>
              <a:path h="1186243" w="3262169">
                <a:moveTo>
                  <a:pt x="0" y="0"/>
                </a:moveTo>
                <a:lnTo>
                  <a:pt x="3262170" y="0"/>
                </a:lnTo>
                <a:lnTo>
                  <a:pt x="3262170" y="1186243"/>
                </a:lnTo>
                <a:lnTo>
                  <a:pt x="0" y="11862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2538273" y="1469595"/>
            <a:ext cx="13211453" cy="1457325"/>
          </a:xfrm>
          <a:prstGeom prst="rect">
            <a:avLst/>
          </a:prstGeom>
        </p:spPr>
        <p:txBody>
          <a:bodyPr anchor="t" rtlCol="false" tIns="0" lIns="0" bIns="0" rIns="0">
            <a:spAutoFit/>
          </a:bodyPr>
          <a:lstStyle/>
          <a:p>
            <a:pPr algn="ctr">
              <a:lnSpc>
                <a:spcPts val="10800"/>
              </a:lnSpc>
            </a:pPr>
            <a:r>
              <a:rPr lang="en-US" sz="9000">
                <a:solidFill>
                  <a:srgbClr val="FFE7C0"/>
                </a:solidFill>
                <a:latin typeface="Arcade Gamer"/>
              </a:rPr>
              <a:t>LIMITATION</a:t>
            </a:r>
          </a:p>
        </p:txBody>
      </p:sp>
      <p:sp>
        <p:nvSpPr>
          <p:cNvPr name="TextBox 9" id="9"/>
          <p:cNvSpPr txBox="true"/>
          <p:nvPr/>
        </p:nvSpPr>
        <p:spPr>
          <a:xfrm rot="0">
            <a:off x="1582309" y="3747611"/>
            <a:ext cx="14462339" cy="2409825"/>
          </a:xfrm>
          <a:prstGeom prst="rect">
            <a:avLst/>
          </a:prstGeom>
        </p:spPr>
        <p:txBody>
          <a:bodyPr anchor="t" rtlCol="false" tIns="0" lIns="0" bIns="0" rIns="0">
            <a:spAutoFit/>
          </a:bodyPr>
          <a:lstStyle/>
          <a:p>
            <a:pPr algn="ctr" marL="971550" indent="-485775" lvl="1">
              <a:lnSpc>
                <a:spcPts val="6299"/>
              </a:lnSpc>
              <a:buFont typeface="Arial"/>
              <a:buChar char="•"/>
            </a:pPr>
            <a:r>
              <a:rPr lang="en-US" sz="4500">
                <a:solidFill>
                  <a:srgbClr val="FFFFFF"/>
                </a:solidFill>
                <a:latin typeface="Poppins"/>
              </a:rPr>
              <a:t>Security Vulnerabilities: Due to the simplified nature of the project, it may overlook important security considerations</a:t>
            </a:r>
          </a:p>
        </p:txBody>
      </p:sp>
      <p:sp>
        <p:nvSpPr>
          <p:cNvPr name="Freeform 10" id="10"/>
          <p:cNvSpPr/>
          <p:nvPr/>
        </p:nvSpPr>
        <p:spPr>
          <a:xfrm flipH="false" flipV="false" rot="0">
            <a:off x="-1001276" y="1986343"/>
            <a:ext cx="3262169" cy="1186243"/>
          </a:xfrm>
          <a:custGeom>
            <a:avLst/>
            <a:gdLst/>
            <a:ahLst/>
            <a:cxnLst/>
            <a:rect r="r" b="b" t="t" l="l"/>
            <a:pathLst>
              <a:path h="1186243" w="3262169">
                <a:moveTo>
                  <a:pt x="0" y="0"/>
                </a:moveTo>
                <a:lnTo>
                  <a:pt x="3262169" y="0"/>
                </a:lnTo>
                <a:lnTo>
                  <a:pt x="3262169" y="1186244"/>
                </a:lnTo>
                <a:lnTo>
                  <a:pt x="0" y="11862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237505" y="5014436"/>
            <a:ext cx="774208" cy="774208"/>
          </a:xfrm>
          <a:custGeom>
            <a:avLst/>
            <a:gdLst/>
            <a:ahLst/>
            <a:cxnLst/>
            <a:rect r="r" b="b" t="t" l="l"/>
            <a:pathLst>
              <a:path h="774208" w="774208">
                <a:moveTo>
                  <a:pt x="0" y="0"/>
                </a:moveTo>
                <a:lnTo>
                  <a:pt x="774208" y="0"/>
                </a:lnTo>
                <a:lnTo>
                  <a:pt x="774208" y="774208"/>
                </a:lnTo>
                <a:lnTo>
                  <a:pt x="0" y="77420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3586403" y="705797"/>
            <a:ext cx="481533" cy="481533"/>
          </a:xfrm>
          <a:custGeom>
            <a:avLst/>
            <a:gdLst/>
            <a:ahLst/>
            <a:cxnLst/>
            <a:rect r="r" b="b" t="t" l="l"/>
            <a:pathLst>
              <a:path h="481533" w="481533">
                <a:moveTo>
                  <a:pt x="0" y="0"/>
                </a:moveTo>
                <a:lnTo>
                  <a:pt x="481534" y="0"/>
                </a:lnTo>
                <a:lnTo>
                  <a:pt x="481534" y="481533"/>
                </a:lnTo>
                <a:lnTo>
                  <a:pt x="0" y="4815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836839" y="-352115"/>
            <a:ext cx="1152215" cy="1152215"/>
          </a:xfrm>
          <a:custGeom>
            <a:avLst/>
            <a:gdLst/>
            <a:ahLst/>
            <a:cxnLst/>
            <a:rect r="r" b="b" t="t" l="l"/>
            <a:pathLst>
              <a:path h="1152215" w="1152215">
                <a:moveTo>
                  <a:pt x="0" y="0"/>
                </a:moveTo>
                <a:lnTo>
                  <a:pt x="1152215" y="0"/>
                </a:lnTo>
                <a:lnTo>
                  <a:pt x="1152215" y="1152215"/>
                </a:lnTo>
                <a:lnTo>
                  <a:pt x="0" y="115221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10699568" y="8715711"/>
            <a:ext cx="831465" cy="831465"/>
          </a:xfrm>
          <a:custGeom>
            <a:avLst/>
            <a:gdLst/>
            <a:ahLst/>
            <a:cxnLst/>
            <a:rect r="r" b="b" t="t" l="l"/>
            <a:pathLst>
              <a:path h="831465" w="831465">
                <a:moveTo>
                  <a:pt x="0" y="0"/>
                </a:moveTo>
                <a:lnTo>
                  <a:pt x="831465" y="0"/>
                </a:lnTo>
                <a:lnTo>
                  <a:pt x="831465" y="831465"/>
                </a:lnTo>
                <a:lnTo>
                  <a:pt x="0" y="83146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E1B5B"/>
        </a:solidFill>
      </p:bgPr>
    </p:bg>
    <p:spTree>
      <p:nvGrpSpPr>
        <p:cNvPr id="1" name=""/>
        <p:cNvGrpSpPr/>
        <p:nvPr/>
      </p:nvGrpSpPr>
      <p:grpSpPr>
        <a:xfrm>
          <a:off x="0" y="0"/>
          <a:ext cx="0" cy="0"/>
          <a:chOff x="0" y="0"/>
          <a:chExt cx="0" cy="0"/>
        </a:xfrm>
      </p:grpSpPr>
      <p:sp>
        <p:nvSpPr>
          <p:cNvPr name="TextBox 2" id="2"/>
          <p:cNvSpPr txBox="true"/>
          <p:nvPr/>
        </p:nvSpPr>
        <p:spPr>
          <a:xfrm rot="0">
            <a:off x="2353112" y="3476625"/>
            <a:ext cx="13581776" cy="3124200"/>
          </a:xfrm>
          <a:prstGeom prst="rect">
            <a:avLst/>
          </a:prstGeom>
        </p:spPr>
        <p:txBody>
          <a:bodyPr anchor="t" rtlCol="false" tIns="0" lIns="0" bIns="0" rIns="0">
            <a:spAutoFit/>
          </a:bodyPr>
          <a:lstStyle/>
          <a:p>
            <a:pPr algn="ctr">
              <a:lnSpc>
                <a:spcPts val="12150"/>
              </a:lnSpc>
            </a:pPr>
            <a:r>
              <a:rPr lang="en-US" sz="9000">
                <a:solidFill>
                  <a:srgbClr val="FFFFFF"/>
                </a:solidFill>
                <a:latin typeface="Arcade Gamer"/>
              </a:rPr>
              <a:t>Thankyou for lISTENING!!!</a:t>
            </a:r>
          </a:p>
        </p:txBody>
      </p:sp>
      <p:sp>
        <p:nvSpPr>
          <p:cNvPr name="Freeform 3" id="3"/>
          <p:cNvSpPr/>
          <p:nvPr/>
        </p:nvSpPr>
        <p:spPr>
          <a:xfrm flipH="false" flipV="false" rot="0">
            <a:off x="-1334829" y="8373419"/>
            <a:ext cx="7854249" cy="1913581"/>
          </a:xfrm>
          <a:custGeom>
            <a:avLst/>
            <a:gdLst/>
            <a:ahLst/>
            <a:cxnLst/>
            <a:rect r="r" b="b" t="t" l="l"/>
            <a:pathLst>
              <a:path h="1913581" w="7854249">
                <a:moveTo>
                  <a:pt x="0" y="0"/>
                </a:moveTo>
                <a:lnTo>
                  <a:pt x="7854249" y="0"/>
                </a:lnTo>
                <a:lnTo>
                  <a:pt x="7854249" y="1913581"/>
                </a:lnTo>
                <a:lnTo>
                  <a:pt x="0" y="1913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196704" y="8373419"/>
            <a:ext cx="7854249" cy="1913581"/>
          </a:xfrm>
          <a:custGeom>
            <a:avLst/>
            <a:gdLst/>
            <a:ahLst/>
            <a:cxnLst/>
            <a:rect r="r" b="b" t="t" l="l"/>
            <a:pathLst>
              <a:path h="1913581" w="7854249">
                <a:moveTo>
                  <a:pt x="0" y="0"/>
                </a:moveTo>
                <a:lnTo>
                  <a:pt x="7854250" y="0"/>
                </a:lnTo>
                <a:lnTo>
                  <a:pt x="7854250" y="1913581"/>
                </a:lnTo>
                <a:lnTo>
                  <a:pt x="0" y="1913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453767" y="8373419"/>
            <a:ext cx="7854249" cy="1913581"/>
          </a:xfrm>
          <a:custGeom>
            <a:avLst/>
            <a:gdLst/>
            <a:ahLst/>
            <a:cxnLst/>
            <a:rect r="r" b="b" t="t" l="l"/>
            <a:pathLst>
              <a:path h="1913581" w="7854249">
                <a:moveTo>
                  <a:pt x="0" y="0"/>
                </a:moveTo>
                <a:lnTo>
                  <a:pt x="7854249" y="0"/>
                </a:lnTo>
                <a:lnTo>
                  <a:pt x="7854249" y="1913581"/>
                </a:lnTo>
                <a:lnTo>
                  <a:pt x="0" y="1913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45115" y="1028700"/>
            <a:ext cx="2242288" cy="1748984"/>
          </a:xfrm>
          <a:custGeom>
            <a:avLst/>
            <a:gdLst/>
            <a:ahLst/>
            <a:cxnLst/>
            <a:rect r="r" b="b" t="t" l="l"/>
            <a:pathLst>
              <a:path h="1748984" w="2242288">
                <a:moveTo>
                  <a:pt x="0" y="0"/>
                </a:moveTo>
                <a:lnTo>
                  <a:pt x="2242288" y="0"/>
                </a:lnTo>
                <a:lnTo>
                  <a:pt x="2242288" y="1748984"/>
                </a:lnTo>
                <a:lnTo>
                  <a:pt x="0" y="1748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701091" y="6205559"/>
            <a:ext cx="1467770" cy="1467770"/>
          </a:xfrm>
          <a:custGeom>
            <a:avLst/>
            <a:gdLst/>
            <a:ahLst/>
            <a:cxnLst/>
            <a:rect r="r" b="b" t="t" l="l"/>
            <a:pathLst>
              <a:path h="1467770" w="1467770">
                <a:moveTo>
                  <a:pt x="0" y="0"/>
                </a:moveTo>
                <a:lnTo>
                  <a:pt x="1467770" y="0"/>
                </a:lnTo>
                <a:lnTo>
                  <a:pt x="1467770" y="1467769"/>
                </a:lnTo>
                <a:lnTo>
                  <a:pt x="0" y="1467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048302" y="1806872"/>
            <a:ext cx="942238" cy="942238"/>
          </a:xfrm>
          <a:custGeom>
            <a:avLst/>
            <a:gdLst/>
            <a:ahLst/>
            <a:cxnLst/>
            <a:rect r="r" b="b" t="t" l="l"/>
            <a:pathLst>
              <a:path h="942238" w="942238">
                <a:moveTo>
                  <a:pt x="0" y="0"/>
                </a:moveTo>
                <a:lnTo>
                  <a:pt x="942237" y="0"/>
                </a:lnTo>
                <a:lnTo>
                  <a:pt x="942237" y="942237"/>
                </a:lnTo>
                <a:lnTo>
                  <a:pt x="0" y="9422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2561479" y="7452556"/>
            <a:ext cx="892288" cy="892288"/>
          </a:xfrm>
          <a:custGeom>
            <a:avLst/>
            <a:gdLst/>
            <a:ahLst/>
            <a:cxnLst/>
            <a:rect r="r" b="b" t="t" l="l"/>
            <a:pathLst>
              <a:path h="892288" w="892288">
                <a:moveTo>
                  <a:pt x="0" y="0"/>
                </a:moveTo>
                <a:lnTo>
                  <a:pt x="892288" y="0"/>
                </a:lnTo>
                <a:lnTo>
                  <a:pt x="892288" y="892288"/>
                </a:lnTo>
                <a:lnTo>
                  <a:pt x="0" y="8922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716364" y="3686175"/>
            <a:ext cx="3611003" cy="1260568"/>
          </a:xfrm>
          <a:custGeom>
            <a:avLst/>
            <a:gdLst/>
            <a:ahLst/>
            <a:cxnLst/>
            <a:rect r="r" b="b" t="t" l="l"/>
            <a:pathLst>
              <a:path h="1260568" w="3611003">
                <a:moveTo>
                  <a:pt x="0" y="0"/>
                </a:moveTo>
                <a:lnTo>
                  <a:pt x="3611003" y="0"/>
                </a:lnTo>
                <a:lnTo>
                  <a:pt x="3611003" y="1260568"/>
                </a:lnTo>
                <a:lnTo>
                  <a:pt x="0" y="12605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334829" y="3686175"/>
            <a:ext cx="3611003" cy="1260568"/>
          </a:xfrm>
          <a:custGeom>
            <a:avLst/>
            <a:gdLst/>
            <a:ahLst/>
            <a:cxnLst/>
            <a:rect r="r" b="b" t="t" l="l"/>
            <a:pathLst>
              <a:path h="1260568" w="3611003">
                <a:moveTo>
                  <a:pt x="0" y="0"/>
                </a:moveTo>
                <a:lnTo>
                  <a:pt x="3611003" y="0"/>
                </a:lnTo>
                <a:lnTo>
                  <a:pt x="3611003" y="1260568"/>
                </a:lnTo>
                <a:lnTo>
                  <a:pt x="0" y="12605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4813744" y="5924344"/>
            <a:ext cx="2242288" cy="1748984"/>
          </a:xfrm>
          <a:custGeom>
            <a:avLst/>
            <a:gdLst/>
            <a:ahLst/>
            <a:cxnLst/>
            <a:rect r="r" b="b" t="t" l="l"/>
            <a:pathLst>
              <a:path h="1748984" w="2242288">
                <a:moveTo>
                  <a:pt x="0" y="0"/>
                </a:moveTo>
                <a:lnTo>
                  <a:pt x="2242288" y="0"/>
                </a:lnTo>
                <a:lnTo>
                  <a:pt x="2242288" y="1748984"/>
                </a:lnTo>
                <a:lnTo>
                  <a:pt x="0" y="1748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248595" y="838796"/>
            <a:ext cx="1467770" cy="1467770"/>
          </a:xfrm>
          <a:custGeom>
            <a:avLst/>
            <a:gdLst/>
            <a:ahLst/>
            <a:cxnLst/>
            <a:rect r="r" b="b" t="t" l="l"/>
            <a:pathLst>
              <a:path h="1467770" w="1467770">
                <a:moveTo>
                  <a:pt x="0" y="0"/>
                </a:moveTo>
                <a:lnTo>
                  <a:pt x="1467769" y="0"/>
                </a:lnTo>
                <a:lnTo>
                  <a:pt x="1467769" y="1467770"/>
                </a:lnTo>
                <a:lnTo>
                  <a:pt x="0" y="14677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DAF-1aW-OwI</dc:identifier>
  <dcterms:modified xsi:type="dcterms:W3CDTF">2011-08-01T06:04:30Z</dcterms:modified>
  <cp:revision>1</cp:revision>
  <dc:title>Purple Illustrative Pixel Art Game Presentation</dc:title>
</cp:coreProperties>
</file>