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5"/>
  </p:sldMasterIdLst>
  <p:notesMasterIdLst>
    <p:notesMasterId r:id="rId10"/>
  </p:notesMasterIdLst>
  <p:sldIdLst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o Marcelo Cardozo" initials="CMC" lastIdx="3" clrIdx="0">
    <p:extLst>
      <p:ext uri="{19B8F6BF-5375-455C-9EA6-DF929625EA0E}">
        <p15:presenceInfo xmlns:p15="http://schemas.microsoft.com/office/powerpoint/2012/main" userId="S::claudio.cardozo@solonetwork.com.br::ad448637-3f4b-4333-8126-f6f0d817b8b5" providerId="AD"/>
      </p:ext>
    </p:extLst>
  </p:cmAuthor>
  <p:cmAuthor id="2" name="Audreyn Justus" initials="AJ" lastIdx="8" clrIdx="1">
    <p:extLst>
      <p:ext uri="{19B8F6BF-5375-455C-9EA6-DF929625EA0E}">
        <p15:presenceInfo xmlns:p15="http://schemas.microsoft.com/office/powerpoint/2012/main" userId="S::aj@solonetwork.com.br::751beb15-0565-4dd5-931a-e67d2ebec7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32627"/>
    <a:srgbClr val="B7B7B7"/>
    <a:srgbClr val="5E5E5E"/>
    <a:srgbClr val="003D4C"/>
    <a:srgbClr val="F2F2F2"/>
    <a:srgbClr val="AF8F41"/>
    <a:srgbClr val="6F6F6F"/>
    <a:srgbClr val="239FC7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7076D-E40E-46B6-A919-2E1FB106AD9E}" v="50" dt="2024-05-21T14:30:10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4247"/>
        <p:guide pos="45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A6A1-5FE6-4F15-A672-1E517AF2BD7B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C564D-8EB2-4677-B5DA-66B664849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8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C564D-8EB2-4677-B5DA-66B664849B9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64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C564D-8EB2-4677-B5DA-66B664849B9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84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3E1E8179-F3D6-4408-BF35-1BA4DA7B7B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458" y="0"/>
            <a:ext cx="4486542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4E87F6E-5011-4FB2-A7DC-9832D73654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71" y="6553200"/>
            <a:ext cx="1504950" cy="3048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4C3989F-46E7-487E-933A-EEE39B4719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288" y="1049627"/>
            <a:ext cx="1980000" cy="4605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BA74832-9B8A-4FC5-9010-89103A1C6D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8491" y="6057900"/>
            <a:ext cx="1187841" cy="54033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BB9C3EC-FB25-432E-AFEA-0A3F0F4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B60F2E-860F-46DC-94F2-88507EAF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33"/>
            <a:ext cx="10515600" cy="488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905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7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8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1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lonetwork.sharepoint.com/:f:/r/sites/ACGP/Documentos/PMO/Projetos/PMO%20Projetos/AMERICANAS/Amercianas%20-%20HYDRA?csf=1&amp;web=1&amp;e=l17sw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3BE25A-35B0-5324-FC2D-C9D67425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0" y="376904"/>
            <a:ext cx="11018520" cy="480131"/>
          </a:xfr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F3F3F"/>
                </a:solidFill>
                <a:latin typeface="Soleto Light" panose="020B0406020203030204" pitchFamily="34" charset="0"/>
                <a:ea typeface="+mn-ea"/>
                <a:cs typeface="+mn-cs"/>
              </a:rPr>
              <a:t>Projeto HYDRA – Migração AWS para Azure</a:t>
            </a: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485147A1-9CC6-946A-87DC-578344B9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61" y="0"/>
            <a:ext cx="1140685" cy="11152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4117C8-4998-4C15-3F18-6B93BEF811B2}"/>
              </a:ext>
            </a:extLst>
          </p:cNvPr>
          <p:cNvSpPr txBox="1"/>
          <p:nvPr/>
        </p:nvSpPr>
        <p:spPr>
          <a:xfrm>
            <a:off x="214636" y="1248696"/>
            <a:ext cx="1150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LINHA DO TEMPO</a:t>
            </a:r>
          </a:p>
          <a:p>
            <a:pPr algn="just"/>
            <a:endParaRPr lang="pt-BR" sz="1600" dirty="0"/>
          </a:p>
          <a:p>
            <a:pPr marL="800100" lvl="1" indent="-342900" algn="just">
              <a:buAutoNum type="arabicParenBoth"/>
            </a:pPr>
            <a:endParaRPr lang="LID4096" sz="1600" dirty="0"/>
          </a:p>
        </p:txBody>
      </p:sp>
      <p:sp>
        <p:nvSpPr>
          <p:cNvPr id="2" name="Seta: para a Direita Listrada 1">
            <a:extLst>
              <a:ext uri="{FF2B5EF4-FFF2-40B4-BE49-F238E27FC236}">
                <a16:creationId xmlns:a16="http://schemas.microsoft.com/office/drawing/2014/main" id="{3CBB5B78-CEDB-A85B-9FBD-8FA44E1BD6D6}"/>
              </a:ext>
            </a:extLst>
          </p:cNvPr>
          <p:cNvSpPr/>
          <p:nvPr/>
        </p:nvSpPr>
        <p:spPr>
          <a:xfrm>
            <a:off x="707923" y="3220237"/>
            <a:ext cx="10097729" cy="943897"/>
          </a:xfrm>
          <a:prstGeom prst="stripedRightArrow">
            <a:avLst/>
          </a:prstGeom>
          <a:solidFill>
            <a:schemeClr val="bg1"/>
          </a:solidFill>
          <a:ln w="38100">
            <a:solidFill>
              <a:srgbClr val="D326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0FECAFB-F4FD-5142-D02E-8EE095C59271}"/>
              </a:ext>
            </a:extLst>
          </p:cNvPr>
          <p:cNvSpPr/>
          <p:nvPr/>
        </p:nvSpPr>
        <p:spPr>
          <a:xfrm>
            <a:off x="1838633" y="3574198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7391DB-F807-3467-E3CA-138AC2A22230}"/>
              </a:ext>
            </a:extLst>
          </p:cNvPr>
          <p:cNvSpPr/>
          <p:nvPr/>
        </p:nvSpPr>
        <p:spPr>
          <a:xfrm>
            <a:off x="2487563" y="3574198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ADA336-EC5A-C36B-2379-5F115F0782E9}"/>
              </a:ext>
            </a:extLst>
          </p:cNvPr>
          <p:cNvSpPr/>
          <p:nvPr/>
        </p:nvSpPr>
        <p:spPr>
          <a:xfrm>
            <a:off x="3136493" y="3574198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6016740-145C-965B-2948-49FA2C515108}"/>
              </a:ext>
            </a:extLst>
          </p:cNvPr>
          <p:cNvSpPr/>
          <p:nvPr/>
        </p:nvSpPr>
        <p:spPr>
          <a:xfrm>
            <a:off x="3765759" y="3569452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E59236-76AF-2054-D786-E6136F3EDB2D}"/>
              </a:ext>
            </a:extLst>
          </p:cNvPr>
          <p:cNvSpPr/>
          <p:nvPr/>
        </p:nvSpPr>
        <p:spPr>
          <a:xfrm>
            <a:off x="4414689" y="3569452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C265142-524D-BDB2-06D0-CDAFA8D353A3}"/>
              </a:ext>
            </a:extLst>
          </p:cNvPr>
          <p:cNvSpPr/>
          <p:nvPr/>
        </p:nvSpPr>
        <p:spPr>
          <a:xfrm>
            <a:off x="7703577" y="3572506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38853B-9DF5-D01E-778D-34F4D5763D71}"/>
              </a:ext>
            </a:extLst>
          </p:cNvPr>
          <p:cNvSpPr/>
          <p:nvPr/>
        </p:nvSpPr>
        <p:spPr>
          <a:xfrm>
            <a:off x="8352507" y="3572506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AD01C6D-C9C4-8622-DB29-1D46D3DAFAD5}"/>
              </a:ext>
            </a:extLst>
          </p:cNvPr>
          <p:cNvSpPr/>
          <p:nvPr/>
        </p:nvSpPr>
        <p:spPr>
          <a:xfrm>
            <a:off x="9001437" y="3572506"/>
            <a:ext cx="235974" cy="235974"/>
          </a:xfrm>
          <a:prstGeom prst="ellipse">
            <a:avLst/>
          </a:prstGeom>
          <a:solidFill>
            <a:srgbClr val="D32627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6683AD8-4650-4B78-9811-944948910B72}"/>
              </a:ext>
            </a:extLst>
          </p:cNvPr>
          <p:cNvGrpSpPr/>
          <p:nvPr/>
        </p:nvGrpSpPr>
        <p:grpSpPr>
          <a:xfrm>
            <a:off x="727595" y="4307934"/>
            <a:ext cx="1602655" cy="589936"/>
            <a:chOff x="599773" y="3167390"/>
            <a:chExt cx="1602655" cy="589936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D820398-D60F-46E6-A700-31E851D7906D}"/>
                </a:ext>
              </a:extLst>
            </p:cNvPr>
            <p:cNvSpPr txBox="1"/>
            <p:nvPr/>
          </p:nvSpPr>
          <p:spPr>
            <a:xfrm>
              <a:off x="599773" y="3167390"/>
              <a:ext cx="1602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14/11/23. 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r>
                <a:rPr lang="pt-BR" sz="1400" b="1" dirty="0">
                  <a:solidFill>
                    <a:srgbClr val="D32627"/>
                  </a:solidFill>
                </a:rPr>
                <a:t> 1ª SOW - HYDRA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B98B0C8-C680-FE03-F533-9BEE05FDDD94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B5979D3-9D32-3E56-903D-49F399E742CD}"/>
              </a:ext>
            </a:extLst>
          </p:cNvPr>
          <p:cNvCxnSpPr>
            <a:cxnSpLocks/>
          </p:cNvCxnSpPr>
          <p:nvPr/>
        </p:nvCxnSpPr>
        <p:spPr>
          <a:xfrm flipH="1">
            <a:off x="1951709" y="3810172"/>
            <a:ext cx="4913" cy="497762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3109456-3E4D-74FB-C8A1-B76D371C1934}"/>
              </a:ext>
            </a:extLst>
          </p:cNvPr>
          <p:cNvGrpSpPr/>
          <p:nvPr/>
        </p:nvGrpSpPr>
        <p:grpSpPr>
          <a:xfrm>
            <a:off x="922387" y="5119098"/>
            <a:ext cx="1845399" cy="589936"/>
            <a:chOff x="599773" y="3167390"/>
            <a:chExt cx="1602655" cy="589936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5E4E1EA-19AC-247E-97D2-9CE9568D1525}"/>
                </a:ext>
              </a:extLst>
            </p:cNvPr>
            <p:cNvSpPr txBox="1"/>
            <p:nvPr/>
          </p:nvSpPr>
          <p:spPr>
            <a:xfrm>
              <a:off x="599773" y="3167390"/>
              <a:ext cx="1602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23/11/23. 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r>
                <a:rPr lang="pt-BR" sz="1400" b="1" dirty="0">
                  <a:solidFill>
                    <a:srgbClr val="D32627"/>
                  </a:solidFill>
                </a:rPr>
                <a:t> 14ª SOW - HYDRA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FBACCB5-B696-989B-07C3-8F07ECD9C59A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9348F1F-3677-F842-8BDA-5E2F32DE83F0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571137" y="3810172"/>
            <a:ext cx="34413" cy="1308926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D793CDD-E467-272F-217C-FA758F2C1C0B}"/>
              </a:ext>
            </a:extLst>
          </p:cNvPr>
          <p:cNvGrpSpPr/>
          <p:nvPr/>
        </p:nvGrpSpPr>
        <p:grpSpPr>
          <a:xfrm>
            <a:off x="2253128" y="1776122"/>
            <a:ext cx="1895848" cy="814864"/>
            <a:chOff x="559238" y="3167390"/>
            <a:chExt cx="1613691" cy="814864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5B8AB16-5441-3C40-5844-6576D50AE9CD}"/>
                </a:ext>
              </a:extLst>
            </p:cNvPr>
            <p:cNvSpPr txBox="1"/>
            <p:nvPr/>
          </p:nvSpPr>
          <p:spPr>
            <a:xfrm>
              <a:off x="559238" y="3243590"/>
              <a:ext cx="1602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10/01/24. 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r>
                <a:rPr lang="pt-BR" sz="1400" b="1" dirty="0">
                  <a:solidFill>
                    <a:srgbClr val="D32627"/>
                  </a:solidFill>
                </a:rPr>
                <a:t> Evento Microsoft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1438AD0D-D3FF-9049-5086-E2DC611565B4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FBB4162-CBA5-1CC5-4ED0-7DED8018C72A}"/>
              </a:ext>
            </a:extLst>
          </p:cNvPr>
          <p:cNvGrpSpPr/>
          <p:nvPr/>
        </p:nvGrpSpPr>
        <p:grpSpPr>
          <a:xfrm>
            <a:off x="1896442" y="2572998"/>
            <a:ext cx="1602655" cy="589936"/>
            <a:chOff x="583985" y="3167390"/>
            <a:chExt cx="1602655" cy="589936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A40CD6D-BF3C-8DAE-5C5E-7F78E7DCF5AF}"/>
                </a:ext>
              </a:extLst>
            </p:cNvPr>
            <p:cNvSpPr txBox="1"/>
            <p:nvPr/>
          </p:nvSpPr>
          <p:spPr>
            <a:xfrm>
              <a:off x="583985" y="3225266"/>
              <a:ext cx="1602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DEZ/2024.</a:t>
              </a:r>
              <a:r>
                <a:rPr lang="pt-BR" sz="11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 </a:t>
              </a:r>
            </a:p>
            <a:p>
              <a:pPr algn="r"/>
              <a:r>
                <a:rPr lang="pt-BR" sz="1100" b="1" dirty="0">
                  <a:solidFill>
                    <a:schemeClr val="bg1"/>
                  </a:solidFill>
                </a:rPr>
                <a:t>1ª</a:t>
              </a:r>
              <a:r>
                <a:rPr lang="pt-BR" sz="1100" b="1" dirty="0">
                  <a:solidFill>
                    <a:srgbClr val="D32627"/>
                  </a:solidFill>
                </a:rPr>
                <a:t> Map. Stakeholders</a:t>
              </a:r>
              <a:endParaRPr lang="LID4096" sz="1100" b="1" dirty="0">
                <a:solidFill>
                  <a:srgbClr val="D32627"/>
                </a:solidFill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BA4F060-68CB-D839-E353-CCFDF985107D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F6170FB-ECCE-8D9B-3A89-D9A00A0065F6}"/>
              </a:ext>
            </a:extLst>
          </p:cNvPr>
          <p:cNvGrpSpPr/>
          <p:nvPr/>
        </p:nvGrpSpPr>
        <p:grpSpPr>
          <a:xfrm>
            <a:off x="5028445" y="4293189"/>
            <a:ext cx="2195833" cy="796413"/>
            <a:chOff x="-22903" y="3167390"/>
            <a:chExt cx="2195833" cy="796413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81C1E82-B245-E41D-66B8-50FA98DB4E78}"/>
                </a:ext>
              </a:extLst>
            </p:cNvPr>
            <p:cNvSpPr txBox="1"/>
            <p:nvPr/>
          </p:nvSpPr>
          <p:spPr>
            <a:xfrm>
              <a:off x="-22903" y="3225139"/>
              <a:ext cx="21922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26/02/24 a 27/03/24.</a:t>
              </a:r>
            </a:p>
            <a:p>
              <a:pPr algn="r"/>
              <a:r>
                <a:rPr lang="pt-BR" sz="1400" b="1" dirty="0">
                  <a:solidFill>
                    <a:srgbClr val="C00000"/>
                  </a:solidFill>
                </a:rPr>
                <a:t>“</a:t>
              </a:r>
              <a:r>
                <a:rPr lang="pt-BR" sz="1400" b="1" dirty="0" err="1">
                  <a:solidFill>
                    <a:srgbClr val="C00000"/>
                  </a:solidFill>
                </a:rPr>
                <a:t>On</a:t>
              </a:r>
              <a:r>
                <a:rPr lang="pt-BR" sz="1400" b="1" dirty="0">
                  <a:solidFill>
                    <a:srgbClr val="C00000"/>
                  </a:solidFill>
                </a:rPr>
                <a:t> HOLD – Americanas”</a:t>
              </a:r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801A09F0-929C-A92C-F092-7F449A1FFBE9}"/>
                </a:ext>
              </a:extLst>
            </p:cNvPr>
            <p:cNvSpPr/>
            <p:nvPr/>
          </p:nvSpPr>
          <p:spPr>
            <a:xfrm>
              <a:off x="66586" y="3167390"/>
              <a:ext cx="2106344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09C2F4D-1A32-D820-BE56-C432DF52AF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54331" y="3161087"/>
            <a:ext cx="149" cy="413111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81295E3-F1B0-2E12-4F6D-E09C58277B5B}"/>
              </a:ext>
            </a:extLst>
          </p:cNvPr>
          <p:cNvCxnSpPr>
            <a:cxnSpLocks/>
          </p:cNvCxnSpPr>
          <p:nvPr/>
        </p:nvCxnSpPr>
        <p:spPr>
          <a:xfrm flipH="1">
            <a:off x="3887899" y="2366058"/>
            <a:ext cx="5604" cy="1208134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AE24FA7E-6228-0485-543E-33D14FABECDD}"/>
              </a:ext>
            </a:extLst>
          </p:cNvPr>
          <p:cNvGrpSpPr/>
          <p:nvPr/>
        </p:nvGrpSpPr>
        <p:grpSpPr>
          <a:xfrm>
            <a:off x="7791153" y="1598984"/>
            <a:ext cx="1602655" cy="887227"/>
            <a:chOff x="599773" y="3167390"/>
            <a:chExt cx="1602655" cy="738664"/>
          </a:xfrm>
        </p:grpSpPr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930FBAA-A2B2-9D12-E46C-0548D3682F92}"/>
                </a:ext>
              </a:extLst>
            </p:cNvPr>
            <p:cNvSpPr txBox="1"/>
            <p:nvPr/>
          </p:nvSpPr>
          <p:spPr>
            <a:xfrm>
              <a:off x="599773" y="3167390"/>
              <a:ext cx="1602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27/05/24. 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r>
                <a:rPr lang="pt-BR" sz="1400" b="1" dirty="0">
                  <a:solidFill>
                    <a:srgbClr val="D32627"/>
                  </a:solidFill>
                </a:rPr>
                <a:t> Início dos 32 </a:t>
              </a:r>
              <a:r>
                <a:rPr lang="pt-BR" sz="1400" b="1" dirty="0" err="1">
                  <a:solidFill>
                    <a:srgbClr val="D32627"/>
                  </a:solidFill>
                </a:rPr>
                <a:t>Workloads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F6200B54-D358-6312-3301-CA550F439989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A68BDED-A702-1B0D-48A2-D0D688B6F537}"/>
              </a:ext>
            </a:extLst>
          </p:cNvPr>
          <p:cNvGrpSpPr/>
          <p:nvPr/>
        </p:nvGrpSpPr>
        <p:grpSpPr>
          <a:xfrm>
            <a:off x="7122405" y="2553948"/>
            <a:ext cx="1602655" cy="589936"/>
            <a:chOff x="599773" y="3167390"/>
            <a:chExt cx="1602655" cy="589936"/>
          </a:xfrm>
        </p:grpSpPr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417E44B-F1E4-7A01-D777-13FA4FC9A637}"/>
                </a:ext>
              </a:extLst>
            </p:cNvPr>
            <p:cNvSpPr txBox="1"/>
            <p:nvPr/>
          </p:nvSpPr>
          <p:spPr>
            <a:xfrm>
              <a:off x="599773" y="3215879"/>
              <a:ext cx="1602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16/05/24.</a:t>
              </a:r>
              <a:r>
                <a:rPr lang="pt-BR" sz="11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 </a:t>
              </a:r>
            </a:p>
            <a:p>
              <a:pPr algn="r"/>
              <a:r>
                <a:rPr lang="pt-BR" sz="1100" b="1" dirty="0">
                  <a:solidFill>
                    <a:schemeClr val="bg1"/>
                  </a:solidFill>
                </a:rPr>
                <a:t>1ª</a:t>
              </a:r>
              <a:r>
                <a:rPr lang="pt-BR" sz="1100" b="1" dirty="0">
                  <a:solidFill>
                    <a:srgbClr val="D32627"/>
                  </a:solidFill>
                </a:rPr>
                <a:t> Reunião Workloads</a:t>
              </a:r>
              <a:endParaRPr lang="LID4096" sz="1100" b="1" dirty="0">
                <a:solidFill>
                  <a:srgbClr val="D32627"/>
                </a:solidFill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2412DD77-8600-182F-97EC-AFEAC443833A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D46C554B-71ED-15F5-DC99-DCCD864F9EEC}"/>
              </a:ext>
            </a:extLst>
          </p:cNvPr>
          <p:cNvCxnSpPr>
            <a:cxnSpLocks/>
          </p:cNvCxnSpPr>
          <p:nvPr/>
        </p:nvCxnSpPr>
        <p:spPr>
          <a:xfrm>
            <a:off x="8464506" y="3132512"/>
            <a:ext cx="149" cy="413111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C2D80EE1-9BDB-172E-414B-89C777DEBC9F}"/>
              </a:ext>
            </a:extLst>
          </p:cNvPr>
          <p:cNvCxnSpPr>
            <a:cxnSpLocks/>
          </p:cNvCxnSpPr>
          <p:nvPr/>
        </p:nvCxnSpPr>
        <p:spPr>
          <a:xfrm flipH="1">
            <a:off x="9098074" y="2337483"/>
            <a:ext cx="5604" cy="1208134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eta: da Esquerda para a Direita 78">
            <a:extLst>
              <a:ext uri="{FF2B5EF4-FFF2-40B4-BE49-F238E27FC236}">
                <a16:creationId xmlns:a16="http://schemas.microsoft.com/office/drawing/2014/main" id="{D4AE65E1-425D-F8FA-5F86-628E8A1DD93F}"/>
              </a:ext>
            </a:extLst>
          </p:cNvPr>
          <p:cNvSpPr/>
          <p:nvPr/>
        </p:nvSpPr>
        <p:spPr>
          <a:xfrm>
            <a:off x="4980061" y="3511191"/>
            <a:ext cx="2416039" cy="372406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FA64868-1824-D37D-298F-B8E4231A23A4}"/>
              </a:ext>
            </a:extLst>
          </p:cNvPr>
          <p:cNvSpPr txBox="1"/>
          <p:nvPr/>
        </p:nvSpPr>
        <p:spPr>
          <a:xfrm>
            <a:off x="4203450" y="2141302"/>
            <a:ext cx="35138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Assessment das Tecnologias do HYDRA</a:t>
            </a: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endParaRPr lang="pt-BR" sz="100" b="1" dirty="0">
              <a:solidFill>
                <a:srgbClr val="C00000"/>
              </a:solidFill>
            </a:endParaRPr>
          </a:p>
          <a:p>
            <a:r>
              <a:rPr lang="pt-BR" sz="1400" b="1" dirty="0">
                <a:solidFill>
                  <a:srgbClr val="C00000"/>
                </a:solidFill>
              </a:rPr>
              <a:t>+ Rabbit MQ ou KAFKA</a:t>
            </a:r>
          </a:p>
          <a:p>
            <a:r>
              <a:rPr lang="pt-BR" sz="1400" b="1" dirty="0">
                <a:solidFill>
                  <a:srgbClr val="C00000"/>
                </a:solidFill>
              </a:rPr>
              <a:t>+ Mongo DB ou Cosmos DB</a:t>
            </a:r>
          </a:p>
          <a:p>
            <a:r>
              <a:rPr lang="pt-BR" sz="1400" b="1" dirty="0">
                <a:solidFill>
                  <a:srgbClr val="C00000"/>
                </a:solidFill>
              </a:rPr>
              <a:t>+ Lambda ou Azure </a:t>
            </a:r>
            <a:r>
              <a:rPr lang="pt-BR" sz="1400" b="1" dirty="0" err="1">
                <a:solidFill>
                  <a:srgbClr val="C00000"/>
                </a:solidFill>
              </a:rPr>
              <a:t>Functions</a:t>
            </a:r>
            <a:endParaRPr lang="pt-BR" sz="1400" b="1" dirty="0">
              <a:solidFill>
                <a:srgbClr val="C00000"/>
              </a:solidFill>
            </a:endParaRPr>
          </a:p>
          <a:p>
            <a:r>
              <a:rPr lang="pt-BR" sz="1400" b="1" dirty="0">
                <a:solidFill>
                  <a:srgbClr val="C00000"/>
                </a:solidFill>
              </a:rPr>
              <a:t>+ </a:t>
            </a:r>
            <a:r>
              <a:rPr lang="pt-BR" sz="1400" b="1" dirty="0" err="1">
                <a:solidFill>
                  <a:srgbClr val="C00000"/>
                </a:solidFill>
              </a:rPr>
              <a:t>Solicação</a:t>
            </a:r>
            <a:r>
              <a:rPr lang="pt-BR" sz="1400" b="1" dirty="0">
                <a:solidFill>
                  <a:srgbClr val="C00000"/>
                </a:solidFill>
              </a:rPr>
              <a:t> de Acesso ao ambiente DEV</a:t>
            </a:r>
            <a:endParaRPr lang="LID4096" sz="1400" b="1" dirty="0">
              <a:solidFill>
                <a:srgbClr val="C00000"/>
              </a:solidFill>
            </a:endParaRP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F304F7DB-6950-642A-FA24-401181E12FD4}"/>
              </a:ext>
            </a:extLst>
          </p:cNvPr>
          <p:cNvGrpSpPr/>
          <p:nvPr/>
        </p:nvGrpSpPr>
        <p:grpSpPr>
          <a:xfrm>
            <a:off x="3220066" y="4307934"/>
            <a:ext cx="1709585" cy="589936"/>
            <a:chOff x="463344" y="3167390"/>
            <a:chExt cx="1709585" cy="589936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56382B6-8B07-F8DB-05D7-CBF4B6A0626D}"/>
                </a:ext>
              </a:extLst>
            </p:cNvPr>
            <p:cNvSpPr txBox="1"/>
            <p:nvPr/>
          </p:nvSpPr>
          <p:spPr>
            <a:xfrm>
              <a:off x="463344" y="3222490"/>
              <a:ext cx="1699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15/01/24.  </a:t>
              </a:r>
            </a:p>
            <a:p>
              <a:pPr algn="r"/>
              <a:r>
                <a:rPr lang="pt-BR" sz="1400" b="1" dirty="0" err="1">
                  <a:solidFill>
                    <a:schemeClr val="bg1"/>
                  </a:solidFill>
                </a:rPr>
                <a:t>AAAAA</a:t>
              </a:r>
              <a:r>
                <a:rPr lang="pt-BR" sz="1400" b="1" dirty="0" err="1">
                  <a:solidFill>
                    <a:srgbClr val="C00000"/>
                  </a:solidFill>
                </a:rPr>
                <a:t>Assessment</a:t>
              </a:r>
              <a:r>
                <a:rPr lang="pt-BR" sz="1400" b="1" dirty="0" err="1">
                  <a:solidFill>
                    <a:schemeClr val="bg1"/>
                  </a:solidFill>
                </a:rPr>
                <a:t>ª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0C25DD1-F621-7A7F-60A2-39AD587064CE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579F421-19A8-2B38-6583-B6FC452E33CE}"/>
              </a:ext>
            </a:extLst>
          </p:cNvPr>
          <p:cNvCxnSpPr>
            <a:cxnSpLocks/>
          </p:cNvCxnSpPr>
          <p:nvPr/>
        </p:nvCxnSpPr>
        <p:spPr>
          <a:xfrm flipH="1">
            <a:off x="4532984" y="3810172"/>
            <a:ext cx="4913" cy="497762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A1CFD41-8105-46A1-3BEB-F21DE5F3130A}"/>
              </a:ext>
            </a:extLst>
          </p:cNvPr>
          <p:cNvGrpSpPr/>
          <p:nvPr/>
        </p:nvGrpSpPr>
        <p:grpSpPr>
          <a:xfrm>
            <a:off x="7036215" y="4307934"/>
            <a:ext cx="1856764" cy="589936"/>
            <a:chOff x="575110" y="3167390"/>
            <a:chExt cx="1602655" cy="589936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FFA057C-EC9C-2122-8DD9-DDFEBEFE6F96}"/>
                </a:ext>
              </a:extLst>
            </p:cNvPr>
            <p:cNvSpPr txBox="1"/>
            <p:nvPr/>
          </p:nvSpPr>
          <p:spPr>
            <a:xfrm>
              <a:off x="575110" y="3215015"/>
              <a:ext cx="1602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b="1" dirty="0">
                  <a:solidFill>
                    <a:schemeClr val="bg1"/>
                  </a:solidFill>
                  <a:highlight>
                    <a:srgbClr val="C00000"/>
                  </a:highlight>
                </a:rPr>
                <a:t> 28/03/24.  </a:t>
              </a:r>
            </a:p>
            <a:p>
              <a:pPr algn="r"/>
              <a:r>
                <a:rPr lang="pt-BR" sz="1400" b="1" dirty="0">
                  <a:solidFill>
                    <a:schemeClr val="bg1"/>
                  </a:solidFill>
                </a:rPr>
                <a:t>1ª</a:t>
              </a:r>
              <a:r>
                <a:rPr lang="pt-BR" sz="1400" b="1" dirty="0">
                  <a:solidFill>
                    <a:srgbClr val="D32627"/>
                  </a:solidFill>
                </a:rPr>
                <a:t> Início </a:t>
              </a:r>
              <a:r>
                <a:rPr lang="pt-BR" sz="1400" b="1" dirty="0" err="1">
                  <a:solidFill>
                    <a:srgbClr val="D32627"/>
                  </a:solidFill>
                </a:rPr>
                <a:t>DevSquad</a:t>
              </a:r>
              <a:endParaRPr lang="LID4096" sz="1400" b="1" dirty="0">
                <a:solidFill>
                  <a:srgbClr val="D32627"/>
                </a:solidFill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1A192BDE-41F9-5785-BB22-3D2BCB5C4D52}"/>
                </a:ext>
              </a:extLst>
            </p:cNvPr>
            <p:cNvSpPr/>
            <p:nvPr/>
          </p:nvSpPr>
          <p:spPr>
            <a:xfrm>
              <a:off x="845576" y="3167390"/>
              <a:ext cx="1327353" cy="589936"/>
            </a:xfrm>
            <a:prstGeom prst="roundRect">
              <a:avLst/>
            </a:prstGeom>
            <a:noFill/>
            <a:ln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8643693-6EF6-B5CF-285C-211615BEFDAD}"/>
              </a:ext>
            </a:extLst>
          </p:cNvPr>
          <p:cNvCxnSpPr>
            <a:cxnSpLocks/>
          </p:cNvCxnSpPr>
          <p:nvPr/>
        </p:nvCxnSpPr>
        <p:spPr>
          <a:xfrm flipH="1">
            <a:off x="7835105" y="3805873"/>
            <a:ext cx="4913" cy="497762"/>
          </a:xfrm>
          <a:prstGeom prst="line">
            <a:avLst/>
          </a:prstGeom>
          <a:ln>
            <a:solidFill>
              <a:srgbClr val="D326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D690CE69-A308-71D7-5DB2-047E53D5583B}"/>
              </a:ext>
            </a:extLst>
          </p:cNvPr>
          <p:cNvSpPr/>
          <p:nvPr/>
        </p:nvSpPr>
        <p:spPr>
          <a:xfrm>
            <a:off x="10320291" y="5967461"/>
            <a:ext cx="1655596" cy="820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3BE25A-35B0-5324-FC2D-C9D67425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0" y="376904"/>
            <a:ext cx="11018520" cy="480131"/>
          </a:xfr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F3F3F"/>
                </a:solidFill>
                <a:latin typeface="Soleto Light" panose="020B0406020203030204" pitchFamily="34" charset="0"/>
                <a:ea typeface="+mn-ea"/>
                <a:cs typeface="+mn-cs"/>
              </a:rPr>
              <a:t>Projeto HYDRA – Migração AWS para Azure</a:t>
            </a: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485147A1-9CC6-946A-87DC-578344B9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61" y="0"/>
            <a:ext cx="1140685" cy="1115242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EB97DFA-F69B-628A-2F03-F2D5644232F2}"/>
              </a:ext>
            </a:extLst>
          </p:cNvPr>
          <p:cNvGrpSpPr/>
          <p:nvPr/>
        </p:nvGrpSpPr>
        <p:grpSpPr>
          <a:xfrm>
            <a:off x="480444" y="1115242"/>
            <a:ext cx="10951133" cy="5317597"/>
            <a:chOff x="362456" y="1040567"/>
            <a:chExt cx="10951133" cy="5317597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6B0978D7-F93E-B713-17DF-529178DFF1C1}"/>
                </a:ext>
              </a:extLst>
            </p:cNvPr>
            <p:cNvSpPr/>
            <p:nvPr/>
          </p:nvSpPr>
          <p:spPr>
            <a:xfrm>
              <a:off x="5141389" y="1040567"/>
              <a:ext cx="1549915" cy="95538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HYDRA</a:t>
              </a:r>
              <a:endParaRPr lang="LID4096" sz="2000" b="1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B6A16076-4F26-66FC-242C-F054642E8AF1}"/>
                </a:ext>
              </a:extLst>
            </p:cNvPr>
            <p:cNvSpPr/>
            <p:nvPr/>
          </p:nvSpPr>
          <p:spPr>
            <a:xfrm>
              <a:off x="362457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RabbitMQ</a:t>
              </a:r>
              <a:r>
                <a:rPr lang="pt-BR" sz="1600" b="1" dirty="0"/>
                <a:t> cluster in </a:t>
              </a:r>
              <a:r>
                <a:rPr lang="pt-BR" sz="1600" b="1" dirty="0" err="1"/>
                <a:t>Kubernet</a:t>
              </a:r>
              <a:endParaRPr lang="LID4096" sz="1600" b="1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C9230D1-6D29-9968-CCE6-9F5E268D8C22}"/>
                </a:ext>
              </a:extLst>
            </p:cNvPr>
            <p:cNvSpPr/>
            <p:nvPr/>
          </p:nvSpPr>
          <p:spPr>
            <a:xfrm>
              <a:off x="1753721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Carteira Protegida</a:t>
              </a:r>
              <a:endParaRPr lang="LID4096" sz="1600" b="1" dirty="0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6647F5A-47DA-8167-F5E5-4AE1096B88C9}"/>
                </a:ext>
              </a:extLst>
            </p:cNvPr>
            <p:cNvSpPr/>
            <p:nvPr/>
          </p:nvSpPr>
          <p:spPr>
            <a:xfrm>
              <a:off x="3139402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Insurance</a:t>
              </a:r>
              <a:r>
                <a:rPr lang="pt-BR" sz="1600" b="1" dirty="0"/>
                <a:t> Gateway Services</a:t>
              </a:r>
              <a:endParaRPr lang="LID4096" sz="1600" b="1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7250321-46C6-E75D-11EB-43E6EE13093E}"/>
                </a:ext>
              </a:extLst>
            </p:cNvPr>
            <p:cNvSpPr/>
            <p:nvPr/>
          </p:nvSpPr>
          <p:spPr>
            <a:xfrm>
              <a:off x="4525083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Ame </a:t>
              </a:r>
              <a:r>
                <a:rPr lang="pt-BR" sz="1400" b="1" dirty="0" err="1"/>
                <a:t>Transaction</a:t>
              </a:r>
              <a:r>
                <a:rPr lang="pt-BR" sz="1400" b="1" dirty="0"/>
                <a:t> </a:t>
              </a:r>
              <a:r>
                <a:rPr lang="pt-BR" sz="1400" b="1" dirty="0" err="1"/>
                <a:t>Exporter</a:t>
              </a:r>
              <a:r>
                <a:rPr lang="pt-BR" sz="1400" b="1" dirty="0"/>
                <a:t> (Pandora)</a:t>
              </a:r>
              <a:endParaRPr lang="LID4096" sz="1400" b="1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2F59A5C-9983-4D5A-9CB5-318847C227F2}"/>
                </a:ext>
              </a:extLst>
            </p:cNvPr>
            <p:cNvSpPr/>
            <p:nvPr/>
          </p:nvSpPr>
          <p:spPr>
            <a:xfrm>
              <a:off x="5916347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NAT </a:t>
              </a:r>
              <a:r>
                <a:rPr lang="pt-BR" sz="1400" b="1" dirty="0" err="1"/>
                <a:t>Associate</a:t>
              </a:r>
              <a:r>
                <a:rPr lang="pt-BR" sz="1400" b="1" dirty="0"/>
                <a:t> </a:t>
              </a:r>
              <a:r>
                <a:rPr lang="pt-BR" sz="1400" b="1" dirty="0" err="1"/>
                <a:t>Payment</a:t>
              </a:r>
              <a:r>
                <a:rPr lang="pt-BR" sz="1400" b="1" dirty="0"/>
                <a:t> Service</a:t>
              </a:r>
              <a:endParaRPr lang="LID4096" sz="1400" b="1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ACEE20C-71CD-AF23-E4D7-8F0560C4C301}"/>
                </a:ext>
              </a:extLst>
            </p:cNvPr>
            <p:cNvSpPr/>
            <p:nvPr/>
          </p:nvSpPr>
          <p:spPr>
            <a:xfrm>
              <a:off x="7302028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Event </a:t>
              </a:r>
              <a:r>
                <a:rPr lang="pt-BR" sz="1600" b="1" dirty="0" err="1"/>
                <a:t>Ingester</a:t>
              </a:r>
              <a:endParaRPr lang="LID4096" sz="1600" b="1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56465D3-8D8F-1A01-D616-16FC663C31EA}"/>
                </a:ext>
              </a:extLst>
            </p:cNvPr>
            <p:cNvSpPr/>
            <p:nvPr/>
          </p:nvSpPr>
          <p:spPr>
            <a:xfrm>
              <a:off x="8687709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Sales API</a:t>
              </a:r>
              <a:endParaRPr lang="LID4096" sz="1600" b="1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50DDE72-9730-6D55-AC0B-A6AC12900300}"/>
                </a:ext>
              </a:extLst>
            </p:cNvPr>
            <p:cNvSpPr/>
            <p:nvPr/>
          </p:nvSpPr>
          <p:spPr>
            <a:xfrm>
              <a:off x="10073390" y="2254850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Spring XD</a:t>
              </a:r>
              <a:endParaRPr lang="LID4096" sz="1600" b="1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F90BA0B-EC27-951C-0F8D-8AF08DEB347A}"/>
                </a:ext>
              </a:extLst>
            </p:cNvPr>
            <p:cNvSpPr/>
            <p:nvPr/>
          </p:nvSpPr>
          <p:spPr>
            <a:xfrm>
              <a:off x="362457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Message</a:t>
              </a:r>
              <a:r>
                <a:rPr lang="pt-BR" sz="1600" b="1" dirty="0"/>
                <a:t> Bridge</a:t>
              </a:r>
              <a:endParaRPr lang="LID4096" sz="1600" b="1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ACA8062-78F4-57DA-630A-A922467AC699}"/>
                </a:ext>
              </a:extLst>
            </p:cNvPr>
            <p:cNvSpPr/>
            <p:nvPr/>
          </p:nvSpPr>
          <p:spPr>
            <a:xfrm>
              <a:off x="1753721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QRCode</a:t>
              </a:r>
              <a:r>
                <a:rPr lang="pt-BR" sz="1200" b="1" dirty="0"/>
                <a:t> </a:t>
              </a:r>
              <a:r>
                <a:rPr lang="pt-BR" sz="1200" b="1" dirty="0" err="1"/>
                <a:t>Payment</a:t>
              </a:r>
              <a:r>
                <a:rPr lang="pt-BR" sz="1200" b="1" dirty="0"/>
                <a:t> Gateway Service</a:t>
              </a:r>
              <a:endParaRPr lang="LID4096" sz="1200" b="1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AF2DF07-74F2-7A40-61E2-2BA92A2AAB85}"/>
                </a:ext>
              </a:extLst>
            </p:cNvPr>
            <p:cNvSpPr/>
            <p:nvPr/>
          </p:nvSpPr>
          <p:spPr>
            <a:xfrm>
              <a:off x="3139402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PIX </a:t>
              </a:r>
              <a:r>
                <a:rPr lang="pt-BR" sz="1400" b="1" dirty="0" err="1"/>
                <a:t>Payment</a:t>
              </a:r>
              <a:r>
                <a:rPr lang="pt-BR" sz="1400" b="1" dirty="0"/>
                <a:t> Gateway Service</a:t>
              </a:r>
              <a:endParaRPr lang="LID4096" sz="1400" b="1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E86DB44-5244-F8DF-66B6-D22967C40428}"/>
                </a:ext>
              </a:extLst>
            </p:cNvPr>
            <p:cNvSpPr/>
            <p:nvPr/>
          </p:nvSpPr>
          <p:spPr>
            <a:xfrm>
              <a:off x="4525083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Coupons</a:t>
              </a:r>
              <a:r>
                <a:rPr lang="pt-BR" sz="1600" b="1" dirty="0"/>
                <a:t> </a:t>
              </a:r>
              <a:r>
                <a:rPr lang="pt-BR" sz="1600" b="1" dirty="0" err="1"/>
                <a:t>to</a:t>
              </a:r>
              <a:r>
                <a:rPr lang="pt-BR" sz="1600" b="1" dirty="0"/>
                <a:t> SAP</a:t>
              </a:r>
              <a:endParaRPr lang="LID4096" sz="1600" b="1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3345974-D0DB-7244-6CAC-261F632EDEC1}"/>
                </a:ext>
              </a:extLst>
            </p:cNvPr>
            <p:cNvSpPr/>
            <p:nvPr/>
          </p:nvSpPr>
          <p:spPr>
            <a:xfrm>
              <a:off x="5916347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Bee </a:t>
              </a:r>
              <a:r>
                <a:rPr lang="pt-BR" sz="1600" b="1" dirty="0" err="1"/>
                <a:t>Exporter</a:t>
              </a:r>
              <a:endParaRPr lang="LID4096" sz="1600" b="1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502A82-17CB-36A1-2258-F5D7E11DF87B}"/>
                </a:ext>
              </a:extLst>
            </p:cNvPr>
            <p:cNvSpPr/>
            <p:nvPr/>
          </p:nvSpPr>
          <p:spPr>
            <a:xfrm>
              <a:off x="7302028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Event </a:t>
              </a:r>
              <a:r>
                <a:rPr lang="pt-BR" sz="1600" b="1" dirty="0" err="1"/>
                <a:t>Router</a:t>
              </a:r>
              <a:endParaRPr lang="LID4096" sz="1600" b="1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8A84041-E876-8FF8-BE9A-856FB49008CE}"/>
                </a:ext>
              </a:extLst>
            </p:cNvPr>
            <p:cNvSpPr/>
            <p:nvPr/>
          </p:nvSpPr>
          <p:spPr>
            <a:xfrm>
              <a:off x="8687708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POS </a:t>
              </a:r>
              <a:r>
                <a:rPr lang="pt-BR" sz="1600" b="1" dirty="0" err="1"/>
                <a:t>State</a:t>
              </a:r>
              <a:endParaRPr lang="LID4096" sz="1600" b="1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84ABCBF-9E26-D803-6817-F40C995D4D80}"/>
                </a:ext>
              </a:extLst>
            </p:cNvPr>
            <p:cNvSpPr/>
            <p:nvPr/>
          </p:nvSpPr>
          <p:spPr>
            <a:xfrm>
              <a:off x="10073390" y="3164334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Retaguarda do PDV</a:t>
              </a:r>
              <a:endParaRPr lang="LID4096" sz="1400" b="1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696E1C7-14E4-273A-EEDC-E556310B0E2F}"/>
                </a:ext>
              </a:extLst>
            </p:cNvPr>
            <p:cNvSpPr/>
            <p:nvPr/>
          </p:nvSpPr>
          <p:spPr>
            <a:xfrm>
              <a:off x="362457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Price</a:t>
              </a:r>
              <a:r>
                <a:rPr lang="pt-BR" sz="1600" b="1" dirty="0"/>
                <a:t> Service</a:t>
              </a:r>
              <a:endParaRPr lang="LID4096" sz="1600" b="1" dirty="0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57B1676-1E9C-168B-3542-30696A53EF29}"/>
                </a:ext>
              </a:extLst>
            </p:cNvPr>
            <p:cNvSpPr/>
            <p:nvPr/>
          </p:nvSpPr>
          <p:spPr>
            <a:xfrm>
              <a:off x="1753721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/>
                <a:t>Ame </a:t>
              </a:r>
              <a:r>
                <a:rPr lang="pt-BR" sz="1200" b="1" dirty="0" err="1"/>
                <a:t>Payment</a:t>
              </a:r>
              <a:r>
                <a:rPr lang="pt-BR" sz="1200" b="1" dirty="0"/>
                <a:t> Gateway Service</a:t>
              </a:r>
              <a:endParaRPr lang="LID4096" sz="1200" b="1" dirty="0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40F303AA-A9D5-A9D6-925F-773CAA507C9D}"/>
                </a:ext>
              </a:extLst>
            </p:cNvPr>
            <p:cNvSpPr/>
            <p:nvPr/>
          </p:nvSpPr>
          <p:spPr>
            <a:xfrm>
              <a:off x="3139402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proxy-</a:t>
              </a:r>
              <a:r>
                <a:rPr lang="pt-BR" sz="1600" b="1" dirty="0" err="1"/>
                <a:t>repository</a:t>
              </a:r>
              <a:endParaRPr lang="LID4096" sz="1600" b="1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663CE7C-B9B8-D70E-BC68-0AD3D4DC393F}"/>
                </a:ext>
              </a:extLst>
            </p:cNvPr>
            <p:cNvSpPr/>
            <p:nvPr/>
          </p:nvSpPr>
          <p:spPr>
            <a:xfrm>
              <a:off x="4525083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Coupons</a:t>
              </a:r>
              <a:r>
                <a:rPr lang="pt-BR" sz="1600" b="1" dirty="0"/>
                <a:t> </a:t>
              </a:r>
              <a:r>
                <a:rPr lang="pt-BR" sz="1600" b="1" dirty="0" err="1"/>
                <a:t>to</a:t>
              </a:r>
              <a:r>
                <a:rPr lang="pt-BR" sz="1600" b="1" dirty="0"/>
                <a:t> Midas</a:t>
              </a:r>
              <a:endParaRPr lang="LID4096" sz="1600" b="1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CC0EA65-B427-2B9D-5B6C-7EB7B8FDE62C}"/>
                </a:ext>
              </a:extLst>
            </p:cNvPr>
            <p:cNvSpPr/>
            <p:nvPr/>
          </p:nvSpPr>
          <p:spPr>
            <a:xfrm>
              <a:off x="5916347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NPS</a:t>
              </a:r>
              <a:endParaRPr lang="LID4096" sz="1600" b="1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604785DB-0D4F-BE36-0BC4-A054DF79F655}"/>
                </a:ext>
              </a:extLst>
            </p:cNvPr>
            <p:cNvSpPr/>
            <p:nvPr/>
          </p:nvSpPr>
          <p:spPr>
            <a:xfrm>
              <a:off x="7296446" y="4073818"/>
              <a:ext cx="1245782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ElasticSearch</a:t>
              </a:r>
              <a:r>
                <a:rPr lang="en-US" sz="1200" b="1" dirty="0"/>
                <a:t>/Kibana for POS Events and Logs</a:t>
              </a:r>
              <a:endParaRPr lang="LID4096" sz="1200" b="1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0CF9DD5-42B8-788E-C90D-1AF1DB94756D}"/>
                </a:ext>
              </a:extLst>
            </p:cNvPr>
            <p:cNvSpPr/>
            <p:nvPr/>
          </p:nvSpPr>
          <p:spPr>
            <a:xfrm>
              <a:off x="8687709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Event Poster</a:t>
              </a:r>
              <a:endParaRPr lang="LID4096" sz="1600" b="1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536DD6B-1D09-B75C-6B24-25BA35306134}"/>
                </a:ext>
              </a:extLst>
            </p:cNvPr>
            <p:cNvSpPr/>
            <p:nvPr/>
          </p:nvSpPr>
          <p:spPr>
            <a:xfrm>
              <a:off x="10073390" y="4073818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Event Recovery</a:t>
              </a:r>
              <a:endParaRPr lang="LID4096" sz="1600" b="1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A7DE23AB-64FB-10AC-5DD9-26EB61A5E562}"/>
                </a:ext>
              </a:extLst>
            </p:cNvPr>
            <p:cNvSpPr/>
            <p:nvPr/>
          </p:nvSpPr>
          <p:spPr>
            <a:xfrm>
              <a:off x="362456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Product</a:t>
              </a:r>
              <a:r>
                <a:rPr lang="pt-BR" sz="1600" b="1" dirty="0"/>
                <a:t> Service</a:t>
              </a:r>
              <a:endParaRPr lang="LID4096" sz="1600" b="1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AA5BF5E-4ACB-94EC-8289-DED62E6EDACB}"/>
                </a:ext>
              </a:extLst>
            </p:cNvPr>
            <p:cNvSpPr/>
            <p:nvPr/>
          </p:nvSpPr>
          <p:spPr>
            <a:xfrm>
              <a:off x="1753721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Input </a:t>
              </a:r>
              <a:r>
                <a:rPr lang="pt-BR" sz="1400" b="1" dirty="0" err="1"/>
                <a:t>operator</a:t>
              </a:r>
              <a:r>
                <a:rPr lang="pt-BR" sz="1400" b="1" dirty="0"/>
                <a:t> </a:t>
              </a:r>
              <a:r>
                <a:rPr lang="pt-BR" sz="1400" b="1" dirty="0" err="1"/>
                <a:t>sender</a:t>
              </a:r>
              <a:r>
                <a:rPr lang="pt-BR" sz="1400" b="1" dirty="0"/>
                <a:t> </a:t>
              </a:r>
              <a:r>
                <a:rPr lang="pt-BR" sz="1400" b="1" dirty="0" err="1"/>
                <a:t>to</a:t>
              </a:r>
              <a:r>
                <a:rPr lang="pt-BR" sz="1400" b="1" dirty="0"/>
                <a:t> Midas</a:t>
              </a:r>
              <a:endParaRPr lang="LID4096" sz="1400" b="1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333403CD-A0FB-5F73-CC3F-D2D444078B5C}"/>
                </a:ext>
              </a:extLst>
            </p:cNvPr>
            <p:cNvSpPr/>
            <p:nvPr/>
          </p:nvSpPr>
          <p:spPr>
            <a:xfrm>
              <a:off x="3139402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Talos</a:t>
              </a:r>
              <a:endParaRPr lang="LID4096" sz="1600" b="1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A009125F-EFAE-6903-28E0-88CE57E85C64}"/>
                </a:ext>
              </a:extLst>
            </p:cNvPr>
            <p:cNvSpPr/>
            <p:nvPr/>
          </p:nvSpPr>
          <p:spPr>
            <a:xfrm>
              <a:off x="4525083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BS/BUV </a:t>
              </a:r>
              <a:r>
                <a:rPr lang="pt-BR" sz="1600" b="1" dirty="0" err="1"/>
                <a:t>Exporter</a:t>
              </a:r>
              <a:endParaRPr lang="LID4096" sz="1600" b="1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C03CAE1D-9031-91F0-73B6-A0BBA1614E05}"/>
                </a:ext>
              </a:extLst>
            </p:cNvPr>
            <p:cNvSpPr/>
            <p:nvPr/>
          </p:nvSpPr>
          <p:spPr>
            <a:xfrm>
              <a:off x="5916347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Event HUB</a:t>
              </a:r>
              <a:endParaRPr lang="LID4096" sz="1600" b="1" dirty="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CC0D1ADB-23F5-C03D-9C5D-D6D6ACD14F62}"/>
                </a:ext>
              </a:extLst>
            </p:cNvPr>
            <p:cNvSpPr/>
            <p:nvPr/>
          </p:nvSpPr>
          <p:spPr>
            <a:xfrm>
              <a:off x="7302028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/>
                <a:t>Coupon</a:t>
              </a:r>
              <a:r>
                <a:rPr lang="pt-BR" sz="1600" b="1" dirty="0"/>
                <a:t> </a:t>
              </a:r>
              <a:r>
                <a:rPr lang="pt-BR" sz="1600" b="1" dirty="0" err="1"/>
                <a:t>Sale</a:t>
              </a:r>
              <a:r>
                <a:rPr lang="pt-BR" sz="1600" b="1" dirty="0"/>
                <a:t> </a:t>
              </a:r>
              <a:r>
                <a:rPr lang="pt-BR" sz="1600" b="1" dirty="0" err="1"/>
                <a:t>Validator</a:t>
              </a:r>
              <a:endParaRPr lang="LID4096" sz="1600" b="1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D2789881-3B62-9255-B0BC-FD4B8B2EFB95}"/>
                </a:ext>
              </a:extLst>
            </p:cNvPr>
            <p:cNvSpPr/>
            <p:nvPr/>
          </p:nvSpPr>
          <p:spPr>
            <a:xfrm>
              <a:off x="8687709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err="1"/>
                <a:t>Send</a:t>
              </a:r>
              <a:r>
                <a:rPr lang="pt-BR" sz="1200" b="1" dirty="0"/>
                <a:t> </a:t>
              </a:r>
              <a:r>
                <a:rPr lang="pt-BR" sz="1200" b="1" dirty="0" err="1"/>
                <a:t>To</a:t>
              </a:r>
              <a:r>
                <a:rPr lang="pt-BR" sz="1200" b="1" dirty="0"/>
                <a:t> Store (store </a:t>
              </a:r>
              <a:r>
                <a:rPr lang="pt-BR" sz="1200" b="1" dirty="0" err="1"/>
                <a:t>splitter</a:t>
              </a:r>
              <a:r>
                <a:rPr lang="pt-BR" sz="1200" b="1" dirty="0"/>
                <a:t> + </a:t>
              </a:r>
              <a:r>
                <a:rPr lang="pt-BR" sz="1200" b="1" dirty="0" err="1"/>
                <a:t>mqtt</a:t>
              </a:r>
              <a:r>
                <a:rPr lang="pt-BR" sz="1200" b="1" dirty="0"/>
                <a:t> </a:t>
              </a:r>
              <a:r>
                <a:rPr lang="pt-BR" sz="1200" b="1" dirty="0" err="1"/>
                <a:t>sender</a:t>
              </a:r>
              <a:r>
                <a:rPr lang="pt-BR" sz="1200" b="1" dirty="0"/>
                <a:t>)</a:t>
              </a:r>
              <a:endParaRPr lang="LID4096" sz="1200" b="1" dirty="0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F8C0526-A126-135A-0872-3DD7E2903E94}"/>
                </a:ext>
              </a:extLst>
            </p:cNvPr>
            <p:cNvSpPr/>
            <p:nvPr/>
          </p:nvSpPr>
          <p:spPr>
            <a:xfrm>
              <a:off x="10073390" y="4983302"/>
              <a:ext cx="1240199" cy="8201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/>
                <a:t>Emergency</a:t>
              </a:r>
              <a:r>
                <a:rPr lang="pt-BR" sz="1400" b="1" dirty="0"/>
                <a:t> </a:t>
              </a:r>
              <a:r>
                <a:rPr lang="pt-BR" sz="1400" b="1" dirty="0" err="1"/>
                <a:t>Ingester</a:t>
              </a:r>
              <a:endParaRPr lang="LID4096" sz="1400" b="1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BF770F7-72F8-42BF-4D77-663B6896B8B6}"/>
                </a:ext>
              </a:extLst>
            </p:cNvPr>
            <p:cNvSpPr/>
            <p:nvPr/>
          </p:nvSpPr>
          <p:spPr>
            <a:xfrm>
              <a:off x="726243" y="5935377"/>
              <a:ext cx="452284" cy="422787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776CEDE-BE4E-B243-ADBB-68FFFF12C1F9}"/>
                </a:ext>
              </a:extLst>
            </p:cNvPr>
            <p:cNvSpPr/>
            <p:nvPr/>
          </p:nvSpPr>
          <p:spPr>
            <a:xfrm>
              <a:off x="2147678" y="5935378"/>
              <a:ext cx="452284" cy="422786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757F805-ECE2-1FFB-115A-1FABA5E29381}"/>
                </a:ext>
              </a:extLst>
            </p:cNvPr>
            <p:cNvSpPr/>
            <p:nvPr/>
          </p:nvSpPr>
          <p:spPr>
            <a:xfrm>
              <a:off x="3533359" y="5935377"/>
              <a:ext cx="452284" cy="422787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F1BB5AC-332B-515E-85D3-E87B5441DDFF}"/>
                </a:ext>
              </a:extLst>
            </p:cNvPr>
            <p:cNvSpPr/>
            <p:nvPr/>
          </p:nvSpPr>
          <p:spPr>
            <a:xfrm>
              <a:off x="4954794" y="5935378"/>
              <a:ext cx="452284" cy="422786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4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50B96CC-E02A-BF7B-50A1-E613059E3DAC}"/>
                </a:ext>
              </a:extLst>
            </p:cNvPr>
            <p:cNvSpPr/>
            <p:nvPr/>
          </p:nvSpPr>
          <p:spPr>
            <a:xfrm>
              <a:off x="6332640" y="5935377"/>
              <a:ext cx="452284" cy="422787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5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26475CD-6BD6-3364-EE76-5052FF44E16F}"/>
                </a:ext>
              </a:extLst>
            </p:cNvPr>
            <p:cNvSpPr/>
            <p:nvPr/>
          </p:nvSpPr>
          <p:spPr>
            <a:xfrm>
              <a:off x="7754075" y="5935378"/>
              <a:ext cx="452284" cy="422786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6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E0AC5D1-A797-ECB3-8F5C-E31A8B14BB28}"/>
                </a:ext>
              </a:extLst>
            </p:cNvPr>
            <p:cNvSpPr/>
            <p:nvPr/>
          </p:nvSpPr>
          <p:spPr>
            <a:xfrm>
              <a:off x="9139756" y="5935377"/>
              <a:ext cx="452284" cy="422787"/>
            </a:xfrm>
            <a:prstGeom prst="ellipse">
              <a:avLst/>
            </a:prstGeom>
            <a:noFill/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7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AA1187D-32A1-9BF0-6632-94D0F6C44E3C}"/>
                </a:ext>
              </a:extLst>
            </p:cNvPr>
            <p:cNvSpPr/>
            <p:nvPr/>
          </p:nvSpPr>
          <p:spPr>
            <a:xfrm>
              <a:off x="10561191" y="5935378"/>
              <a:ext cx="452284" cy="4227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326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8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61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3BE25A-35B0-5324-FC2D-C9D67425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0" y="376904"/>
            <a:ext cx="11018520" cy="480131"/>
          </a:xfr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F3F3F"/>
                </a:solidFill>
                <a:latin typeface="Soleto Light" panose="020B0406020203030204" pitchFamily="34" charset="0"/>
                <a:ea typeface="+mn-ea"/>
                <a:cs typeface="+mn-cs"/>
              </a:rPr>
              <a:t>Projeto HYDRA – Migração AWS para Azure</a:t>
            </a: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485147A1-9CC6-946A-87DC-578344B9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61" y="0"/>
            <a:ext cx="1140685" cy="11152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4117C8-4998-4C15-3F18-6B93BEF811B2}"/>
              </a:ext>
            </a:extLst>
          </p:cNvPr>
          <p:cNvSpPr txBox="1"/>
          <p:nvPr/>
        </p:nvSpPr>
        <p:spPr>
          <a:xfrm>
            <a:off x="214636" y="1248696"/>
            <a:ext cx="1150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ARQUIVOS DE REFERÊNCIA</a:t>
            </a:r>
          </a:p>
          <a:p>
            <a:pPr algn="just"/>
            <a:endParaRPr lang="pt-BR" sz="1600" dirty="0"/>
          </a:p>
          <a:p>
            <a:pPr marL="800100" lvl="1" indent="-342900" algn="just">
              <a:buAutoNum type="arabicParenBoth"/>
            </a:pPr>
            <a:endParaRPr lang="LID4096" sz="1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46A83EE-8E7F-B3F3-466D-894312F6C101}"/>
              </a:ext>
            </a:extLst>
          </p:cNvPr>
          <p:cNvGrpSpPr/>
          <p:nvPr/>
        </p:nvGrpSpPr>
        <p:grpSpPr>
          <a:xfrm>
            <a:off x="642340" y="2307507"/>
            <a:ext cx="7626589" cy="996272"/>
            <a:chOff x="642340" y="2059857"/>
            <a:chExt cx="7626589" cy="99627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AA6903A-46AE-5110-3249-21D42149AB86}"/>
                </a:ext>
              </a:extLst>
            </p:cNvPr>
            <p:cNvSpPr txBox="1"/>
            <p:nvPr/>
          </p:nvSpPr>
          <p:spPr>
            <a:xfrm>
              <a:off x="642340" y="2059857"/>
              <a:ext cx="7626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Arquitetura Geral do Ambiente</a:t>
              </a:r>
              <a:endParaRPr lang="pt-BR" sz="1600" dirty="0"/>
            </a:p>
            <a:p>
              <a:pPr marL="800100" lvl="1" indent="-342900" algn="just">
                <a:buAutoNum type="arabicParenBoth"/>
              </a:pPr>
              <a:endParaRPr lang="LID4096" sz="1600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0025AB7-32B2-97B0-FF05-90DDE7E5AB0B}"/>
                </a:ext>
              </a:extLst>
            </p:cNvPr>
            <p:cNvSpPr txBox="1"/>
            <p:nvPr/>
          </p:nvSpPr>
          <p:spPr>
            <a:xfrm>
              <a:off x="642340" y="2471354"/>
              <a:ext cx="76265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1" dirty="0"/>
                <a:t>Visão Geral dos Workloads</a:t>
              </a:r>
              <a:endParaRPr lang="pt-BR" sz="1600" dirty="0"/>
            </a:p>
            <a:p>
              <a:pPr marL="800100" lvl="1" indent="-342900" algn="just">
                <a:buAutoNum type="arabicParenBoth"/>
              </a:pPr>
              <a:endParaRPr lang="LID4096" sz="1600" dirty="0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F9AB14-5E5B-7BFA-EB49-514B5AB30182}"/>
              </a:ext>
            </a:extLst>
          </p:cNvPr>
          <p:cNvSpPr txBox="1"/>
          <p:nvPr/>
        </p:nvSpPr>
        <p:spPr>
          <a:xfrm>
            <a:off x="2266914" y="3970143"/>
            <a:ext cx="851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b="1" dirty="0">
                <a:latin typeface="Consolas" panose="020B0609020204030204" pitchFamily="49" charset="0"/>
                <a:hlinkClick r:id="rId3"/>
              </a:rPr>
              <a:t>https://solonetwork.sharepoint.com/:f:/r/sites/ACGP/Documentos/PMO/Projetos/PMO%20Projetos/AMERICANAS/Amercianas%20-%20HYDRA?csf=1&amp;web=1&amp;e=l17swX</a:t>
            </a:r>
            <a:endParaRPr lang="pt-BR" sz="1600" b="1" dirty="0">
              <a:latin typeface="Consolas" panose="020B0609020204030204" pitchFamily="49" charset="0"/>
            </a:endParaRPr>
          </a:p>
          <a:p>
            <a:endParaRPr lang="LID4096" sz="1600" b="1" dirty="0">
              <a:latin typeface="Consolas" panose="020B0609020204030204" pitchFamily="49" charset="0"/>
            </a:endParaRPr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54A40CA4-F309-1F38-51B4-6C7F0795E152}"/>
              </a:ext>
            </a:extLst>
          </p:cNvPr>
          <p:cNvSpPr/>
          <p:nvPr/>
        </p:nvSpPr>
        <p:spPr>
          <a:xfrm rot="5400000">
            <a:off x="4055451" y="2489985"/>
            <a:ext cx="1017319" cy="1061193"/>
          </a:xfrm>
          <a:prstGeom prst="bentArrow">
            <a:avLst>
              <a:gd name="adj1" fmla="val 30618"/>
              <a:gd name="adj2" fmla="val 25000"/>
              <a:gd name="adj3" fmla="val 25000"/>
              <a:gd name="adj4" fmla="val 61097"/>
            </a:avLst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9FD94FF-36AB-7272-4831-813F5AB6D40C}"/>
              </a:ext>
            </a:extLst>
          </p:cNvPr>
          <p:cNvSpPr/>
          <p:nvPr/>
        </p:nvSpPr>
        <p:spPr>
          <a:xfrm>
            <a:off x="552450" y="2009775"/>
            <a:ext cx="3219450" cy="151946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F26EBD4-4EEC-E20B-E0D7-4897E5EA1C59}"/>
              </a:ext>
            </a:extLst>
          </p:cNvPr>
          <p:cNvSpPr/>
          <p:nvPr/>
        </p:nvSpPr>
        <p:spPr>
          <a:xfrm>
            <a:off x="2076450" y="3743325"/>
            <a:ext cx="8801100" cy="10863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93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3BE25A-35B0-5324-FC2D-C9D67425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0" y="376904"/>
            <a:ext cx="11018520" cy="480131"/>
          </a:xfr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F3F3F"/>
                </a:solidFill>
                <a:latin typeface="Soleto Light" panose="020B0406020203030204" pitchFamily="34" charset="0"/>
                <a:ea typeface="+mn-ea"/>
                <a:cs typeface="+mn-cs"/>
              </a:rPr>
              <a:t>Projeto HYDRA – Migração AWS para Azure</a:t>
            </a: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485147A1-9CC6-946A-87DC-578344B9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61" y="0"/>
            <a:ext cx="1140685" cy="1115242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EB5F27-888E-B854-EC4C-26598652E5B1}"/>
              </a:ext>
            </a:extLst>
          </p:cNvPr>
          <p:cNvGrpSpPr/>
          <p:nvPr/>
        </p:nvGrpSpPr>
        <p:grpSpPr>
          <a:xfrm>
            <a:off x="104776" y="1248696"/>
            <a:ext cx="11834350" cy="5165725"/>
            <a:chOff x="104776" y="1248696"/>
            <a:chExt cx="11834350" cy="516572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D2B2F40-9816-F9B4-60E0-C6E93C960879}"/>
                </a:ext>
              </a:extLst>
            </p:cNvPr>
            <p:cNvGrpSpPr/>
            <p:nvPr/>
          </p:nvGrpSpPr>
          <p:grpSpPr>
            <a:xfrm>
              <a:off x="433711" y="1248696"/>
              <a:ext cx="11505415" cy="5165725"/>
              <a:chOff x="214636" y="1248696"/>
              <a:chExt cx="11505415" cy="5165725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F4117C8-4998-4C15-3F18-6B93BEF811B2}"/>
                  </a:ext>
                </a:extLst>
              </p:cNvPr>
              <p:cNvSpPr txBox="1"/>
              <p:nvPr/>
            </p:nvSpPr>
            <p:spPr>
              <a:xfrm>
                <a:off x="214636" y="1248696"/>
                <a:ext cx="115054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600" b="1" dirty="0"/>
                  <a:t>Modelo de Arquitetura dos Workloads</a:t>
                </a:r>
              </a:p>
              <a:p>
                <a:pPr algn="just"/>
                <a:endParaRPr lang="pt-BR" sz="1600" dirty="0"/>
              </a:p>
              <a:p>
                <a:pPr marL="800100" lvl="1" indent="-342900" algn="just">
                  <a:buAutoNum type="arabicParenBoth"/>
                </a:pPr>
                <a:endParaRPr lang="LID4096" sz="1600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0E28B745-ED4B-7D2C-A7C6-1EFD05923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272" y="1855717"/>
                <a:ext cx="7373006" cy="4507384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3219727-645B-0F4D-629A-9182C7F6CEB5}"/>
                  </a:ext>
                </a:extLst>
              </p:cNvPr>
              <p:cNvSpPr/>
              <p:nvPr/>
            </p:nvSpPr>
            <p:spPr>
              <a:xfrm>
                <a:off x="2400299" y="1907037"/>
                <a:ext cx="7553325" cy="4507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9AB6D8A-AB60-DA88-BEA6-749B513E720C}"/>
                </a:ext>
              </a:extLst>
            </p:cNvPr>
            <p:cNvSpPr txBox="1"/>
            <p:nvPr/>
          </p:nvSpPr>
          <p:spPr>
            <a:xfrm>
              <a:off x="104776" y="2232197"/>
              <a:ext cx="2705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</a:rPr>
                <a:t>Responsáveis por cada </a:t>
              </a:r>
              <a:r>
                <a:rPr lang="pt-BR" sz="1600" b="1" dirty="0" err="1">
                  <a:solidFill>
                    <a:srgbClr val="C00000"/>
                  </a:solidFill>
                </a:rPr>
                <a:t>workload</a:t>
              </a:r>
              <a:r>
                <a:rPr lang="pt-BR" sz="1600" b="1" dirty="0">
                  <a:solidFill>
                    <a:srgbClr val="C00000"/>
                  </a:solidFill>
                </a:rPr>
                <a:t> já solicitados</a:t>
              </a:r>
              <a:endParaRPr lang="LID4096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49A1C8F-4D00-0FBA-1922-22A2F56FA44E}"/>
                </a:ext>
              </a:extLst>
            </p:cNvPr>
            <p:cNvSpPr txBox="1"/>
            <p:nvPr/>
          </p:nvSpPr>
          <p:spPr>
            <a:xfrm>
              <a:off x="104776" y="3270422"/>
              <a:ext cx="270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</a:rPr>
                <a:t>Arquiteturas individuais conforme modelo SAO já solicitadas</a:t>
              </a:r>
              <a:endParaRPr lang="LID4096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48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1DCA5B-E638-46AA-A286-9EC75C999F7E}">
  <we:reference id="wa104381155" version="1.1.1.0" store="pt-BR" storeType="OMEX"/>
  <we:alternateReferences>
    <we:reference id="WA104381155" version="1.1.1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535fb75d-b7b1-4bc9-a11f-0d47402e0e6e">
      <Terms xmlns="http://schemas.microsoft.com/office/infopath/2007/PartnerControls"/>
    </lcf76f155ced4ddcb4097134ff3c332f>
    <TaxCatchAll xmlns="cb082949-3a0a-49f3-b202-f627e3ddc75c" xsi:nil="true"/>
    <_dlc_DocId xmlns="cb082949-3a0a-49f3-b202-f627e3ddc75c">NJP5FN2ECFYC-1579074035-199982</_dlc_DocId>
    <_dlc_DocIdUrl xmlns="cb082949-3a0a-49f3-b202-f627e3ddc75c">
      <Url>https://solonetwork.sharepoint.com/sites/share/_layouts/15/DocIdRedir.aspx?ID=NJP5FN2ECFYC-1579074035-199982</Url>
      <Description>NJP5FN2ECFYC-1579074035-199982</Description>
    </_dlc_DocIdUrl>
    <_dlc_DocIdPersistId xmlns="cb082949-3a0a-49f3-b202-f627e3ddc75c" xsi:nil="true"/>
    <_Flow_SignoffStatus xmlns="535fb75d-b7b1-4bc9-a11f-0d47402e0e6e" xsi:nil="true"/>
    <TaxKeywordTaxHTField xmlns="cb082949-3a0a-49f3-b202-f627e3ddc75c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D968F8FAD4F447A54579DC4DAA9977" ma:contentTypeVersion="284" ma:contentTypeDescription="Crie um novo documento." ma:contentTypeScope="" ma:versionID="34361936d9bfb5ac9abc35f18b018bec">
  <xsd:schema xmlns:xsd="http://www.w3.org/2001/XMLSchema" xmlns:xs="http://www.w3.org/2001/XMLSchema" xmlns:p="http://schemas.microsoft.com/office/2006/metadata/properties" xmlns:ns1="http://schemas.microsoft.com/sharepoint/v3" xmlns:ns2="cb082949-3a0a-49f3-b202-f627e3ddc75c" xmlns:ns3="535fb75d-b7b1-4bc9-a11f-0d47402e0e6e" targetNamespace="http://schemas.microsoft.com/office/2006/metadata/properties" ma:root="true" ma:fieldsID="3c13269abdb804cdf518c2f96ad669bc" ns1:_="" ns2:_="" ns3:_="">
    <xsd:import namespace="http://schemas.microsoft.com/sharepoint/v3"/>
    <xsd:import namespace="cb082949-3a0a-49f3-b202-f627e3ddc75c"/>
    <xsd:import namespace="535fb75d-b7b1-4bc9-a11f-0d47402e0e6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lcf76f155ced4ddcb4097134ff3c332f" minOccurs="0"/>
                <xsd:element ref="ns3:MediaServiceSearchProperties" minOccurs="0"/>
                <xsd:element ref="ns3:_Flow_SignoffStatu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82949-3a0a-49f3-b202-f627e3ddc7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4" nillable="true" ma:taxonomy="true" ma:internalName="TaxKeywordTaxHTField" ma:taxonomyFieldName="TaxKeyword" ma:displayName="Palavras-chave Corporativas" ma:fieldId="{23f27201-bee3-471e-b2e7-b64fd8b7ca38}" ma:taxonomyMulti="true" ma:sspId="a0e80121-fa82-457c-b1b3-315ca235b50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hidden="true" ma:list="{6361166f-a269-44a4-b2cf-ece83167a430}" ma:internalName="TaxCatchAll" ma:showField="CatchAllData" ma:web="cb082949-3a0a-49f3-b202-f627e3ddc7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fb75d-b7b1-4bc9-a11f-0d47402e0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0" nillable="true" ma:taxonomy="true" ma:internalName="lcf76f155ced4ddcb4097134ff3c332f" ma:taxonomyFieldName="MediaServiceImageTags" ma:displayName="Marcações de imagem" ma:readOnly="false" ma:fieldId="{5cf76f15-5ced-4ddc-b409-7134ff3c332f}" ma:taxonomyMulti="true" ma:sspId="a0e80121-fa82-457c-b1b3-315ca235b5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32" nillable="true" ma:displayName="Status de liberação" ma:internalName="Status_x0020_de_x0020_libera_x00e7__x00e3_o">
      <xsd:simpleType>
        <xsd:restriction base="dms:Text"/>
      </xsd:simpleType>
    </xsd:element>
    <xsd:element name="MediaServiceObjectDetectorVersions" ma:index="3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B06F4B-4B8E-40F2-8889-9B98E2055A2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187CFAF-99ED-4D0D-BF5D-7C64E24F2BED}">
  <ds:schemaRefs>
    <ds:schemaRef ds:uri="http://schemas.microsoft.com/office/2006/metadata/properties"/>
    <ds:schemaRef ds:uri="cb082949-3a0a-49f3-b202-f627e3ddc75c"/>
    <ds:schemaRef ds:uri="http://purl.org/dc/terms/"/>
    <ds:schemaRef ds:uri="http://schemas.microsoft.com/office/2006/documentManagement/types"/>
    <ds:schemaRef ds:uri="http://purl.org/dc/dcmitype/"/>
    <ds:schemaRef ds:uri="535fb75d-b7b1-4bc9-a11f-0d47402e0e6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8FE4AF-F0DC-42F6-BF63-5799EF49DD5C}">
  <ds:schemaRefs>
    <ds:schemaRef ds:uri="535fb75d-b7b1-4bc9-a11f-0d47402e0e6e"/>
    <ds:schemaRef ds:uri="cb082949-3a0a-49f3-b202-f627e3ddc7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7D6CB96-581D-416E-9E0D-2A793081281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06ab2a6-01a4-4abd-9fa6-0016c9637e7c}" enabled="0" method="" siteId="{706ab2a6-01a4-4abd-9fa6-0016c9637e7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310</Words>
  <Application>Microsoft Office PowerPoint</Application>
  <PresentationFormat>Widescreen</PresentationFormat>
  <Paragraphs>87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Montserrat</vt:lpstr>
      <vt:lpstr>Soleto Light</vt:lpstr>
      <vt:lpstr>Source Sans Pro</vt:lpstr>
      <vt:lpstr>Office Theme</vt:lpstr>
      <vt:lpstr>Projeto HYDRA – Migração AWS para Azure</vt:lpstr>
      <vt:lpstr>Projeto HYDRA – Migração AWS para Azure</vt:lpstr>
      <vt:lpstr>Projeto HYDRA – Migração AWS para Azure</vt:lpstr>
      <vt:lpstr>Projeto HYDRA – Migração AWS para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Lisandra Graziela Fiorenzano</dc:creator>
  <cp:lastModifiedBy>Flavio Lopes Xavier</cp:lastModifiedBy>
  <cp:revision>5</cp:revision>
  <dcterms:created xsi:type="dcterms:W3CDTF">2021-01-19T18:39:07Z</dcterms:created>
  <dcterms:modified xsi:type="dcterms:W3CDTF">2024-05-27T13:37:19Z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_dlc_DocIdItemGuid">
    <vt:lpwstr>d183bc1c-0a28-44dc-851d-92e344485276</vt:lpwstr>
  </property>
  <property fmtid="{D5CDD505-2E9C-101B-9397-08002B2CF9AE}" pid="4" name="TaxKeyword">
    <vt:lpwstr/>
  </property>
  <property fmtid="{D5CDD505-2E9C-101B-9397-08002B2CF9AE}" pid="5" name="ContentTypeId">
    <vt:lpwstr>0x010100A2D968F8FAD4F447A54579DC4DAA9977</vt:lpwstr>
  </property>
</Properties>
</file>