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78" r:id="rId6"/>
    <p:sldId id="279" r:id="rId7"/>
    <p:sldId id="263" r:id="rId8"/>
    <p:sldId id="264" r:id="rId9"/>
    <p:sldId id="266" r:id="rId10"/>
    <p:sldId id="276" r:id="rId11"/>
    <p:sldId id="277" r:id="rId12"/>
    <p:sldId id="269" r:id="rId13"/>
    <p:sldId id="270" r:id="rId14"/>
    <p:sldId id="271" r:id="rId15"/>
    <p:sldId id="274" r:id="rId16"/>
    <p:sldId id="275" r:id="rId1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687"/>
  </p:normalViewPr>
  <p:slideViewPr>
    <p:cSldViewPr snapToGrid="0" snapToObjects="1">
      <p:cViewPr varScale="1">
        <p:scale>
          <a:sx n="108" d="100"/>
          <a:sy n="108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3DC0-5C19-AC40-8897-F00F8FFD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8C76-7864-024D-9B03-EBFB70CC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2CFF-4F0D-0849-89B9-9449E041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3015-C511-324F-860A-D215F9BC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2FA2-EDAC-824D-8405-B2F4D26E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7277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3C88-4B87-3144-90C5-DD258CA9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7F1A5-5700-F443-8B9C-DC112D43F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1400-604F-CD4A-BE0F-859D4ACF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E5D7-B6BA-D045-8B44-9A38E19E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5866-3DF3-E846-B818-EDE75EF5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9949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B2CC9-2E5E-A745-915D-65F49AD3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DB50C-282A-CD4E-AB6C-34E9D86C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A246-4E1C-9545-8BD7-2E24AD42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FADF-2D3C-9548-ABD7-12765BB2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9170-7ADB-6545-8C98-543CC424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643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F430-E97B-0D45-87BE-04D791DD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9C30-46E2-764F-8A36-01E9EF2D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7832-2166-DC44-8A19-5B6D169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C5327-011A-C047-842C-B44412D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1BE3-E5B4-EF43-BA79-C681FA6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486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F5C4-6B12-9544-82B6-6336D511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FD33-B172-1E44-89A3-0C2057A2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9899D-A431-F343-A973-602B5B90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5B68-BA8F-3145-B74A-410C4BFD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72C4-ACDF-6A49-8D37-319A6000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6061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915-7159-094E-9E8A-084D9A0D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A0E2-24B5-274E-A73A-C5092B36A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AC66C-EE8E-B449-BD6F-6E6DA07CE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1753-DD77-A041-8176-F860B599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A7CC-C7AD-B644-88A6-A817859C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A03-85C6-FE47-A123-B0225C32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786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9CAC-9813-C148-B193-8378D018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D4B69-1939-9F4F-B333-FAFDF192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65E59-3AF7-8744-A5E1-6399B94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8D0F3-93D8-FA4C-A8AE-17FE57DD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EFB86-8C2E-6B4E-8FCD-5EA474FD8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8C810-40AD-FC4E-BB5F-D1883813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C697B-655B-A14E-957B-40DC11E4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36C6A-F9DE-714D-8476-DCEF54C9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85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4402-6736-764A-8FA5-378ABF82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BBB71-93FF-F94E-93DF-E123D06D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0D607-CE03-604B-A67A-EE04A81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A9CB-2023-464A-9457-32D14083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294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298A7-1845-AF45-B81C-99F8775D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D038-DA42-D745-BFAF-8D7D6DE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4728E-66CB-1549-B8BA-E373E597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550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A59-7D57-9A42-A7F7-6FC07C17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A64B-5A48-DF43-989A-5E2FA047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3BC11-1443-724E-9071-A5888930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3CEC-57F1-2444-9CA1-E88D9EDA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9858-EA1B-9C4D-9F7B-9D497524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7FCD3-9790-0E4B-879F-F4088BF8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450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6DB1-729D-8C4B-B329-3043492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B8FB1-6154-F448-9201-738CCDE32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C1818-E780-EB48-A0E2-CBCB54A3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6262-142A-B741-8748-492C54B3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230F-1A2C-0E4A-915E-42258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92F9-7A5A-A14C-A0FD-5D8C423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1491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C9018-0363-2D4C-9963-66EB8245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14F1-B459-224D-861D-F0849A78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DBDE-B0DE-3541-8C9B-86425142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7822-D642-2C4E-ACB6-FF42C4938972}" type="datetimeFigureOut">
              <a:rPr lang="en-PT" smtClean="0"/>
              <a:t>30/01/2022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6944-A915-B540-89A6-808486E02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5300-58E6-E944-BAB6-D50AA8798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F108-318F-574C-9801-130F0AED32B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75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17105" y="4420422"/>
            <a:ext cx="5012203" cy="139263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Estudantes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Alexandre Correia – up202007042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Henrique Silva – up202007242</a:t>
            </a:r>
          </a:p>
          <a:p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Tiago </a:t>
            </a:r>
            <a:r>
              <a:rPr lang="en-US" sz="1600" kern="1200" dirty="0" err="1">
                <a:solidFill>
                  <a:srgbClr val="080808"/>
                </a:solidFill>
                <a:latin typeface="+mn-lt"/>
                <a:ea typeface="+mn-ea"/>
                <a:cs typeface="+mn-cs"/>
              </a:rPr>
              <a:t>Branquinho</a:t>
            </a:r>
            <a:r>
              <a:rPr lang="en-US" sz="16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– up202005567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Navegação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transportes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públicos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do Porto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6E7BA1C6-45AC-D943-851E-06421B05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2B006C-D319-C14D-B342-8E5432D70008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255654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9164075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dirty="0" err="1"/>
              <a:t>caminho</a:t>
            </a:r>
            <a:r>
              <a:rPr lang="en-US" sz="4400" dirty="0"/>
              <a:t> </a:t>
            </a:r>
            <a:r>
              <a:rPr lang="en-US" sz="4400" dirty="0" err="1"/>
              <a:t>mais</a:t>
            </a:r>
            <a:r>
              <a:rPr lang="en-US" sz="4400" dirty="0"/>
              <a:t> </a:t>
            </a:r>
            <a:r>
              <a:rPr lang="en-US" sz="4400" dirty="0" err="1"/>
              <a:t>barato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mais barato consiste no que envolve menos trocas de zonas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i="1" dirty="0" err="1"/>
              <a:t>dijkstraZones</a:t>
            </a:r>
            <a:r>
              <a:rPr lang="pt-PT" dirty="0"/>
              <a:t> </a:t>
            </a:r>
            <a:r>
              <a:rPr lang="pt-PT" i="1" dirty="0"/>
              <a:t>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do algoritmo de </a:t>
            </a:r>
            <a:r>
              <a:rPr lang="pt-PT" dirty="0" err="1"/>
              <a:t>Dijkstra</a:t>
            </a:r>
            <a:r>
              <a:rPr lang="pt-PT" dirty="0"/>
              <a:t> utilizando uma </a:t>
            </a:r>
            <a:r>
              <a:rPr lang="pt-PT" i="1" dirty="0"/>
              <a:t>Min </a:t>
            </a:r>
            <a:r>
              <a:rPr lang="pt-PT" i="1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7598C-8DA6-474E-8E5E-BC7379CD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05" y="3969140"/>
            <a:ext cx="6319210" cy="1833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FA35A-7C47-C747-B36B-36CF29C3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978" y="2378037"/>
            <a:ext cx="4661637" cy="13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3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9164075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dirty="0" err="1"/>
              <a:t>caminho</a:t>
            </a:r>
            <a:r>
              <a:rPr lang="en-US" sz="4400" dirty="0"/>
              <a:t> </a:t>
            </a:r>
            <a:r>
              <a:rPr lang="en-US" sz="4400" dirty="0" err="1"/>
              <a:t>mais</a:t>
            </a:r>
            <a:r>
              <a:rPr lang="en-US" sz="4400" dirty="0"/>
              <a:t> </a:t>
            </a:r>
            <a:r>
              <a:rPr lang="en-US" sz="4400" dirty="0" err="1"/>
              <a:t>fácil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mais fácil consiste no que envolve menos trocas de linhas.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dirty="0" err="1"/>
              <a:t>dijkstraLines</a:t>
            </a:r>
            <a:r>
              <a:rPr lang="pt-PT" dirty="0"/>
              <a:t> </a:t>
            </a:r>
            <a:r>
              <a:rPr lang="pt-PT" i="1" dirty="0"/>
              <a:t>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do algoritmo de </a:t>
            </a:r>
            <a:r>
              <a:rPr lang="pt-PT" dirty="0" err="1"/>
              <a:t>Dijkstra</a:t>
            </a:r>
            <a:r>
              <a:rPr lang="pt-PT" dirty="0"/>
              <a:t>, utilizando uma Min </a:t>
            </a:r>
            <a:r>
              <a:rPr lang="pt-PT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3C37D30-2C68-4B47-B4AC-EF83E882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72" y="4305751"/>
            <a:ext cx="5799545" cy="1618727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84FE495-FAF2-3B44-B682-FD265B53A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47" y="2362941"/>
            <a:ext cx="4648200" cy="13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1166" y="466360"/>
            <a:ext cx="9507367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personalizáveis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80350" y="1960360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também a possibilidade de o utilizador definir a máxima distância que está sujeito a percorrer a pé entre duas paragens.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Esta variável permite otimizar as rotas devolvidas pela nossa aplicação, sendo, por vezes bastante útil.</a:t>
            </a:r>
          </a:p>
          <a:p>
            <a:pPr lvl="1" algn="just"/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Implementámos também a distinção entre linhas diurnas e noturnas.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Ambas estas opções podem ser escolhidas no menu </a:t>
            </a:r>
            <a:r>
              <a:rPr lang="pt-PT" i="1" dirty="0" err="1"/>
              <a:t>Options</a:t>
            </a:r>
            <a:r>
              <a:rPr lang="pt-PT" dirty="0"/>
              <a:t>,</a:t>
            </a:r>
            <a:r>
              <a:rPr lang="pt-PT" i="1" dirty="0"/>
              <a:t> </a:t>
            </a:r>
            <a:r>
              <a:rPr lang="pt-PT" dirty="0"/>
              <a:t>tal como vamos explicar em seguida.</a:t>
            </a:r>
          </a:p>
        </p:txBody>
      </p:sp>
      <p:pic>
        <p:nvPicPr>
          <p:cNvPr id="1026" name="Picture 2" descr="Light bulb sketch Images, Stock Photos &amp;amp; Vectors | Shutterstock">
            <a:extLst>
              <a:ext uri="{FF2B5EF4-FFF2-40B4-BE49-F238E27FC236}">
                <a16:creationId xmlns:a16="http://schemas.microsoft.com/office/drawing/2014/main" id="{CB976823-2720-AC45-BE4F-365711323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1"/>
          <a:stretch/>
        </p:blipFill>
        <p:spPr bwMode="auto">
          <a:xfrm>
            <a:off x="7963197" y="1918069"/>
            <a:ext cx="2987637" cy="35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2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3919F62C-28A1-0840-921B-68038E96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19" y="1918069"/>
            <a:ext cx="3954958" cy="3615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537725" y="2149351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O menu criado para dar suporte à aplicação desenvolvida é composto por vários </a:t>
            </a:r>
            <a:r>
              <a:rPr lang="pt-PT" sz="2400" dirty="0" err="1"/>
              <a:t>sub</a:t>
            </a:r>
            <a:r>
              <a:rPr lang="pt-PT" sz="2400" dirty="0"/>
              <a:t> menus, sendo os seguintes os mais importantes: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Main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Travel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Information</a:t>
            </a:r>
            <a:r>
              <a:rPr lang="pt-PT" sz="2000" i="1" dirty="0"/>
              <a:t> menu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000" i="1" dirty="0" err="1"/>
              <a:t>Options</a:t>
            </a:r>
            <a:r>
              <a:rPr lang="pt-PT" sz="2000" i="1" dirty="0"/>
              <a:t> menu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330556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3D76116-149F-6042-B1FC-89B4752F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8501"/>
            <a:ext cx="5194175" cy="312949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4C1E12-8374-524D-B2CA-2823AEEF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407649"/>
            <a:ext cx="5426764" cy="120745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7F0CF9-1578-F147-9355-FA60883BC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39" y="168501"/>
            <a:ext cx="3686433" cy="6612437"/>
          </a:xfrm>
          <a:prstGeom prst="rect">
            <a:avLst/>
          </a:prstGeom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Ponto forte</a:t>
            </a: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1727731" y="2290233"/>
            <a:ext cx="8263375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No nosso ponto de vista, o menu implementado é um dos pontos fortes  do nosso trabalho, visto que é bastante </a:t>
            </a:r>
            <a:r>
              <a:rPr lang="pt-PT" sz="2400" b="1" dirty="0"/>
              <a:t>prático</a:t>
            </a:r>
            <a:r>
              <a:rPr lang="pt-PT" sz="2400" dirty="0"/>
              <a:t> e </a:t>
            </a:r>
            <a:r>
              <a:rPr lang="pt-PT" sz="2400" b="1" dirty="0"/>
              <a:t>intuitivo</a:t>
            </a:r>
            <a:r>
              <a:rPr lang="pt-PT" sz="2400" dirty="0"/>
              <a:t> de se usar.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Neste sentido, cumpre o objetivo deste projeto, que é facultar uma opção </a:t>
            </a:r>
            <a:r>
              <a:rPr lang="pt-PT" sz="2400" b="1" dirty="0"/>
              <a:t>fácil</a:t>
            </a:r>
            <a:r>
              <a:rPr lang="pt-PT" sz="2400" dirty="0"/>
              <a:t>, </a:t>
            </a:r>
            <a:r>
              <a:rPr lang="pt-PT" sz="2400" b="1" dirty="0"/>
              <a:t>prática</a:t>
            </a:r>
            <a:r>
              <a:rPr lang="pt-PT" sz="2400" dirty="0"/>
              <a:t> e </a:t>
            </a:r>
            <a:r>
              <a:rPr lang="pt-PT" sz="2400" b="1" dirty="0"/>
              <a:t>viável</a:t>
            </a:r>
            <a:r>
              <a:rPr lang="pt-PT" sz="2400" dirty="0"/>
              <a:t> para obter informações relativas à linha de transportes públicos do porto.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61606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0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7829261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Contribuições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Dificuldades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2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F267033-0601-3147-A945-BD91FA72FD00}"/>
              </a:ext>
            </a:extLst>
          </p:cNvPr>
          <p:cNvSpPr txBox="1">
            <a:spLocks/>
          </p:cNvSpPr>
          <p:nvPr/>
        </p:nvSpPr>
        <p:spPr>
          <a:xfrm>
            <a:off x="1727731" y="2290233"/>
            <a:ext cx="8635469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Uma das nossas maiores dificuldades foi a elaboração do algoritmo para construir um caminho que envolvesse o menor número de mudanças de linha possível.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Por outro lado, cada membro do grupo contribuiu igualmente para a realização deste projeto: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Alexandre Correia – Algoritmos em grafos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Henrique Silva – Leitura de dados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Tiago </a:t>
            </a:r>
            <a:r>
              <a:rPr lang="pt-PT" sz="2200"/>
              <a:t>Branquinho – Menu</a:t>
            </a:r>
            <a:endParaRPr lang="pt-PT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A0308-FD27-D04C-9195-97A6B6D907F4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7356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75C9FA2-7D8E-6342-B097-DA9ACDCD8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" r="3" b="3"/>
          <a:stretch/>
        </p:blipFill>
        <p:spPr>
          <a:xfrm>
            <a:off x="2718039" y="916637"/>
            <a:ext cx="6387302" cy="5569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1588" y="662399"/>
            <a:ext cx="3384000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 err="1"/>
              <a:t>Diagrama</a:t>
            </a:r>
            <a:r>
              <a:rPr lang="en-US" sz="4400" dirty="0"/>
              <a:t> de classes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ECACD6-39EF-F448-903E-5DCE984CFE8B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D5135-966A-D848-86F6-920C24F05A21}"/>
              </a:ext>
            </a:extLst>
          </p:cNvPr>
          <p:cNvCxnSpPr>
            <a:cxnSpLocks/>
          </p:cNvCxnSpPr>
          <p:nvPr/>
        </p:nvCxnSpPr>
        <p:spPr>
          <a:xfrm>
            <a:off x="6537434" y="916637"/>
            <a:ext cx="1229711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9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4357499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Leitura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9035C8-AD99-CF42-9826-13ED560C6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829" y="675958"/>
            <a:ext cx="2990471" cy="2404800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DA9EDA1-CA79-B645-98C3-03F00DDB7A3C}"/>
              </a:ext>
            </a:extLst>
          </p:cNvPr>
          <p:cNvSpPr txBox="1">
            <a:spLocks/>
          </p:cNvSpPr>
          <p:nvPr/>
        </p:nvSpPr>
        <p:spPr>
          <a:xfrm>
            <a:off x="537725" y="2149351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Foi conseguida através de várias funções presentes na classe </a:t>
            </a:r>
            <a:r>
              <a:rPr lang="pt-PT" i="1" dirty="0"/>
              <a:t>Data.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Posteriormente os dados são encaminhados para a classe </a:t>
            </a:r>
            <a:r>
              <a:rPr lang="pt-PT" i="1" dirty="0" err="1"/>
              <a:t>App</a:t>
            </a:r>
            <a:endParaRPr lang="pt-PT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Não recorremos à criação de ficheiros adicionais, nem à modificação dos que nos foram fornecidos.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Foram também criados alguns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</a:t>
            </a:r>
            <a:r>
              <a:rPr lang="pt-PT" dirty="0"/>
              <a:t> para guardar certas informações relevantes, como por exemplo, o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int,string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stops </a:t>
            </a:r>
            <a:r>
              <a:rPr lang="pt-PT" dirty="0"/>
              <a:t>é usado mapear o índice de um node de um grafo para o código da paragem correspondente.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238A7-28C6-304F-A804-EF8A14445CE1}"/>
              </a:ext>
            </a:extLst>
          </p:cNvPr>
          <p:cNvSpPr txBox="1"/>
          <p:nvPr/>
        </p:nvSpPr>
        <p:spPr>
          <a:xfrm>
            <a:off x="9240021" y="3080758"/>
            <a:ext cx="2044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i="1" dirty="0"/>
              <a:t>Excerto da classe Data</a:t>
            </a: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CE2EA60E-0956-E748-8428-774A1AA5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684" y="4114761"/>
            <a:ext cx="1981200" cy="257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D2579-27D7-704E-8ADA-1136BCA2FFA5}"/>
              </a:ext>
            </a:extLst>
          </p:cNvPr>
          <p:cNvSpPr txBox="1"/>
          <p:nvPr/>
        </p:nvSpPr>
        <p:spPr>
          <a:xfrm>
            <a:off x="8151270" y="3876394"/>
            <a:ext cx="5360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38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Representação do DataSet</a:t>
            </a:r>
          </a:p>
        </p:txBody>
      </p: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EF9F1-75D1-9247-A85A-D1AAA39F097D}"/>
              </a:ext>
            </a:extLst>
          </p:cNvPr>
          <p:cNvSpPr txBox="1"/>
          <p:nvPr/>
        </p:nvSpPr>
        <p:spPr>
          <a:xfrm>
            <a:off x="6696233" y="5736901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i="1" dirty="0"/>
              <a:t>Rede de paragens de autocarro do Porto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7DF83-318E-DE45-9757-10BE2667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10" y="105503"/>
            <a:ext cx="6203690" cy="56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855C-A261-4F4E-97F8-80909B3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GraphGN</a:t>
            </a:r>
            <a:endParaRPr lang="pt-PT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0A16781-8438-4834-90E9-A0700FCFC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b="12774"/>
          <a:stretch/>
        </p:blipFill>
        <p:spPr>
          <a:xfrm>
            <a:off x="1765702" y="1987819"/>
            <a:ext cx="8993089" cy="4606872"/>
          </a:xfr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5BFBB38-DD89-493E-B619-48E08F7EF751}"/>
              </a:ext>
            </a:extLst>
          </p:cNvPr>
          <p:cNvSpPr txBox="1">
            <a:spLocks/>
          </p:cNvSpPr>
          <p:nvPr/>
        </p:nvSpPr>
        <p:spPr>
          <a:xfrm>
            <a:off x="448824" y="1425451"/>
            <a:ext cx="10816075" cy="670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Usado para calcular caminhos com menos mudanças de zona, menos paragens e menor distancia consoante o peso usado nas arestas.</a:t>
            </a:r>
          </a:p>
        </p:txBody>
      </p:sp>
      <p:pic>
        <p:nvPicPr>
          <p:cNvPr id="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91DF42D4-82C2-4FBA-B065-01D41FD2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2B4FAC-3A12-482F-AAA7-E9F3548CFDB2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17152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855C-A261-4F4E-97F8-80909B30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GraphLines</a:t>
            </a: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5BFBB38-DD89-493E-B619-48E08F7EF751}"/>
              </a:ext>
            </a:extLst>
          </p:cNvPr>
          <p:cNvSpPr txBox="1">
            <a:spLocks/>
          </p:cNvSpPr>
          <p:nvPr/>
        </p:nvSpPr>
        <p:spPr>
          <a:xfrm>
            <a:off x="448824" y="1425451"/>
            <a:ext cx="10816075" cy="1891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Usado para calcular caminhos com menos mudanças de linha.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Nas arestas vermelhas o peso é igual a 1 e nas restantes é 0.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8" name="Content Placeholder 7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DEA91D4C-FE50-43FF-AB11-16B35AC2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20" b="10547"/>
          <a:stretch/>
        </p:blipFill>
        <p:spPr>
          <a:xfrm>
            <a:off x="1771462" y="2071040"/>
            <a:ext cx="9162909" cy="4612835"/>
          </a:xfrm>
          <a:prstGeom prst="rect">
            <a:avLst/>
          </a:prstGeom>
        </p:spPr>
      </p:pic>
      <p:pic>
        <p:nvPicPr>
          <p:cNvPr id="9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0CB5A900-CE98-4713-9FA1-40257862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4728F5-BD99-40EA-AB9F-C03A13F73D8F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</p:spTree>
    <p:extLst>
      <p:ext uri="{BB962C8B-B14F-4D97-AF65-F5344CB8AC3E}">
        <p14:creationId xmlns:p14="http://schemas.microsoft.com/office/powerpoint/2010/main" val="165402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Freeform: Shape 7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213983" y="2287083"/>
            <a:ext cx="6096000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 a </a:t>
            </a:r>
            <a:r>
              <a:rPr lang="en-US" sz="2400" dirty="0" err="1"/>
              <a:t>realização</a:t>
            </a:r>
            <a:r>
              <a:rPr lang="en-US" sz="2400" dirty="0"/>
              <a:t> </a:t>
            </a:r>
            <a:r>
              <a:rPr lang="en-US" sz="2400" dirty="0" err="1"/>
              <a:t>deste</a:t>
            </a:r>
            <a:r>
              <a:rPr lang="en-US" sz="2400" dirty="0"/>
              <a:t> </a:t>
            </a:r>
            <a:r>
              <a:rPr lang="en-US" sz="2400" dirty="0" err="1"/>
              <a:t>projeto</a:t>
            </a:r>
            <a:r>
              <a:rPr lang="en-US" sz="2400" dirty="0"/>
              <a:t> </a:t>
            </a:r>
            <a:r>
              <a:rPr lang="en-US" sz="2400" dirty="0" err="1"/>
              <a:t>foram</a:t>
            </a:r>
            <a:r>
              <a:rPr lang="en-US" sz="2400" dirty="0"/>
              <a:t> </a:t>
            </a:r>
            <a:r>
              <a:rPr lang="en-US" sz="2400" dirty="0" err="1"/>
              <a:t>implementados</a:t>
            </a:r>
            <a:r>
              <a:rPr lang="en-US" sz="2400" dirty="0"/>
              <a:t> </a:t>
            </a:r>
            <a:r>
              <a:rPr lang="en-US" sz="2400" dirty="0" err="1"/>
              <a:t>vários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Várias</a:t>
            </a:r>
            <a:r>
              <a:rPr lang="en-US" sz="2400" dirty="0"/>
              <a:t> </a:t>
            </a:r>
            <a:r>
              <a:rPr lang="en-US" sz="2400" dirty="0" err="1"/>
              <a:t>versões</a:t>
            </a:r>
            <a:r>
              <a:rPr lang="en-US" sz="2400" dirty="0"/>
              <a:t> do de </a:t>
            </a:r>
            <a:r>
              <a:rPr lang="en-US" sz="2400" dirty="0" err="1"/>
              <a:t>Djikstra</a:t>
            </a:r>
            <a:endParaRPr lang="en-US" sz="2400" dirty="0"/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Breath-First-Search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Fórmula</a:t>
            </a:r>
            <a:r>
              <a:rPr lang="en-US" sz="2400" dirty="0"/>
              <a:t> de Haversine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Recorremos</a:t>
            </a:r>
            <a:r>
              <a:rPr lang="en-US" sz="2400" dirty="0"/>
              <a:t>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utilização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MinHeap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Dijkstra&amp;#39;s Algorithm - Shortest paths with Dijkstra&amp;#39;s Algorithm">
            <a:extLst>
              <a:ext uri="{FF2B5EF4-FFF2-40B4-BE49-F238E27FC236}">
                <a16:creationId xmlns:a16="http://schemas.microsoft.com/office/drawing/2014/main" id="{369A4006-D88C-D342-8869-1739D6B4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977358"/>
            <a:ext cx="4737650" cy="29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8922337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400" dirty="0" err="1"/>
              <a:t>d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istância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893933" y="1759637"/>
            <a:ext cx="8268685" cy="3615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Cálculo da distância entre duas paragens: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dirty="0"/>
              <a:t>Geográfica </a:t>
            </a:r>
            <a:r>
              <a:rPr lang="pt-PT" dirty="0">
                <a:sym typeface="Wingdings" pitchFamily="2" charset="2"/>
              </a:rPr>
              <a:t> </a:t>
            </a:r>
            <a:r>
              <a:rPr lang="pt-PT" dirty="0"/>
              <a:t>algoritmo de </a:t>
            </a:r>
            <a:r>
              <a:rPr lang="pt-PT" dirty="0" err="1"/>
              <a:t>Haversine</a:t>
            </a:r>
            <a:endParaRPr lang="pt-PT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PT" dirty="0"/>
              <a:t>Real </a:t>
            </a:r>
            <a:r>
              <a:rPr lang="pt-PT" dirty="0">
                <a:sym typeface="Wingdings" pitchFamily="2" charset="2"/>
              </a:rPr>
              <a:t> algoritmo para obter a distância mínima, explicado em seguida</a:t>
            </a: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BA40BEF-1523-BA40-9DB3-210988FD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56" y="3253637"/>
            <a:ext cx="7624539" cy="3017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02616-F0E3-8044-B933-900959942AA0}"/>
              </a:ext>
            </a:extLst>
          </p:cNvPr>
          <p:cNvSpPr txBox="1"/>
          <p:nvPr/>
        </p:nvSpPr>
        <p:spPr>
          <a:xfrm>
            <a:off x="4748515" y="6243361"/>
            <a:ext cx="269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600" i="1" dirty="0"/>
              <a:t>Algoritmo de Haversine – O(1)</a:t>
            </a:r>
          </a:p>
        </p:txBody>
      </p:sp>
    </p:spTree>
    <p:extLst>
      <p:ext uri="{BB962C8B-B14F-4D97-AF65-F5344CB8AC3E}">
        <p14:creationId xmlns:p14="http://schemas.microsoft.com/office/powerpoint/2010/main" val="302130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677" y="662399"/>
            <a:ext cx="8733151" cy="149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Funcionalidades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melho</a:t>
            </a:r>
            <a:r>
              <a:rPr lang="en-US" sz="4400" dirty="0" err="1"/>
              <a:t>r</a:t>
            </a:r>
            <a:r>
              <a:rPr lang="en-US" sz="4400" dirty="0"/>
              <a:t> </a:t>
            </a:r>
            <a:r>
              <a:rPr lang="en-US" sz="4400" dirty="0" err="1"/>
              <a:t>caminho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28" name="Picture 2" descr="feup-logo - AETICE - Associação das Empresas de Tecnologias de Informação,  Comunicação e Eletrónica">
            <a:extLst>
              <a:ext uri="{FF2B5EF4-FFF2-40B4-BE49-F238E27FC236}">
                <a16:creationId xmlns:a16="http://schemas.microsoft.com/office/drawing/2014/main" id="{2685351C-A86D-884D-BC91-5E7791CE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987" y="5905500"/>
            <a:ext cx="1309030" cy="580337"/>
          </a:xfrm>
          <a:prstGeom prst="rect">
            <a:avLst/>
          </a:prstGeom>
          <a:noFill/>
          <a:effectLst>
            <a:glow rad="58387">
              <a:schemeClr val="accent1">
                <a:alpha val="40000"/>
              </a:schemeClr>
            </a:glow>
            <a:outerShdw sx="1000" sy="1000" algn="ctr" rotWithShape="0">
              <a:srgbClr val="000000"/>
            </a:outerShdw>
            <a:reflection blurRad="31698" stA="27000" endPos="65000" dist="91119" dir="5400000" sy="-100000" algn="bl" rotWithShape="0"/>
            <a:softEdge rad="206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F6B144-968C-1A48-BA6A-12B05F10C846}"/>
              </a:ext>
            </a:extLst>
          </p:cNvPr>
          <p:cNvSpPr txBox="1"/>
          <p:nvPr/>
        </p:nvSpPr>
        <p:spPr>
          <a:xfrm>
            <a:off x="67277" y="6412638"/>
            <a:ext cx="185157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AED </a:t>
            </a:r>
            <a:r>
              <a:rPr lang="en-US" sz="1400" dirty="0"/>
              <a:t>2021/2022</a:t>
            </a:r>
            <a:endParaRPr lang="en-US" sz="1600" dirty="0"/>
          </a:p>
          <a:p>
            <a:pPr>
              <a:spcAft>
                <a:spcPts val="600"/>
              </a:spcAft>
            </a:pPr>
            <a:endParaRPr lang="en-PT" sz="1600" dirty="0"/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FEE20BCB-141C-C445-8B00-F22ED5320674}"/>
              </a:ext>
            </a:extLst>
          </p:cNvPr>
          <p:cNvSpPr txBox="1">
            <a:spLocks/>
          </p:cNvSpPr>
          <p:nvPr/>
        </p:nvSpPr>
        <p:spPr>
          <a:xfrm>
            <a:off x="537725" y="2149352"/>
            <a:ext cx="6626072" cy="2138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Consideramos que o melhor caminho consiste no mais rápido, ou seja, aquele que engloba uma menor distância percorrida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dirty="0"/>
              <a:t>A função </a:t>
            </a:r>
            <a:r>
              <a:rPr lang="pt-PT" dirty="0" err="1"/>
              <a:t>dijkstraDist</a:t>
            </a:r>
            <a:r>
              <a:rPr lang="pt-PT" i="1" dirty="0"/>
              <a:t> (</a:t>
            </a:r>
            <a:r>
              <a:rPr lang="en-GB" i="1" dirty="0"/>
              <a:t>O(|</a:t>
            </a:r>
            <a:r>
              <a:rPr lang="en-GB" i="1" dirty="0" err="1"/>
              <a:t>E|log|V</a:t>
            </a:r>
            <a:r>
              <a:rPr lang="en-GB" i="1" dirty="0"/>
              <a:t>|)</a:t>
            </a:r>
            <a:r>
              <a:rPr lang="pt-PT" i="1" dirty="0"/>
              <a:t>) </a:t>
            </a:r>
            <a:r>
              <a:rPr lang="pt-PT" dirty="0"/>
              <a:t>consiste numa implementação normal do algoritmo de </a:t>
            </a:r>
            <a:r>
              <a:rPr lang="pt-PT" dirty="0" err="1"/>
              <a:t>Dijkstra</a:t>
            </a:r>
            <a:r>
              <a:rPr lang="pt-PT" dirty="0"/>
              <a:t> utilizando uma </a:t>
            </a:r>
            <a:r>
              <a:rPr lang="pt-PT" i="1" dirty="0"/>
              <a:t>Min </a:t>
            </a:r>
            <a:r>
              <a:rPr lang="pt-PT" i="1" dirty="0" err="1"/>
              <a:t>Heap</a:t>
            </a:r>
            <a:r>
              <a:rPr lang="pt-PT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542EB8-C018-074F-8688-789593F4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47" y="2414113"/>
            <a:ext cx="4648200" cy="13589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076F596-C8F7-CA4B-917B-1068096AD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992" y="4143747"/>
            <a:ext cx="5906655" cy="1642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AB622-B794-3940-A9C9-4BC0060C767C}"/>
              </a:ext>
            </a:extLst>
          </p:cNvPr>
          <p:cNvSpPr txBox="1"/>
          <p:nvPr/>
        </p:nvSpPr>
        <p:spPr>
          <a:xfrm>
            <a:off x="460571" y="4649781"/>
            <a:ext cx="534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função </a:t>
            </a:r>
            <a:r>
              <a:rPr lang="pt-PT" sz="2000" i="1" dirty="0" err="1"/>
              <a:t>buildPath</a:t>
            </a:r>
            <a:r>
              <a:rPr lang="pt-PT" sz="2000" dirty="0"/>
              <a:t> simplesmente retorna um caminho, através da análise de sucessivas paragens anteriores</a:t>
            </a:r>
          </a:p>
        </p:txBody>
      </p:sp>
    </p:spTree>
    <p:extLst>
      <p:ext uri="{BB962C8B-B14F-4D97-AF65-F5344CB8AC3E}">
        <p14:creationId xmlns:p14="http://schemas.microsoft.com/office/powerpoint/2010/main" val="377066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634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Navegação nos transportes públicos do Porto</vt:lpstr>
      <vt:lpstr>Diagrama de classes</vt:lpstr>
      <vt:lpstr>Leitura do DataSet</vt:lpstr>
      <vt:lpstr>Representação do DataSet</vt:lpstr>
      <vt:lpstr>GraphGN</vt:lpstr>
      <vt:lpstr>GraphLines</vt:lpstr>
      <vt:lpstr>Funcionalidades</vt:lpstr>
      <vt:lpstr>Funcionalidades – Cálculo da distância</vt:lpstr>
      <vt:lpstr>Funcionalidades – melhor caminho</vt:lpstr>
      <vt:lpstr>Funcionalidades – caminho mais barato</vt:lpstr>
      <vt:lpstr>Funcionalidades – caminho mais fácil</vt:lpstr>
      <vt:lpstr>Funcionalidades personalizáveis</vt:lpstr>
      <vt:lpstr>Interface</vt:lpstr>
      <vt:lpstr>PowerPoint Presentation</vt:lpstr>
      <vt:lpstr>Ponto forte</vt:lpstr>
      <vt:lpstr>Contribuições e 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Navegação nos transportes públicos do Porto</dc:title>
  <dc:creator>Tiago Nunes Moreira Branquinho</dc:creator>
  <cp:lastModifiedBy>Tiago Nunes Moreira Branquinho</cp:lastModifiedBy>
  <cp:revision>15</cp:revision>
  <dcterms:created xsi:type="dcterms:W3CDTF">2022-01-27T22:54:51Z</dcterms:created>
  <dcterms:modified xsi:type="dcterms:W3CDTF">2022-01-30T22:17:59Z</dcterms:modified>
</cp:coreProperties>
</file>