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embeddedFontLst>
    <p:embeddedFont>
      <p:font typeface="Open Sauce Bold" charset="1" panose="00000800000000000000"/>
      <p:regular r:id="rId27"/>
    </p:embeddedFont>
    <p:embeddedFont>
      <p:font typeface="Open Sauce" charset="1" panose="00000500000000000000"/>
      <p:regular r:id="rId28"/>
    </p:embeddedFont>
    <p:embeddedFont>
      <p:font typeface="Open Sauce Medium" charset="1" panose="00000600000000000000"/>
      <p:regular r:id="rId29"/>
    </p:embeddedFont>
    <p:embeddedFont>
      <p:font typeface="Open Sauce Light" charset="1" panose="00000400000000000000"/>
      <p:regular r:id="rId30"/>
    </p:embeddedFont>
    <p:embeddedFont>
      <p:font typeface="Open Sauce Italics" charset="1" panose="00000500000000000000"/>
      <p:regular r:id="rId31"/>
    </p:embeddedFont>
    <p:embeddedFont>
      <p:font typeface="Open Sauce Bold Italics" charset="1" panose="00000800000000000000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3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31.png" Type="http://schemas.openxmlformats.org/officeDocument/2006/relationships/image"/><Relationship Id="rId7" Target="../media/image32.png" Type="http://schemas.openxmlformats.org/officeDocument/2006/relationships/image"/><Relationship Id="rId8" Target="../media/image3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3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9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3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37.png" Type="http://schemas.openxmlformats.org/officeDocument/2006/relationships/image"/><Relationship Id="rId7" Target="../media/image38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39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40.png" Type="http://schemas.openxmlformats.org/officeDocument/2006/relationships/image"/><Relationship Id="rId7" Target="../media/image4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0.jpeg" Type="http://schemas.openxmlformats.org/officeDocument/2006/relationships/image"/><Relationship Id="rId7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5443169" y="-2557831"/>
            <a:ext cx="7401663" cy="18288000"/>
          </a:xfrm>
          <a:custGeom>
            <a:avLst/>
            <a:gdLst/>
            <a:ahLst/>
            <a:cxnLst/>
            <a:rect r="r" b="b" t="t" l="l"/>
            <a:pathLst>
              <a:path h="18288000" w="7401663">
                <a:moveTo>
                  <a:pt x="0" y="0"/>
                </a:moveTo>
                <a:lnTo>
                  <a:pt x="7401662" y="0"/>
                </a:lnTo>
                <a:lnTo>
                  <a:pt x="7401662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38188" y="659090"/>
            <a:ext cx="2116787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b="true" sz="2051" spc="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funcionamennto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56548" y="661303"/>
            <a:ext cx="1907082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programar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64171" y="661303"/>
            <a:ext cx="158919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conteúdo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497756" y="659090"/>
            <a:ext cx="2224975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muito mais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70357" y="3884523"/>
            <a:ext cx="12747285" cy="2304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956"/>
              </a:lnSpc>
              <a:spcBef>
                <a:spcPct val="0"/>
              </a:spcBef>
            </a:pPr>
            <a:r>
              <a:rPr lang="en-US" b="true" sz="13540" spc="-636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CSS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17766" y="3005476"/>
            <a:ext cx="9052468" cy="1126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98"/>
              </a:lnSpc>
              <a:spcBef>
                <a:spcPct val="0"/>
              </a:spcBef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Introdução ao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8184285" y="6586169"/>
            <a:ext cx="1919429" cy="566532"/>
            <a:chOff x="0" y="0"/>
            <a:chExt cx="505529" cy="1492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8203335" y="6680522"/>
            <a:ext cx="1925411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Next Slide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215749" y="7505126"/>
            <a:ext cx="3937612" cy="4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Ciências da Computação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496029" y="8835324"/>
            <a:ext cx="1274721" cy="4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-UFT-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6496996">
            <a:off x="12545799" y="4892359"/>
            <a:ext cx="9709621" cy="9727307"/>
          </a:xfrm>
          <a:custGeom>
            <a:avLst/>
            <a:gdLst/>
            <a:ahLst/>
            <a:cxnLst/>
            <a:rect r="r" b="b" t="t" l="l"/>
            <a:pathLst>
              <a:path h="9727307" w="9709621">
                <a:moveTo>
                  <a:pt x="9709620" y="0"/>
                </a:moveTo>
                <a:lnTo>
                  <a:pt x="0" y="0"/>
                </a:lnTo>
                <a:lnTo>
                  <a:pt x="0" y="9727307"/>
                </a:lnTo>
                <a:lnTo>
                  <a:pt x="9709620" y="9727307"/>
                </a:lnTo>
                <a:lnTo>
                  <a:pt x="97096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-10800000">
            <a:off x="-1030625" y="2392639"/>
            <a:ext cx="2750861" cy="2750861"/>
          </a:xfrm>
          <a:custGeom>
            <a:avLst/>
            <a:gdLst/>
            <a:ahLst/>
            <a:cxnLst/>
            <a:rect r="r" b="b" t="t" l="l"/>
            <a:pathLst>
              <a:path h="2750861" w="2750861">
                <a:moveTo>
                  <a:pt x="2750862" y="2750861"/>
                </a:moveTo>
                <a:lnTo>
                  <a:pt x="0" y="2750861"/>
                </a:lnTo>
                <a:lnTo>
                  <a:pt x="0" y="0"/>
                </a:lnTo>
                <a:lnTo>
                  <a:pt x="2750862" y="0"/>
                </a:lnTo>
                <a:lnTo>
                  <a:pt x="2750862" y="27508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4593" y="3620485"/>
            <a:ext cx="7629407" cy="4971908"/>
          </a:xfrm>
          <a:custGeom>
            <a:avLst/>
            <a:gdLst/>
            <a:ahLst/>
            <a:cxnLst/>
            <a:rect r="r" b="b" t="t" l="l"/>
            <a:pathLst>
              <a:path h="4971908" w="7629407">
                <a:moveTo>
                  <a:pt x="0" y="0"/>
                </a:moveTo>
                <a:lnTo>
                  <a:pt x="7629407" y="0"/>
                </a:lnTo>
                <a:lnTo>
                  <a:pt x="7629407" y="4971907"/>
                </a:lnTo>
                <a:lnTo>
                  <a:pt x="0" y="4971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31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6265" y="659405"/>
            <a:ext cx="8891905" cy="98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 Personalizando a Borda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6265" y="1904207"/>
            <a:ext cx="8794736" cy="102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1"/>
              </a:lnSpc>
              <a:spcBef>
                <a:spcPct val="0"/>
              </a:spcBef>
            </a:pPr>
            <a:r>
              <a:rPr lang="en-US" sz="295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 borda também pode ser personalizada com cor, espessura e estilo.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27160" y="4288321"/>
            <a:ext cx="7273449" cy="357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99"/>
              </a:lnSpc>
            </a:pPr>
            <a:r>
              <a:rPr lang="en-US" sz="292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Tipos de border-style:</a:t>
            </a:r>
          </a:p>
          <a:p>
            <a:pPr algn="just" marL="632166" indent="-316083" lvl="1">
              <a:lnSpc>
                <a:spcPts val="4099"/>
              </a:lnSpc>
              <a:buFont typeface="Arial"/>
              <a:buChar char="•"/>
            </a:pPr>
            <a:r>
              <a:rPr lang="en-US" sz="292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solid: linha contínua</a:t>
            </a:r>
          </a:p>
          <a:p>
            <a:pPr algn="just" marL="632166" indent="-316083" lvl="1">
              <a:lnSpc>
                <a:spcPts val="4099"/>
              </a:lnSpc>
              <a:buFont typeface="Arial"/>
              <a:buChar char="•"/>
            </a:pPr>
            <a:r>
              <a:rPr lang="en-US" sz="292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dashed: tracejada</a:t>
            </a:r>
          </a:p>
          <a:p>
            <a:pPr algn="just" marL="632166" indent="-316083" lvl="1">
              <a:lnSpc>
                <a:spcPts val="4099"/>
              </a:lnSpc>
              <a:buFont typeface="Arial"/>
              <a:buChar char="•"/>
            </a:pPr>
            <a:r>
              <a:rPr lang="en-US" sz="292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dotted: pontilhada</a:t>
            </a:r>
          </a:p>
          <a:p>
            <a:pPr algn="just" marL="632166" indent="-316083" lvl="1">
              <a:lnSpc>
                <a:spcPts val="4099"/>
              </a:lnSpc>
              <a:buFont typeface="Arial"/>
              <a:buChar char="•"/>
            </a:pPr>
            <a:r>
              <a:rPr lang="en-US" sz="292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double, groove, none, etc.</a:t>
            </a:r>
          </a:p>
          <a:p>
            <a:pPr algn="just">
              <a:lnSpc>
                <a:spcPts val="4099"/>
              </a:lnSpc>
              <a:spcBef>
                <a:spcPct val="0"/>
              </a:spcBef>
            </a:pPr>
            <a:r>
              <a:rPr lang="en-US" sz="292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 border-radius arredonda os cantos.</a:t>
            </a:r>
          </a:p>
          <a:p>
            <a:pPr algn="just">
              <a:lnSpc>
                <a:spcPts val="409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-5400000">
            <a:off x="-5112793" y="-2701752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8573655"/>
                </a:moveTo>
                <a:lnTo>
                  <a:pt x="8558066" y="8573655"/>
                </a:lnTo>
                <a:lnTo>
                  <a:pt x="8558066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8484255">
            <a:off x="14193555" y="6258850"/>
            <a:ext cx="7420312" cy="7420312"/>
          </a:xfrm>
          <a:custGeom>
            <a:avLst/>
            <a:gdLst/>
            <a:ahLst/>
            <a:cxnLst/>
            <a:rect r="r" b="b" t="t" l="l"/>
            <a:pathLst>
              <a:path h="7420312" w="7420312">
                <a:moveTo>
                  <a:pt x="0" y="7420312"/>
                </a:moveTo>
                <a:lnTo>
                  <a:pt x="7420312" y="7420312"/>
                </a:lnTo>
                <a:lnTo>
                  <a:pt x="7420312" y="0"/>
                </a:lnTo>
                <a:lnTo>
                  <a:pt x="0" y="0"/>
                </a:lnTo>
                <a:lnTo>
                  <a:pt x="0" y="742031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19052" y="4053601"/>
            <a:ext cx="12449896" cy="5915405"/>
          </a:xfrm>
          <a:custGeom>
            <a:avLst/>
            <a:gdLst/>
            <a:ahLst/>
            <a:cxnLst/>
            <a:rect r="r" b="b" t="t" l="l"/>
            <a:pathLst>
              <a:path h="5915405" w="12449896">
                <a:moveTo>
                  <a:pt x="0" y="0"/>
                </a:moveTo>
                <a:lnTo>
                  <a:pt x="12449896" y="0"/>
                </a:lnTo>
                <a:lnTo>
                  <a:pt x="12449896" y="5915405"/>
                </a:lnTo>
                <a:lnTo>
                  <a:pt x="0" y="59154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906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11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5595" y="595518"/>
            <a:ext cx="8350056" cy="19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Posição de Elementos: position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19052" y="2693574"/>
            <a:ext cx="12449896" cy="887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10"/>
              </a:lnSpc>
              <a:spcBef>
                <a:spcPct val="0"/>
              </a:spcBef>
            </a:pPr>
            <a:r>
              <a:rPr lang="en-US" sz="257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 propriedade position define como o elemento se comporta no layout da página.</a:t>
            </a: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-5400000">
            <a:off x="-5112793" y="-2701752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8573655"/>
                </a:moveTo>
                <a:lnTo>
                  <a:pt x="8558066" y="8573655"/>
                </a:lnTo>
                <a:lnTo>
                  <a:pt x="8558066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8484255">
            <a:off x="14193555" y="6258850"/>
            <a:ext cx="7420312" cy="7420312"/>
          </a:xfrm>
          <a:custGeom>
            <a:avLst/>
            <a:gdLst/>
            <a:ahLst/>
            <a:cxnLst/>
            <a:rect r="r" b="b" t="t" l="l"/>
            <a:pathLst>
              <a:path h="7420312" w="7420312">
                <a:moveTo>
                  <a:pt x="0" y="7420312"/>
                </a:moveTo>
                <a:lnTo>
                  <a:pt x="7420312" y="7420312"/>
                </a:lnTo>
                <a:lnTo>
                  <a:pt x="7420312" y="0"/>
                </a:lnTo>
                <a:lnTo>
                  <a:pt x="0" y="0"/>
                </a:lnTo>
                <a:lnTo>
                  <a:pt x="0" y="742031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2139" y="4357734"/>
            <a:ext cx="7354659" cy="4037480"/>
          </a:xfrm>
          <a:custGeom>
            <a:avLst/>
            <a:gdLst/>
            <a:ahLst/>
            <a:cxnLst/>
            <a:rect r="r" b="b" t="t" l="l"/>
            <a:pathLst>
              <a:path h="4037480" w="7354659">
                <a:moveTo>
                  <a:pt x="0" y="0"/>
                </a:moveTo>
                <a:lnTo>
                  <a:pt x="7354659" y="0"/>
                </a:lnTo>
                <a:lnTo>
                  <a:pt x="7354659" y="4037480"/>
                </a:lnTo>
                <a:lnTo>
                  <a:pt x="0" y="403748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479248" y="1345421"/>
            <a:ext cx="4000666" cy="8249649"/>
          </a:xfrm>
          <a:custGeom>
            <a:avLst/>
            <a:gdLst/>
            <a:ahLst/>
            <a:cxnLst/>
            <a:rect r="r" b="b" t="t" l="l"/>
            <a:pathLst>
              <a:path h="8249649" w="4000666">
                <a:moveTo>
                  <a:pt x="0" y="0"/>
                </a:moveTo>
                <a:lnTo>
                  <a:pt x="4000666" y="0"/>
                </a:lnTo>
                <a:lnTo>
                  <a:pt x="4000666" y="8249649"/>
                </a:lnTo>
                <a:lnTo>
                  <a:pt x="0" y="82496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031878" y="1345421"/>
            <a:ext cx="4513261" cy="8249649"/>
          </a:xfrm>
          <a:custGeom>
            <a:avLst/>
            <a:gdLst/>
            <a:ahLst/>
            <a:cxnLst/>
            <a:rect r="r" b="b" t="t" l="l"/>
            <a:pathLst>
              <a:path h="8249649" w="4513261">
                <a:moveTo>
                  <a:pt x="0" y="0"/>
                </a:moveTo>
                <a:lnTo>
                  <a:pt x="4513261" y="0"/>
                </a:lnTo>
                <a:lnTo>
                  <a:pt x="4513261" y="8249649"/>
                </a:lnTo>
                <a:lnTo>
                  <a:pt x="0" y="824964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12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35595" y="595518"/>
            <a:ext cx="6725838" cy="98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Exemplo prático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5595" y="2015751"/>
            <a:ext cx="7024560" cy="1339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10"/>
              </a:lnSpc>
              <a:spcBef>
                <a:spcPct val="0"/>
              </a:spcBef>
            </a:pPr>
            <a:r>
              <a:rPr lang="en-US" sz="257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 propriedade position define como um elemento será posicionado na tela em relação a outros elementos.</a:t>
            </a:r>
          </a:p>
        </p:txBody>
      </p:sp>
    </p:spTree>
  </p:cSld>
  <p:clrMapOvr>
    <a:masterClrMapping/>
  </p:clrMapOvr>
  <p:transition spd="slow">
    <p:push dir="l"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-5400000">
            <a:off x="-5112793" y="-2701752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8573655"/>
                </a:moveTo>
                <a:lnTo>
                  <a:pt x="8558066" y="8573655"/>
                </a:lnTo>
                <a:lnTo>
                  <a:pt x="8558066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8484255">
            <a:off x="14193555" y="6258850"/>
            <a:ext cx="7420312" cy="7420312"/>
          </a:xfrm>
          <a:custGeom>
            <a:avLst/>
            <a:gdLst/>
            <a:ahLst/>
            <a:cxnLst/>
            <a:rect r="r" b="b" t="t" l="l"/>
            <a:pathLst>
              <a:path h="7420312" w="7420312">
                <a:moveTo>
                  <a:pt x="0" y="7420312"/>
                </a:moveTo>
                <a:lnTo>
                  <a:pt x="7420312" y="7420312"/>
                </a:lnTo>
                <a:lnTo>
                  <a:pt x="7420312" y="0"/>
                </a:lnTo>
                <a:lnTo>
                  <a:pt x="0" y="0"/>
                </a:lnTo>
                <a:lnTo>
                  <a:pt x="0" y="742031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9999" y="4128570"/>
            <a:ext cx="7235828" cy="4042362"/>
          </a:xfrm>
          <a:custGeom>
            <a:avLst/>
            <a:gdLst/>
            <a:ahLst/>
            <a:cxnLst/>
            <a:rect r="r" b="b" t="t" l="l"/>
            <a:pathLst>
              <a:path h="4042362" w="7235828">
                <a:moveTo>
                  <a:pt x="0" y="0"/>
                </a:moveTo>
                <a:lnTo>
                  <a:pt x="7235827" y="0"/>
                </a:lnTo>
                <a:lnTo>
                  <a:pt x="7235827" y="4042362"/>
                </a:lnTo>
                <a:lnTo>
                  <a:pt x="0" y="40423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13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5595" y="659405"/>
            <a:ext cx="8608405" cy="98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Flexbox: Layout Flexível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9999" y="2485478"/>
            <a:ext cx="7024560" cy="1339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10"/>
              </a:lnSpc>
              <a:spcBef>
                <a:spcPct val="0"/>
              </a:spcBef>
            </a:pPr>
            <a:r>
              <a:rPr lang="en-US" sz="257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 Flexbox facilita a criação de layouts horizontais ou verticais, alinhando e distribuindo os elementos.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15010" y="4061895"/>
            <a:ext cx="7985599" cy="4107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04"/>
              </a:lnSpc>
            </a:pPr>
            <a:r>
              <a:rPr lang="en-US" sz="293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Propriedades principais:</a:t>
            </a:r>
          </a:p>
          <a:p>
            <a:pPr algn="just" marL="632910" indent="-316455" lvl="1">
              <a:lnSpc>
                <a:spcPts val="4104"/>
              </a:lnSpc>
              <a:buFont typeface="Arial"/>
              <a:buChar char="•"/>
            </a:pPr>
            <a:r>
              <a:rPr lang="en-US" sz="293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display: flex: ativa o</a:t>
            </a:r>
            <a:r>
              <a:rPr lang="en-US" sz="293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Flexbox</a:t>
            </a:r>
          </a:p>
          <a:p>
            <a:pPr algn="just" marL="632910" indent="-316455" lvl="1">
              <a:lnSpc>
                <a:spcPts val="4104"/>
              </a:lnSpc>
              <a:buFont typeface="Arial"/>
              <a:buChar char="•"/>
            </a:pPr>
            <a:r>
              <a:rPr lang="en-US" sz="293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justify-content: controla o alinhamento horizontal</a:t>
            </a:r>
          </a:p>
          <a:p>
            <a:pPr algn="just" marL="632910" indent="-316455" lvl="1">
              <a:lnSpc>
                <a:spcPts val="4104"/>
              </a:lnSpc>
              <a:buFont typeface="Arial"/>
              <a:buChar char="•"/>
            </a:pPr>
            <a:r>
              <a:rPr lang="en-US" sz="293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align-items: controla o alinhamento vertical</a:t>
            </a:r>
          </a:p>
          <a:p>
            <a:pPr algn="just" marL="632910" indent="-316455" lvl="1">
              <a:lnSpc>
                <a:spcPts val="4104"/>
              </a:lnSpc>
              <a:buFont typeface="Arial"/>
              <a:buChar char="•"/>
            </a:pPr>
            <a:r>
              <a:rPr lang="en-US" sz="293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gap: espaço entre os itens</a:t>
            </a:r>
          </a:p>
          <a:p>
            <a:pPr algn="just">
              <a:lnSpc>
                <a:spcPts val="4104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13827008" y="7138916"/>
            <a:ext cx="6979048" cy="6991760"/>
          </a:xfrm>
          <a:custGeom>
            <a:avLst/>
            <a:gdLst/>
            <a:ahLst/>
            <a:cxnLst/>
            <a:rect r="r" b="b" t="t" l="l"/>
            <a:pathLst>
              <a:path h="6991760" w="6979048">
                <a:moveTo>
                  <a:pt x="6979048" y="0"/>
                </a:moveTo>
                <a:lnTo>
                  <a:pt x="0" y="0"/>
                </a:lnTo>
                <a:lnTo>
                  <a:pt x="0" y="6991760"/>
                </a:lnTo>
                <a:lnTo>
                  <a:pt x="6979048" y="6991760"/>
                </a:lnTo>
                <a:lnTo>
                  <a:pt x="69790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true" rot="0">
            <a:off x="12110620" y="1493248"/>
            <a:ext cx="2750861" cy="2750861"/>
          </a:xfrm>
          <a:custGeom>
            <a:avLst/>
            <a:gdLst/>
            <a:ahLst/>
            <a:cxnLst/>
            <a:rect r="r" b="b" t="t" l="l"/>
            <a:pathLst>
              <a:path h="2750861" w="2750861">
                <a:moveTo>
                  <a:pt x="0" y="2750862"/>
                </a:moveTo>
                <a:lnTo>
                  <a:pt x="2750861" y="2750862"/>
                </a:lnTo>
                <a:lnTo>
                  <a:pt x="2750861" y="0"/>
                </a:lnTo>
                <a:lnTo>
                  <a:pt x="0" y="0"/>
                </a:lnTo>
                <a:lnTo>
                  <a:pt x="0" y="275086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7933" y="3435618"/>
            <a:ext cx="8660676" cy="3346631"/>
          </a:xfrm>
          <a:custGeom>
            <a:avLst/>
            <a:gdLst/>
            <a:ahLst/>
            <a:cxnLst/>
            <a:rect r="r" b="b" t="t" l="l"/>
            <a:pathLst>
              <a:path h="3346631" w="8660676">
                <a:moveTo>
                  <a:pt x="0" y="0"/>
                </a:moveTo>
                <a:lnTo>
                  <a:pt x="8660676" y="0"/>
                </a:lnTo>
                <a:lnTo>
                  <a:pt x="8660676" y="3346631"/>
                </a:lnTo>
                <a:lnTo>
                  <a:pt x="0" y="33466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739774" y="650878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14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8827" y="507008"/>
            <a:ext cx="8565173" cy="98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Grid: Layout em Grade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27933" y="1690065"/>
            <a:ext cx="7282151" cy="126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13"/>
              </a:lnSpc>
              <a:spcBef>
                <a:spcPct val="0"/>
              </a:spcBef>
            </a:pPr>
            <a:r>
              <a:rPr lang="en-US" sz="2438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Com o CSS Grid, podemos criar estruturas em colunas e linhas, como se fosse uma tabela visual.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64470" y="4786663"/>
            <a:ext cx="8112362" cy="4268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6509" indent="-293254" lvl="1">
              <a:lnSpc>
                <a:spcPts val="3803"/>
              </a:lnSpc>
              <a:buFont typeface="Arial"/>
              <a:buChar char="•"/>
            </a:pPr>
            <a:r>
              <a:rPr lang="en-US" sz="2716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display: grid: ativa o Grid</a:t>
            </a:r>
          </a:p>
          <a:p>
            <a:pPr algn="just" marL="586509" indent="-293254" lvl="1">
              <a:lnSpc>
                <a:spcPts val="3803"/>
              </a:lnSpc>
              <a:buFont typeface="Arial"/>
              <a:buChar char="•"/>
            </a:pPr>
            <a:r>
              <a:rPr lang="en-US" sz="2716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grid-template-columns: define número e tamanho das colunas</a:t>
            </a:r>
          </a:p>
          <a:p>
            <a:pPr algn="just" marL="586509" indent="-293254" lvl="1">
              <a:lnSpc>
                <a:spcPts val="3803"/>
              </a:lnSpc>
              <a:buFont typeface="Arial"/>
              <a:buChar char="•"/>
            </a:pPr>
            <a:r>
              <a:rPr lang="en-US" sz="2716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gap: espaço entre colunas/linhas</a:t>
            </a:r>
          </a:p>
          <a:p>
            <a:pPr algn="just">
              <a:lnSpc>
                <a:spcPts val="3803"/>
              </a:lnSpc>
            </a:pPr>
          </a:p>
          <a:p>
            <a:pPr algn="just">
              <a:lnSpc>
                <a:spcPts val="3803"/>
              </a:lnSpc>
            </a:pPr>
          </a:p>
          <a:p>
            <a:pPr algn="just">
              <a:lnSpc>
                <a:spcPts val="3803"/>
              </a:lnSpc>
              <a:spcBef>
                <a:spcPct val="0"/>
              </a:spcBef>
            </a:pPr>
            <a:r>
              <a:rPr lang="en-US" sz="2716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Ideal para criar galerias de fotos, seções de cards ou portfólios.</a:t>
            </a:r>
          </a:p>
          <a:p>
            <a:pPr algn="just">
              <a:lnSpc>
                <a:spcPts val="3803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6496996">
            <a:off x="12545799" y="4892359"/>
            <a:ext cx="9709621" cy="9727307"/>
          </a:xfrm>
          <a:custGeom>
            <a:avLst/>
            <a:gdLst/>
            <a:ahLst/>
            <a:cxnLst/>
            <a:rect r="r" b="b" t="t" l="l"/>
            <a:pathLst>
              <a:path h="9727307" w="9709621">
                <a:moveTo>
                  <a:pt x="9709620" y="0"/>
                </a:moveTo>
                <a:lnTo>
                  <a:pt x="0" y="0"/>
                </a:lnTo>
                <a:lnTo>
                  <a:pt x="0" y="9727307"/>
                </a:lnTo>
                <a:lnTo>
                  <a:pt x="9709620" y="9727307"/>
                </a:lnTo>
                <a:lnTo>
                  <a:pt x="97096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-10800000">
            <a:off x="-1030625" y="2392639"/>
            <a:ext cx="2750861" cy="2750861"/>
          </a:xfrm>
          <a:custGeom>
            <a:avLst/>
            <a:gdLst/>
            <a:ahLst/>
            <a:cxnLst/>
            <a:rect r="r" b="b" t="t" l="l"/>
            <a:pathLst>
              <a:path h="2750861" w="2750861">
                <a:moveTo>
                  <a:pt x="2750862" y="2750861"/>
                </a:moveTo>
                <a:lnTo>
                  <a:pt x="0" y="2750861"/>
                </a:lnTo>
                <a:lnTo>
                  <a:pt x="0" y="0"/>
                </a:lnTo>
                <a:lnTo>
                  <a:pt x="2750862" y="0"/>
                </a:lnTo>
                <a:lnTo>
                  <a:pt x="2750862" y="27508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14593" y="3620485"/>
            <a:ext cx="7629407" cy="4971908"/>
          </a:xfrm>
          <a:custGeom>
            <a:avLst/>
            <a:gdLst/>
            <a:ahLst/>
            <a:cxnLst/>
            <a:rect r="r" b="b" t="t" l="l"/>
            <a:pathLst>
              <a:path h="4971908" w="7629407">
                <a:moveTo>
                  <a:pt x="0" y="0"/>
                </a:moveTo>
                <a:lnTo>
                  <a:pt x="7629407" y="0"/>
                </a:lnTo>
                <a:lnTo>
                  <a:pt x="7629407" y="4971907"/>
                </a:lnTo>
                <a:lnTo>
                  <a:pt x="0" y="49719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31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15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46265" y="659405"/>
            <a:ext cx="8891905" cy="98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Imagens Responsivas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6265" y="1904207"/>
            <a:ext cx="8794736" cy="102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1"/>
              </a:lnSpc>
              <a:spcBef>
                <a:spcPct val="0"/>
              </a:spcBef>
            </a:pPr>
            <a:r>
              <a:rPr lang="en-US" sz="295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 borda também pode ser personalizada com cor, espessura e estilo.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27160" y="4288321"/>
            <a:ext cx="7273449" cy="357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99"/>
              </a:lnSpc>
            </a:pPr>
            <a:r>
              <a:rPr lang="en-US" sz="292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Tipos de border-style:</a:t>
            </a:r>
          </a:p>
          <a:p>
            <a:pPr algn="just" marL="632166" indent="-316083" lvl="1">
              <a:lnSpc>
                <a:spcPts val="4099"/>
              </a:lnSpc>
              <a:buFont typeface="Arial"/>
              <a:buChar char="•"/>
            </a:pPr>
            <a:r>
              <a:rPr lang="en-US" sz="292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solid: linha contínua</a:t>
            </a:r>
          </a:p>
          <a:p>
            <a:pPr algn="just" marL="632166" indent="-316083" lvl="1">
              <a:lnSpc>
                <a:spcPts val="4099"/>
              </a:lnSpc>
              <a:buFont typeface="Arial"/>
              <a:buChar char="•"/>
            </a:pPr>
            <a:r>
              <a:rPr lang="en-US" sz="292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dashed: tracejada</a:t>
            </a:r>
          </a:p>
          <a:p>
            <a:pPr algn="just" marL="632166" indent="-316083" lvl="1">
              <a:lnSpc>
                <a:spcPts val="4099"/>
              </a:lnSpc>
              <a:buFont typeface="Arial"/>
              <a:buChar char="•"/>
            </a:pPr>
            <a:r>
              <a:rPr lang="en-US" sz="292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dotted: pontilhada</a:t>
            </a:r>
          </a:p>
          <a:p>
            <a:pPr algn="just" marL="632166" indent="-316083" lvl="1">
              <a:lnSpc>
                <a:spcPts val="4099"/>
              </a:lnSpc>
              <a:buFont typeface="Arial"/>
              <a:buChar char="•"/>
            </a:pPr>
            <a:r>
              <a:rPr lang="en-US" sz="292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double, groove, none, etc.</a:t>
            </a:r>
          </a:p>
          <a:p>
            <a:pPr algn="just">
              <a:lnSpc>
                <a:spcPts val="4099"/>
              </a:lnSpc>
              <a:spcBef>
                <a:spcPct val="0"/>
              </a:spcBef>
            </a:pPr>
            <a:r>
              <a:rPr lang="en-US" sz="292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 border-radius arredonda os cantos.</a:t>
            </a:r>
          </a:p>
          <a:p>
            <a:pPr algn="just">
              <a:lnSpc>
                <a:spcPts val="409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-5400000">
            <a:off x="-3797684" y="-3121729"/>
            <a:ext cx="7962927" cy="7962927"/>
          </a:xfrm>
          <a:custGeom>
            <a:avLst/>
            <a:gdLst/>
            <a:ahLst/>
            <a:cxnLst/>
            <a:rect r="r" b="b" t="t" l="l"/>
            <a:pathLst>
              <a:path h="7962927" w="7962927">
                <a:moveTo>
                  <a:pt x="7962927" y="7962926"/>
                </a:moveTo>
                <a:lnTo>
                  <a:pt x="0" y="7962926"/>
                </a:lnTo>
                <a:lnTo>
                  <a:pt x="0" y="0"/>
                </a:lnTo>
                <a:lnTo>
                  <a:pt x="7962927" y="0"/>
                </a:lnTo>
                <a:lnTo>
                  <a:pt x="7962927" y="79629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5400000">
            <a:off x="13127942" y="6674887"/>
            <a:ext cx="7629348" cy="7643245"/>
          </a:xfrm>
          <a:custGeom>
            <a:avLst/>
            <a:gdLst/>
            <a:ahLst/>
            <a:cxnLst/>
            <a:rect r="r" b="b" t="t" l="l"/>
            <a:pathLst>
              <a:path h="7643245" w="7629348">
                <a:moveTo>
                  <a:pt x="7629349" y="0"/>
                </a:moveTo>
                <a:lnTo>
                  <a:pt x="0" y="0"/>
                </a:lnTo>
                <a:lnTo>
                  <a:pt x="0" y="7643245"/>
                </a:lnTo>
                <a:lnTo>
                  <a:pt x="7629349" y="7643245"/>
                </a:lnTo>
                <a:lnTo>
                  <a:pt x="762934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75725" y="4841197"/>
            <a:ext cx="5931556" cy="4925770"/>
          </a:xfrm>
          <a:custGeom>
            <a:avLst/>
            <a:gdLst/>
            <a:ahLst/>
            <a:cxnLst/>
            <a:rect r="r" b="b" t="t" l="l"/>
            <a:pathLst>
              <a:path h="4925770" w="5931556">
                <a:moveTo>
                  <a:pt x="0" y="0"/>
                </a:moveTo>
                <a:lnTo>
                  <a:pt x="5931555" y="0"/>
                </a:lnTo>
                <a:lnTo>
                  <a:pt x="5931555" y="4925770"/>
                </a:lnTo>
                <a:lnTo>
                  <a:pt x="0" y="4925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16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0937" y="570905"/>
            <a:ext cx="6436343" cy="98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Estilizando Listas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0937" y="2894299"/>
            <a:ext cx="7736005" cy="1443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1"/>
              </a:lnSpc>
              <a:spcBef>
                <a:spcPct val="0"/>
              </a:spcBef>
            </a:pPr>
            <a:r>
              <a:rPr lang="en-US" sz="277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Listas geralm</a:t>
            </a:r>
            <a:r>
              <a:rPr lang="en-US" sz="277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ente</a:t>
            </a:r>
            <a:r>
              <a:rPr lang="en-US" sz="277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vêm c</a:t>
            </a:r>
            <a:r>
              <a:rPr lang="en-US" sz="277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</a:t>
            </a:r>
            <a:r>
              <a:rPr lang="en-US" sz="277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</a:t>
            </a:r>
            <a:r>
              <a:rPr lang="en-US" sz="277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77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marcadores (•, números, etc.). Podemos remover ou modificar isso.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10896" y="6389430"/>
            <a:ext cx="8601092" cy="1781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5793" indent="-277896" lvl="1">
              <a:lnSpc>
                <a:spcPts val="3604"/>
              </a:lnSpc>
              <a:buFont typeface="Arial"/>
              <a:buChar char="•"/>
            </a:pPr>
            <a:r>
              <a:rPr lang="en-US" sz="2574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list-style: none: rem</a:t>
            </a:r>
            <a:r>
              <a:rPr lang="en-US" sz="2574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ove</a:t>
            </a:r>
            <a:r>
              <a:rPr lang="en-US" sz="2574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marcad</a:t>
            </a:r>
            <a:r>
              <a:rPr lang="en-US" sz="2574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ores</a:t>
            </a:r>
          </a:p>
          <a:p>
            <a:pPr algn="just" marL="555793" indent="-277896" lvl="1">
              <a:lnSpc>
                <a:spcPts val="3604"/>
              </a:lnSpc>
              <a:spcBef>
                <a:spcPct val="0"/>
              </a:spcBef>
              <a:buFont typeface="Arial"/>
              <a:buChar char="•"/>
            </a:pPr>
            <a:r>
              <a:rPr lang="en-US" sz="2574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Iss</a:t>
            </a:r>
            <a:r>
              <a:rPr lang="en-US" sz="2574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 é muito usado para menus horizontais ou listas personalizadas</a:t>
            </a:r>
          </a:p>
          <a:p>
            <a:pPr algn="just">
              <a:lnSpc>
                <a:spcPts val="3604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6496996">
            <a:off x="12545799" y="4892359"/>
            <a:ext cx="9709621" cy="9727307"/>
          </a:xfrm>
          <a:custGeom>
            <a:avLst/>
            <a:gdLst/>
            <a:ahLst/>
            <a:cxnLst/>
            <a:rect r="r" b="b" t="t" l="l"/>
            <a:pathLst>
              <a:path h="9727307" w="9709621">
                <a:moveTo>
                  <a:pt x="9709620" y="0"/>
                </a:moveTo>
                <a:lnTo>
                  <a:pt x="0" y="0"/>
                </a:lnTo>
                <a:lnTo>
                  <a:pt x="0" y="9727307"/>
                </a:lnTo>
                <a:lnTo>
                  <a:pt x="9709620" y="9727307"/>
                </a:lnTo>
                <a:lnTo>
                  <a:pt x="97096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-10800000">
            <a:off x="-1030625" y="2392639"/>
            <a:ext cx="2750861" cy="2750861"/>
          </a:xfrm>
          <a:custGeom>
            <a:avLst/>
            <a:gdLst/>
            <a:ahLst/>
            <a:cxnLst/>
            <a:rect r="r" b="b" t="t" l="l"/>
            <a:pathLst>
              <a:path h="2750861" w="2750861">
                <a:moveTo>
                  <a:pt x="2750862" y="2750861"/>
                </a:moveTo>
                <a:lnTo>
                  <a:pt x="0" y="2750861"/>
                </a:lnTo>
                <a:lnTo>
                  <a:pt x="0" y="0"/>
                </a:lnTo>
                <a:lnTo>
                  <a:pt x="2750862" y="0"/>
                </a:lnTo>
                <a:lnTo>
                  <a:pt x="2750862" y="27508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6265" y="2902693"/>
            <a:ext cx="8088258" cy="7205057"/>
          </a:xfrm>
          <a:custGeom>
            <a:avLst/>
            <a:gdLst/>
            <a:ahLst/>
            <a:cxnLst/>
            <a:rect r="r" b="b" t="t" l="l"/>
            <a:pathLst>
              <a:path h="7205057" w="8088258">
                <a:moveTo>
                  <a:pt x="0" y="0"/>
                </a:moveTo>
                <a:lnTo>
                  <a:pt x="8088258" y="0"/>
                </a:lnTo>
                <a:lnTo>
                  <a:pt x="8088258" y="7205057"/>
                </a:lnTo>
                <a:lnTo>
                  <a:pt x="0" y="72050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447549" y="2251360"/>
            <a:ext cx="6703991" cy="2738250"/>
          </a:xfrm>
          <a:custGeom>
            <a:avLst/>
            <a:gdLst/>
            <a:ahLst/>
            <a:cxnLst/>
            <a:rect r="r" b="b" t="t" l="l"/>
            <a:pathLst>
              <a:path h="2738250" w="6703991">
                <a:moveTo>
                  <a:pt x="0" y="0"/>
                </a:moveTo>
                <a:lnTo>
                  <a:pt x="6703990" y="0"/>
                </a:lnTo>
                <a:lnTo>
                  <a:pt x="6703990" y="2738249"/>
                </a:lnTo>
                <a:lnTo>
                  <a:pt x="0" y="273824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17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6265" y="376139"/>
            <a:ext cx="9776302" cy="98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Links e Botões Estilizados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46265" y="1585519"/>
            <a:ext cx="8794736" cy="1027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1"/>
              </a:lnSpc>
              <a:spcBef>
                <a:spcPct val="0"/>
              </a:spcBef>
            </a:pPr>
            <a:r>
              <a:rPr lang="en-US" sz="295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 borda também pode ser personalizada com cor, espessura e estilo.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5532534"/>
            <a:ext cx="8794736" cy="4134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31"/>
              </a:lnSpc>
            </a:pPr>
            <a:r>
              <a:rPr lang="en-US" sz="295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Explicando:</a:t>
            </a:r>
          </a:p>
          <a:p>
            <a:pPr algn="just" marL="637168" indent="-318584" lvl="1">
              <a:lnSpc>
                <a:spcPts val="4131"/>
              </a:lnSpc>
              <a:buFont typeface="Arial"/>
              <a:buChar char="•"/>
            </a:pPr>
            <a:r>
              <a:rPr lang="en-US" sz="295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all: unset: remove todos os estilos padrões do botão</a:t>
            </a:r>
          </a:p>
          <a:p>
            <a:pPr algn="just" marL="637168" indent="-318584" lvl="1">
              <a:lnSpc>
                <a:spcPts val="4131"/>
              </a:lnSpc>
              <a:buFont typeface="Arial"/>
              <a:buChar char="•"/>
            </a:pPr>
            <a:r>
              <a:rPr lang="en-US" sz="295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:hover: muda o visual quando o mouse passa por cima</a:t>
            </a:r>
          </a:p>
          <a:p>
            <a:pPr algn="just" marL="637168" indent="-318584" lvl="1">
              <a:lnSpc>
                <a:spcPts val="4131"/>
              </a:lnSpc>
              <a:buFont typeface="Arial"/>
              <a:buChar char="•"/>
            </a:pPr>
            <a:r>
              <a:rPr lang="en-US" sz="295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cursor: pointer: indica que o botão pode ser clicado</a:t>
            </a:r>
          </a:p>
          <a:p>
            <a:pPr algn="just">
              <a:lnSpc>
                <a:spcPts val="4131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13827008" y="7138916"/>
            <a:ext cx="6979048" cy="6991760"/>
          </a:xfrm>
          <a:custGeom>
            <a:avLst/>
            <a:gdLst/>
            <a:ahLst/>
            <a:cxnLst/>
            <a:rect r="r" b="b" t="t" l="l"/>
            <a:pathLst>
              <a:path h="6991760" w="6979048">
                <a:moveTo>
                  <a:pt x="6979048" y="0"/>
                </a:moveTo>
                <a:lnTo>
                  <a:pt x="0" y="0"/>
                </a:lnTo>
                <a:lnTo>
                  <a:pt x="0" y="6991760"/>
                </a:lnTo>
                <a:lnTo>
                  <a:pt x="6979048" y="6991760"/>
                </a:lnTo>
                <a:lnTo>
                  <a:pt x="69790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true" rot="0">
            <a:off x="12110620" y="1493248"/>
            <a:ext cx="2750861" cy="2750861"/>
          </a:xfrm>
          <a:custGeom>
            <a:avLst/>
            <a:gdLst/>
            <a:ahLst/>
            <a:cxnLst/>
            <a:rect r="r" b="b" t="t" l="l"/>
            <a:pathLst>
              <a:path h="2750861" w="2750861">
                <a:moveTo>
                  <a:pt x="0" y="2750862"/>
                </a:moveTo>
                <a:lnTo>
                  <a:pt x="2750861" y="2750862"/>
                </a:lnTo>
                <a:lnTo>
                  <a:pt x="2750861" y="0"/>
                </a:lnTo>
                <a:lnTo>
                  <a:pt x="0" y="0"/>
                </a:lnTo>
                <a:lnTo>
                  <a:pt x="0" y="275086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086338"/>
            <a:ext cx="5878223" cy="5799585"/>
          </a:xfrm>
          <a:custGeom>
            <a:avLst/>
            <a:gdLst/>
            <a:ahLst/>
            <a:cxnLst/>
            <a:rect r="r" b="b" t="t" l="l"/>
            <a:pathLst>
              <a:path h="5799585" w="5878223">
                <a:moveTo>
                  <a:pt x="0" y="0"/>
                </a:moveTo>
                <a:lnTo>
                  <a:pt x="5878223" y="0"/>
                </a:lnTo>
                <a:lnTo>
                  <a:pt x="5878223" y="5799585"/>
                </a:lnTo>
                <a:lnTo>
                  <a:pt x="0" y="57995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739774" y="650878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18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2101" y="545105"/>
            <a:ext cx="6470549" cy="19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Outros Conceitos Importantes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627411" y="4682260"/>
            <a:ext cx="8813483" cy="3098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37199" indent="-318599" lvl="1">
              <a:lnSpc>
                <a:spcPts val="4131"/>
              </a:lnSpc>
              <a:buFont typeface="Arial"/>
              <a:buChar char="•"/>
            </a:pPr>
            <a:r>
              <a:rPr lang="en-US" sz="295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croll-behavior: smooth: deixa a rolagem mais suave ao clicar em links de navegação interna.</a:t>
            </a:r>
          </a:p>
          <a:p>
            <a:pPr algn="just" marL="637199" indent="-318599" lvl="1">
              <a:lnSpc>
                <a:spcPts val="4131"/>
              </a:lnSpc>
              <a:spcBef>
                <a:spcPct val="0"/>
              </a:spcBef>
              <a:buFont typeface="Arial"/>
              <a:buChar char="•"/>
            </a:pPr>
            <a:r>
              <a:rPr lang="en-US" sz="295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ov</a:t>
            </a:r>
            <a:r>
              <a:rPr lang="en-US" sz="2951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erflow: hidden: esconde qualquer conteúdo que “vaze” do contêiner.</a:t>
            </a:r>
          </a:p>
          <a:p>
            <a:pPr algn="just">
              <a:lnSpc>
                <a:spcPts val="4131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-5400000">
            <a:off x="10908301" y="3943296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6"/>
                </a:lnTo>
                <a:lnTo>
                  <a:pt x="9145757" y="9162416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73885" y="-1414690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1887290"/>
            <a:ext cx="6415072" cy="8007466"/>
          </a:xfrm>
          <a:custGeom>
            <a:avLst/>
            <a:gdLst/>
            <a:ahLst/>
            <a:cxnLst/>
            <a:rect r="r" b="b" t="t" l="l"/>
            <a:pathLst>
              <a:path h="8007466" w="6415072">
                <a:moveTo>
                  <a:pt x="0" y="0"/>
                </a:moveTo>
                <a:lnTo>
                  <a:pt x="6415072" y="0"/>
                </a:lnTo>
                <a:lnTo>
                  <a:pt x="6415072" y="8007466"/>
                </a:lnTo>
                <a:lnTo>
                  <a:pt x="0" y="800746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1887290"/>
            <a:ext cx="7976429" cy="3455830"/>
          </a:xfrm>
          <a:custGeom>
            <a:avLst/>
            <a:gdLst/>
            <a:ahLst/>
            <a:cxnLst/>
            <a:rect r="r" b="b" t="t" l="l"/>
            <a:pathLst>
              <a:path h="3455830" w="7976429">
                <a:moveTo>
                  <a:pt x="0" y="0"/>
                </a:moveTo>
                <a:lnTo>
                  <a:pt x="7976429" y="0"/>
                </a:lnTo>
                <a:lnTo>
                  <a:pt x="7976429" y="3455830"/>
                </a:lnTo>
                <a:lnTo>
                  <a:pt x="0" y="345583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19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2666" y="595518"/>
            <a:ext cx="8277821" cy="98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Código Final Ilustrativo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630188" y="6953044"/>
            <a:ext cx="9004053" cy="1386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42"/>
              </a:lnSpc>
              <a:spcBef>
                <a:spcPct val="0"/>
              </a:spcBef>
            </a:pPr>
            <a:r>
              <a:rPr lang="en-US" sz="2673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Este código combina tudo: fonte externa, box model, sombra, borda, tipografia e organização com padding/margin.</a:t>
            </a:r>
          </a:p>
        </p:txBody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73885" y="-1414690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939403" y="2919516"/>
            <a:ext cx="6212137" cy="4480885"/>
          </a:xfrm>
          <a:custGeom>
            <a:avLst/>
            <a:gdLst/>
            <a:ahLst/>
            <a:cxnLst/>
            <a:rect r="r" b="b" t="t" l="l"/>
            <a:pathLst>
              <a:path h="4480885" w="6212137">
                <a:moveTo>
                  <a:pt x="0" y="0"/>
                </a:moveTo>
                <a:lnTo>
                  <a:pt x="6212136" y="0"/>
                </a:lnTo>
                <a:lnTo>
                  <a:pt x="6212136" y="4480886"/>
                </a:lnTo>
                <a:lnTo>
                  <a:pt x="0" y="44808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62666" y="595518"/>
            <a:ext cx="5741000" cy="2929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CSS (Cascading Style Sheets)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62666" y="4129405"/>
            <a:ext cx="10954625" cy="2406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26"/>
              </a:lnSpc>
            </a:pPr>
            <a:r>
              <a:rPr lang="en-US" sz="2304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É a linguagem usada para definir o estilo visual de documentos HTML.</a:t>
            </a:r>
          </a:p>
          <a:p>
            <a:pPr algn="just">
              <a:lnSpc>
                <a:spcPts val="3226"/>
              </a:lnSpc>
            </a:pPr>
            <a:r>
              <a:rPr lang="en-US" sz="2304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Com o CSS, podemos:</a:t>
            </a:r>
          </a:p>
          <a:p>
            <a:pPr algn="just" marL="497648" indent="-248824" lvl="1">
              <a:lnSpc>
                <a:spcPts val="3226"/>
              </a:lnSpc>
              <a:buFont typeface="Arial"/>
              <a:buChar char="•"/>
            </a:pPr>
            <a:r>
              <a:rPr lang="en-US" sz="2304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Controlar cores, fontes, margens, espaçamentos e muito mais.</a:t>
            </a:r>
          </a:p>
          <a:p>
            <a:pPr algn="just" marL="497648" indent="-248824" lvl="1">
              <a:lnSpc>
                <a:spcPts val="3226"/>
              </a:lnSpc>
              <a:buFont typeface="Arial"/>
              <a:buChar char="•"/>
            </a:pPr>
            <a:r>
              <a:rPr lang="en-US" sz="2304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Separar o conteúdo (HTML) da apresentação (CSS).</a:t>
            </a:r>
          </a:p>
          <a:p>
            <a:pPr algn="just" marL="497648" indent="-248824" lvl="1">
              <a:lnSpc>
                <a:spcPts val="3226"/>
              </a:lnSpc>
              <a:spcBef>
                <a:spcPct val="0"/>
              </a:spcBef>
              <a:buFont typeface="Arial"/>
              <a:buChar char="•"/>
            </a:pPr>
            <a:r>
              <a:rPr lang="en-US" sz="2304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Criar páginas mais bonitas e responsivas.</a:t>
            </a:r>
          </a:p>
          <a:p>
            <a:pPr algn="just">
              <a:lnSpc>
                <a:spcPts val="3226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462666" y="6487947"/>
            <a:ext cx="5324830" cy="2996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31"/>
              </a:lnSpc>
            </a:pPr>
            <a:r>
              <a:rPr lang="en-US" sz="24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Quando utilizar?</a:t>
            </a:r>
          </a:p>
          <a:p>
            <a:pPr algn="just">
              <a:lnSpc>
                <a:spcPts val="3431"/>
              </a:lnSpc>
            </a:pPr>
            <a:r>
              <a:rPr lang="en-US" sz="24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Sempre que você quiser personalizar o visual de uma página HTML.</a:t>
            </a:r>
          </a:p>
          <a:p>
            <a:pPr algn="just">
              <a:lnSpc>
                <a:spcPts val="3431"/>
              </a:lnSpc>
              <a:spcBef>
                <a:spcPct val="0"/>
              </a:spcBef>
            </a:pPr>
            <a:r>
              <a:rPr lang="en-US" sz="24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Sem CSS, todo HTML é exibido de forma simples e sem estilo.</a:t>
            </a:r>
          </a:p>
          <a:p>
            <a:pPr algn="just">
              <a:lnSpc>
                <a:spcPts val="3431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6496996">
            <a:off x="12545799" y="4892359"/>
            <a:ext cx="9709621" cy="9727307"/>
          </a:xfrm>
          <a:custGeom>
            <a:avLst/>
            <a:gdLst/>
            <a:ahLst/>
            <a:cxnLst/>
            <a:rect r="r" b="b" t="t" l="l"/>
            <a:pathLst>
              <a:path h="9727307" w="9709621">
                <a:moveTo>
                  <a:pt x="9709620" y="0"/>
                </a:moveTo>
                <a:lnTo>
                  <a:pt x="0" y="0"/>
                </a:lnTo>
                <a:lnTo>
                  <a:pt x="0" y="9727307"/>
                </a:lnTo>
                <a:lnTo>
                  <a:pt x="9709620" y="9727307"/>
                </a:lnTo>
                <a:lnTo>
                  <a:pt x="970962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-10800000">
            <a:off x="-1030625" y="2392639"/>
            <a:ext cx="2750861" cy="2750861"/>
          </a:xfrm>
          <a:custGeom>
            <a:avLst/>
            <a:gdLst/>
            <a:ahLst/>
            <a:cxnLst/>
            <a:rect r="r" b="b" t="t" l="l"/>
            <a:pathLst>
              <a:path h="2750861" w="2750861">
                <a:moveTo>
                  <a:pt x="2750862" y="2750861"/>
                </a:moveTo>
                <a:lnTo>
                  <a:pt x="0" y="2750861"/>
                </a:lnTo>
                <a:lnTo>
                  <a:pt x="0" y="0"/>
                </a:lnTo>
                <a:lnTo>
                  <a:pt x="2750862" y="0"/>
                </a:lnTo>
                <a:lnTo>
                  <a:pt x="2750862" y="27508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20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6265" y="376139"/>
            <a:ext cx="9776302" cy="98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Exercício Prático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69130" y="2720729"/>
            <a:ext cx="13392881" cy="48308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534"/>
              </a:lnSpc>
            </a:pPr>
            <a:r>
              <a:rPr lang="en-US" sz="3952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Crie uma página com as seguintes características:</a:t>
            </a:r>
          </a:p>
          <a:p>
            <a:pPr algn="just">
              <a:lnSpc>
                <a:spcPts val="5534"/>
              </a:lnSpc>
            </a:pPr>
            <a:r>
              <a:rPr lang="en-US" sz="3952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✅ Fonte personalizada</a:t>
            </a:r>
          </a:p>
          <a:p>
            <a:pPr algn="just">
              <a:lnSpc>
                <a:spcPts val="5534"/>
              </a:lnSpc>
            </a:pPr>
            <a:r>
              <a:rPr lang="en-US" sz="3952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✅ Reset global com * { margin: 0; padding: 0; }</a:t>
            </a:r>
          </a:p>
          <a:p>
            <a:pPr algn="just">
              <a:lnSpc>
                <a:spcPts val="5534"/>
              </a:lnSpc>
            </a:pPr>
            <a:r>
              <a:rPr lang="en-US" sz="3952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✅ Um card com padding, border-radius, box-shadow</a:t>
            </a:r>
          </a:p>
          <a:p>
            <a:pPr algn="just">
              <a:lnSpc>
                <a:spcPts val="5534"/>
              </a:lnSpc>
            </a:pPr>
            <a:r>
              <a:rPr lang="en-US" sz="3952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✅ Um botão estilizado com hover</a:t>
            </a:r>
          </a:p>
          <a:p>
            <a:pPr algn="just">
              <a:lnSpc>
                <a:spcPts val="5534"/>
              </a:lnSpc>
            </a:pPr>
            <a:r>
              <a:rPr lang="en-US" sz="3952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✅ Layout organizado com Flexbox ou Grid</a:t>
            </a:r>
          </a:p>
          <a:p>
            <a:pPr algn="just">
              <a:lnSpc>
                <a:spcPts val="5534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7683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0000000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5443169" y="-2557831"/>
            <a:ext cx="7401663" cy="18288000"/>
          </a:xfrm>
          <a:custGeom>
            <a:avLst/>
            <a:gdLst/>
            <a:ahLst/>
            <a:cxnLst/>
            <a:rect r="r" b="b" t="t" l="l"/>
            <a:pathLst>
              <a:path h="18288000" w="7401663">
                <a:moveTo>
                  <a:pt x="0" y="0"/>
                </a:moveTo>
                <a:lnTo>
                  <a:pt x="7401662" y="0"/>
                </a:lnTo>
                <a:lnTo>
                  <a:pt x="7401662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01336" y="3321784"/>
            <a:ext cx="8370898" cy="269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262"/>
              </a:lnSpc>
              <a:spcBef>
                <a:spcPct val="0"/>
              </a:spcBef>
            </a:pPr>
            <a:r>
              <a:rPr lang="en-US" sz="15901" spc="-747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Thank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8819935"/>
            <a:ext cx="4747340" cy="4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Ciências da Computação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511960" y="8819935"/>
            <a:ext cx="2210518" cy="4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UFT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96029" y="8835324"/>
            <a:ext cx="1274721" cy="4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-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96971" y="3315762"/>
            <a:ext cx="6728953" cy="269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262"/>
              </a:lnSpc>
              <a:spcBef>
                <a:spcPct val="0"/>
              </a:spcBef>
            </a:pPr>
            <a:r>
              <a:rPr lang="en-US" b="true" sz="15901" spc="-747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You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13211229" y="6105519"/>
            <a:ext cx="6979048" cy="6991760"/>
          </a:xfrm>
          <a:custGeom>
            <a:avLst/>
            <a:gdLst/>
            <a:ahLst/>
            <a:cxnLst/>
            <a:rect r="r" b="b" t="t" l="l"/>
            <a:pathLst>
              <a:path h="6991760" w="6979048">
                <a:moveTo>
                  <a:pt x="6979048" y="0"/>
                </a:moveTo>
                <a:lnTo>
                  <a:pt x="0" y="0"/>
                </a:lnTo>
                <a:lnTo>
                  <a:pt x="0" y="6991760"/>
                </a:lnTo>
                <a:lnTo>
                  <a:pt x="6979048" y="6991760"/>
                </a:lnTo>
                <a:lnTo>
                  <a:pt x="69790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true" rot="0">
            <a:off x="1242258" y="4065992"/>
            <a:ext cx="2750861" cy="2750861"/>
          </a:xfrm>
          <a:custGeom>
            <a:avLst/>
            <a:gdLst/>
            <a:ahLst/>
            <a:cxnLst/>
            <a:rect r="r" b="b" t="t" l="l"/>
            <a:pathLst>
              <a:path h="2750861" w="2750861">
                <a:moveTo>
                  <a:pt x="0" y="2750861"/>
                </a:moveTo>
                <a:lnTo>
                  <a:pt x="2750862" y="2750861"/>
                </a:lnTo>
                <a:lnTo>
                  <a:pt x="2750862" y="0"/>
                </a:lnTo>
                <a:lnTo>
                  <a:pt x="0" y="0"/>
                </a:lnTo>
                <a:lnTo>
                  <a:pt x="0" y="27508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9125" y="7063740"/>
            <a:ext cx="6965876" cy="1541467"/>
          </a:xfrm>
          <a:custGeom>
            <a:avLst/>
            <a:gdLst/>
            <a:ahLst/>
            <a:cxnLst/>
            <a:rect r="r" b="b" t="t" l="l"/>
            <a:pathLst>
              <a:path h="1541467" w="6965876">
                <a:moveTo>
                  <a:pt x="0" y="0"/>
                </a:moveTo>
                <a:lnTo>
                  <a:pt x="6965875" y="0"/>
                </a:lnTo>
                <a:lnTo>
                  <a:pt x="6965875" y="1541467"/>
                </a:lnTo>
                <a:lnTo>
                  <a:pt x="0" y="15414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8974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566373" y="2906484"/>
            <a:ext cx="2346803" cy="2617587"/>
          </a:xfrm>
          <a:custGeom>
            <a:avLst/>
            <a:gdLst/>
            <a:ahLst/>
            <a:cxnLst/>
            <a:rect r="r" b="b" t="t" l="l"/>
            <a:pathLst>
              <a:path h="2617587" w="2346803">
                <a:moveTo>
                  <a:pt x="0" y="0"/>
                </a:moveTo>
                <a:lnTo>
                  <a:pt x="2346802" y="0"/>
                </a:lnTo>
                <a:lnTo>
                  <a:pt x="2346802" y="2617587"/>
                </a:lnTo>
                <a:lnTo>
                  <a:pt x="0" y="261758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370341" y="7880495"/>
            <a:ext cx="7474633" cy="1720904"/>
          </a:xfrm>
          <a:custGeom>
            <a:avLst/>
            <a:gdLst/>
            <a:ahLst/>
            <a:cxnLst/>
            <a:rect r="r" b="b" t="t" l="l"/>
            <a:pathLst>
              <a:path h="1720904" w="7474633">
                <a:moveTo>
                  <a:pt x="0" y="0"/>
                </a:moveTo>
                <a:lnTo>
                  <a:pt x="7474634" y="0"/>
                </a:lnTo>
                <a:lnTo>
                  <a:pt x="7474634" y="1720904"/>
                </a:lnTo>
                <a:lnTo>
                  <a:pt x="0" y="172090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739774" y="650878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9125" y="278757"/>
            <a:ext cx="8565173" cy="98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Formas de aplicar CSS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9125" y="1699590"/>
            <a:ext cx="6965876" cy="16160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265"/>
              </a:lnSpc>
              <a:spcBef>
                <a:spcPct val="0"/>
              </a:spcBef>
            </a:pPr>
            <a:r>
              <a:rPr lang="en-US" sz="2332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Existem três formas principais de aplicar CSS em uma página. Cada uma tem seus usos, mas a mais recomendada é a CSS externo, pois é mais limpa e reutilizável.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99125" y="4720698"/>
            <a:ext cx="2387647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00"/>
              </a:lnSpc>
            </a:pPr>
            <a:r>
              <a:rPr lang="en-US" b="true" sz="5000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INLINE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99125" y="5742776"/>
            <a:ext cx="6072982" cy="700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47"/>
              </a:lnSpc>
              <a:spcBef>
                <a:spcPct val="0"/>
              </a:spcBef>
            </a:pPr>
            <a:r>
              <a:rPr lang="en-US" sz="2033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CSS direto na tag HTML. Não é recomendável para projetos maiores.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370341" y="1396378"/>
            <a:ext cx="3071146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00"/>
              </a:lnSpc>
            </a:pPr>
            <a:r>
              <a:rPr lang="en-US" b="true" sz="5000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INTERNO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370341" y="2298078"/>
            <a:ext cx="7112587" cy="348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91"/>
              </a:lnSpc>
              <a:spcBef>
                <a:spcPct val="0"/>
              </a:spcBef>
            </a:pPr>
            <a:r>
              <a:rPr lang="en-US" sz="2065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CSS escrito dentro da tag &lt;style&gt; no &lt;head&gt; do HTML.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297303" y="5181600"/>
            <a:ext cx="3248891" cy="72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500"/>
              </a:lnSpc>
            </a:pPr>
            <a:r>
              <a:rPr lang="en-US" b="true" sz="5000" spc="1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EXTERNO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316176" y="6064250"/>
            <a:ext cx="7528798" cy="1094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25"/>
              </a:lnSpc>
              <a:spcBef>
                <a:spcPct val="0"/>
              </a:spcBef>
            </a:pPr>
            <a:r>
              <a:rPr lang="en-US" sz="2089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CSS em um arquivo separado, ligado ao HTML por &lt;link&gt;</a:t>
            </a:r>
          </a:p>
          <a:p>
            <a:pPr algn="just">
              <a:lnSpc>
                <a:spcPts val="2925"/>
              </a:lnSpc>
              <a:spcBef>
                <a:spcPct val="0"/>
              </a:spcBef>
            </a:pPr>
            <a:r>
              <a:rPr lang="en-US" sz="2089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 método externo é ideal para manter o código organizado.</a:t>
            </a:r>
          </a:p>
        </p:txBody>
      </p:sp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6496996">
            <a:off x="12296729" y="3914845"/>
            <a:ext cx="9709621" cy="9727307"/>
          </a:xfrm>
          <a:custGeom>
            <a:avLst/>
            <a:gdLst/>
            <a:ahLst/>
            <a:cxnLst/>
            <a:rect r="r" b="b" t="t" l="l"/>
            <a:pathLst>
              <a:path h="9727307" w="9709621">
                <a:moveTo>
                  <a:pt x="9709621" y="0"/>
                </a:moveTo>
                <a:lnTo>
                  <a:pt x="0" y="0"/>
                </a:lnTo>
                <a:lnTo>
                  <a:pt x="0" y="9727306"/>
                </a:lnTo>
                <a:lnTo>
                  <a:pt x="9709621" y="9727306"/>
                </a:lnTo>
                <a:lnTo>
                  <a:pt x="970962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0">
            <a:off x="1028700" y="1970882"/>
            <a:ext cx="2750861" cy="2750861"/>
          </a:xfrm>
          <a:custGeom>
            <a:avLst/>
            <a:gdLst/>
            <a:ahLst/>
            <a:cxnLst/>
            <a:rect r="r" b="b" t="t" l="l"/>
            <a:pathLst>
              <a:path h="2750861" w="2750861">
                <a:moveTo>
                  <a:pt x="2750861" y="2750861"/>
                </a:moveTo>
                <a:lnTo>
                  <a:pt x="0" y="2750861"/>
                </a:lnTo>
                <a:lnTo>
                  <a:pt x="0" y="0"/>
                </a:lnTo>
                <a:lnTo>
                  <a:pt x="2750861" y="0"/>
                </a:lnTo>
                <a:lnTo>
                  <a:pt x="2750861" y="27508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2095" y="4749641"/>
            <a:ext cx="2586883" cy="3175794"/>
          </a:xfrm>
          <a:custGeom>
            <a:avLst/>
            <a:gdLst/>
            <a:ahLst/>
            <a:cxnLst/>
            <a:rect r="r" b="b" t="t" l="l"/>
            <a:pathLst>
              <a:path h="3175794" w="2586883">
                <a:moveTo>
                  <a:pt x="0" y="0"/>
                </a:moveTo>
                <a:lnTo>
                  <a:pt x="2586882" y="0"/>
                </a:lnTo>
                <a:lnTo>
                  <a:pt x="2586882" y="3175794"/>
                </a:lnTo>
                <a:lnTo>
                  <a:pt x="0" y="31757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2215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779561" y="4749641"/>
            <a:ext cx="3264835" cy="3175794"/>
          </a:xfrm>
          <a:custGeom>
            <a:avLst/>
            <a:gdLst/>
            <a:ahLst/>
            <a:cxnLst/>
            <a:rect r="r" b="b" t="t" l="l"/>
            <a:pathLst>
              <a:path h="3175794" w="3264835">
                <a:moveTo>
                  <a:pt x="0" y="0"/>
                </a:moveTo>
                <a:lnTo>
                  <a:pt x="3264835" y="0"/>
                </a:lnTo>
                <a:lnTo>
                  <a:pt x="3264835" y="3175794"/>
                </a:lnTo>
                <a:lnTo>
                  <a:pt x="0" y="317579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987371" y="4749641"/>
            <a:ext cx="4210441" cy="3175794"/>
          </a:xfrm>
          <a:custGeom>
            <a:avLst/>
            <a:gdLst/>
            <a:ahLst/>
            <a:cxnLst/>
            <a:rect r="r" b="b" t="t" l="l"/>
            <a:pathLst>
              <a:path h="3175794" w="4210441">
                <a:moveTo>
                  <a:pt x="0" y="0"/>
                </a:moveTo>
                <a:lnTo>
                  <a:pt x="4210441" y="0"/>
                </a:lnTo>
                <a:lnTo>
                  <a:pt x="4210441" y="3175794"/>
                </a:lnTo>
                <a:lnTo>
                  <a:pt x="0" y="317579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140787" y="4749641"/>
            <a:ext cx="3705093" cy="3175794"/>
          </a:xfrm>
          <a:custGeom>
            <a:avLst/>
            <a:gdLst/>
            <a:ahLst/>
            <a:cxnLst/>
            <a:rect r="r" b="b" t="t" l="l"/>
            <a:pathLst>
              <a:path h="3175794" w="3705093">
                <a:moveTo>
                  <a:pt x="0" y="0"/>
                </a:moveTo>
                <a:lnTo>
                  <a:pt x="3705093" y="0"/>
                </a:lnTo>
                <a:lnTo>
                  <a:pt x="3705093" y="3175794"/>
                </a:lnTo>
                <a:lnTo>
                  <a:pt x="0" y="317579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52095" y="348428"/>
            <a:ext cx="8891905" cy="19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Seletores: o que são e como funcionam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52095" y="2498905"/>
            <a:ext cx="10085786" cy="1579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90"/>
              </a:lnSpc>
            </a:pPr>
            <a:r>
              <a:rPr lang="en-US" sz="2279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No CSS, seletores são usados para indicar quais elementos HTML serão estilizados. Com eles, podemos aplicar estilos diferentes a diferentes partes da página.</a:t>
            </a:r>
          </a:p>
          <a:p>
            <a:pPr algn="just">
              <a:lnSpc>
                <a:spcPts val="3190"/>
              </a:lnSpc>
              <a:spcBef>
                <a:spcPct val="0"/>
              </a:spcBef>
            </a:pPr>
            <a:r>
              <a:rPr lang="en-US" sz="2279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Exemplos: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779561" y="8268335"/>
            <a:ext cx="3264835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Seleciona todos os parágrafos e deixa o texto azul.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49096" y="8268335"/>
            <a:ext cx="2542281" cy="9899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Aplica o mesmo estilo a todos os elementos da página.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987371" y="8268335"/>
            <a:ext cx="4210441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Aplica o estilo a qualquer elemento com a classe menu.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140787" y="8268335"/>
            <a:ext cx="3705093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Aplica o estilo a qualquer elemento com a classe menu.</a:t>
            </a:r>
          </a:p>
        </p:txBody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-5400000">
            <a:off x="-755771" y="-136158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8573655"/>
                </a:moveTo>
                <a:lnTo>
                  <a:pt x="8558066" y="8573655"/>
                </a:lnTo>
                <a:lnTo>
                  <a:pt x="8558066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43629" y="1419765"/>
            <a:ext cx="6457574" cy="4938145"/>
          </a:xfrm>
          <a:custGeom>
            <a:avLst/>
            <a:gdLst/>
            <a:ahLst/>
            <a:cxnLst/>
            <a:rect r="r" b="b" t="t" l="l"/>
            <a:pathLst>
              <a:path h="4938145" w="6457574">
                <a:moveTo>
                  <a:pt x="0" y="0"/>
                </a:moveTo>
                <a:lnTo>
                  <a:pt x="6457574" y="0"/>
                </a:lnTo>
                <a:lnTo>
                  <a:pt x="6457574" y="4938145"/>
                </a:lnTo>
                <a:lnTo>
                  <a:pt x="0" y="49381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2762" y="595518"/>
            <a:ext cx="5741000" cy="19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Especificidade no CSS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2762" y="2712584"/>
            <a:ext cx="7968316" cy="133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03"/>
              </a:lnSpc>
              <a:spcBef>
                <a:spcPct val="0"/>
              </a:spcBef>
            </a:pPr>
            <a:r>
              <a:rPr lang="en-US" sz="2573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Quando dois ou mais estilos tentam aplicar-se ao mesmo elemento, quem “vence”? A resposta é: o estilo com maior especificidade.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2762" y="4610528"/>
            <a:ext cx="7968316" cy="1057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157"/>
              </a:lnSpc>
            </a:pPr>
            <a:r>
              <a:rPr lang="en-US" sz="3584" spc="-168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Ordem de especificidade (do mais forte para o mais fraco):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3237" y="5648325"/>
            <a:ext cx="4233994" cy="2268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55668" indent="-277834" lvl="1">
              <a:lnSpc>
                <a:spcPts val="3603"/>
              </a:lnSpc>
              <a:buFont typeface="Arial"/>
              <a:buChar char="•"/>
            </a:pPr>
            <a:r>
              <a:rPr lang="en-US" sz="2573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ID → #id</a:t>
            </a:r>
          </a:p>
          <a:p>
            <a:pPr algn="just" marL="555668" indent="-277834" lvl="1">
              <a:lnSpc>
                <a:spcPts val="3603"/>
              </a:lnSpc>
              <a:buFont typeface="Arial"/>
              <a:buChar char="•"/>
            </a:pPr>
            <a:r>
              <a:rPr lang="en-US" sz="2573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Classe → .classe</a:t>
            </a:r>
          </a:p>
          <a:p>
            <a:pPr algn="just" marL="555668" indent="-277834" lvl="1">
              <a:lnSpc>
                <a:spcPts val="3603"/>
              </a:lnSpc>
              <a:buFont typeface="Arial"/>
              <a:buChar char="•"/>
            </a:pPr>
            <a:r>
              <a:rPr lang="en-US" sz="2573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Elemento → p, h1, etc.</a:t>
            </a:r>
          </a:p>
          <a:p>
            <a:pPr algn="just" marL="555668" indent="-277834" lvl="1">
              <a:lnSpc>
                <a:spcPts val="3603"/>
              </a:lnSpc>
              <a:buFont typeface="Arial"/>
              <a:buChar char="•"/>
            </a:pPr>
            <a:r>
              <a:rPr lang="en-US" sz="2573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Universal → *</a:t>
            </a:r>
          </a:p>
          <a:p>
            <a:pPr algn="just">
              <a:lnSpc>
                <a:spcPts val="3603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019451" y="6945753"/>
            <a:ext cx="7381158" cy="2496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37"/>
              </a:lnSpc>
            </a:pPr>
            <a:r>
              <a:rPr lang="en-US" sz="2384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 um parágrafo tiver o ID titulo, ele será azul, mesmo que todos os outros estilos digam o contrário.</a:t>
            </a:r>
          </a:p>
          <a:p>
            <a:pPr algn="just">
              <a:lnSpc>
                <a:spcPts val="3337"/>
              </a:lnSpc>
              <a:spcBef>
                <a:spcPct val="0"/>
              </a:spcBef>
            </a:pPr>
            <a:r>
              <a:rPr lang="en-US" sz="2384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 especificidade é essencial para evitar conflitos e entender o comportamento dos estilos.</a:t>
            </a:r>
          </a:p>
          <a:p>
            <a:pPr algn="just">
              <a:lnSpc>
                <a:spcPts val="3337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75125" y="599954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-5400000">
            <a:off x="-4511371" y="-2063594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8573655"/>
                </a:moveTo>
                <a:lnTo>
                  <a:pt x="8558066" y="8573655"/>
                </a:lnTo>
                <a:lnTo>
                  <a:pt x="8558066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8382043">
            <a:off x="14667662" y="7460108"/>
            <a:ext cx="5653784" cy="5653784"/>
          </a:xfrm>
          <a:custGeom>
            <a:avLst/>
            <a:gdLst/>
            <a:ahLst/>
            <a:cxnLst/>
            <a:rect r="r" b="b" t="t" l="l"/>
            <a:pathLst>
              <a:path h="5653784" w="5653784">
                <a:moveTo>
                  <a:pt x="0" y="5653784"/>
                </a:moveTo>
                <a:lnTo>
                  <a:pt x="5653784" y="5653784"/>
                </a:lnTo>
                <a:lnTo>
                  <a:pt x="5653784" y="0"/>
                </a:lnTo>
                <a:lnTo>
                  <a:pt x="0" y="0"/>
                </a:lnTo>
                <a:lnTo>
                  <a:pt x="0" y="565378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1301261" y="1410453"/>
            <a:ext cx="8547727" cy="3733047"/>
            <a:chOff x="0" y="0"/>
            <a:chExt cx="1324267" cy="57834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24267" cy="578347"/>
            </a:xfrm>
            <a:custGeom>
              <a:avLst/>
              <a:gdLst/>
              <a:ahLst/>
              <a:cxnLst/>
              <a:rect r="r" b="b" t="t" l="l"/>
              <a:pathLst>
                <a:path h="578347" w="1324267">
                  <a:moveTo>
                    <a:pt x="71553" y="0"/>
                  </a:moveTo>
                  <a:lnTo>
                    <a:pt x="1252714" y="0"/>
                  </a:lnTo>
                  <a:cubicBezTo>
                    <a:pt x="1271691" y="0"/>
                    <a:pt x="1289891" y="7539"/>
                    <a:pt x="1303309" y="20957"/>
                  </a:cubicBezTo>
                  <a:cubicBezTo>
                    <a:pt x="1316728" y="34376"/>
                    <a:pt x="1324267" y="52576"/>
                    <a:pt x="1324267" y="71553"/>
                  </a:cubicBezTo>
                  <a:lnTo>
                    <a:pt x="1324267" y="506794"/>
                  </a:lnTo>
                  <a:cubicBezTo>
                    <a:pt x="1324267" y="525771"/>
                    <a:pt x="1316728" y="543971"/>
                    <a:pt x="1303309" y="557389"/>
                  </a:cubicBezTo>
                  <a:cubicBezTo>
                    <a:pt x="1289891" y="570808"/>
                    <a:pt x="1271691" y="578347"/>
                    <a:pt x="1252714" y="578347"/>
                  </a:cubicBezTo>
                  <a:lnTo>
                    <a:pt x="71553" y="578347"/>
                  </a:lnTo>
                  <a:cubicBezTo>
                    <a:pt x="52576" y="578347"/>
                    <a:pt x="34376" y="570808"/>
                    <a:pt x="20957" y="557389"/>
                  </a:cubicBezTo>
                  <a:cubicBezTo>
                    <a:pt x="7539" y="543971"/>
                    <a:pt x="0" y="525771"/>
                    <a:pt x="0" y="506794"/>
                  </a:cubicBezTo>
                  <a:lnTo>
                    <a:pt x="0" y="71553"/>
                  </a:lnTo>
                  <a:cubicBezTo>
                    <a:pt x="0" y="52576"/>
                    <a:pt x="7539" y="34376"/>
                    <a:pt x="20957" y="20957"/>
                  </a:cubicBezTo>
                  <a:cubicBezTo>
                    <a:pt x="34376" y="7539"/>
                    <a:pt x="52576" y="0"/>
                    <a:pt x="71553" y="0"/>
                  </a:cubicBezTo>
                  <a:close/>
                </a:path>
              </a:pathLst>
            </a:custGeom>
            <a:blipFill>
              <a:blip r:embed="rId6"/>
              <a:stretch>
                <a:fillRect l="0" t="-39340" r="0" b="-13499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544552" y="5361407"/>
            <a:ext cx="8599448" cy="3648251"/>
          </a:xfrm>
          <a:custGeom>
            <a:avLst/>
            <a:gdLst/>
            <a:ahLst/>
            <a:cxnLst/>
            <a:rect r="r" b="b" t="t" l="l"/>
            <a:pathLst>
              <a:path h="3648251" w="8599448">
                <a:moveTo>
                  <a:pt x="0" y="0"/>
                </a:moveTo>
                <a:lnTo>
                  <a:pt x="8599448" y="0"/>
                </a:lnTo>
                <a:lnTo>
                  <a:pt x="8599448" y="3648251"/>
                </a:lnTo>
                <a:lnTo>
                  <a:pt x="0" y="36482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824194" y="686686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6006" y="743836"/>
            <a:ext cx="7707794" cy="19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Fontes e Tipografia no CSS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557092" y="5653651"/>
            <a:ext cx="8346922" cy="1322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90"/>
              </a:lnSpc>
              <a:spcBef>
                <a:spcPct val="0"/>
              </a:spcBef>
            </a:pPr>
            <a:r>
              <a:rPr lang="en-US" sz="2564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 propriedade font-family define qual será a fonte principal (no caso, "Inter") e uma alternativa (sans-serif) caso a primeira falhe.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28406" y="3182183"/>
            <a:ext cx="6786633" cy="1697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14"/>
              </a:lnSpc>
              <a:spcBef>
                <a:spcPct val="0"/>
              </a:spcBef>
            </a:pPr>
            <a:r>
              <a:rPr lang="en-US" sz="2438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Com o CSS, podemos escolher a fonte que será usada nos textos da página, além de controlar seu tamanho, espessura, estilo e espaçamento.</a:t>
            </a: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-5400000">
            <a:off x="-3797684" y="-3121729"/>
            <a:ext cx="7962927" cy="7962927"/>
          </a:xfrm>
          <a:custGeom>
            <a:avLst/>
            <a:gdLst/>
            <a:ahLst/>
            <a:cxnLst/>
            <a:rect r="r" b="b" t="t" l="l"/>
            <a:pathLst>
              <a:path h="7962927" w="7962927">
                <a:moveTo>
                  <a:pt x="7962927" y="7962926"/>
                </a:moveTo>
                <a:lnTo>
                  <a:pt x="0" y="7962926"/>
                </a:lnTo>
                <a:lnTo>
                  <a:pt x="0" y="0"/>
                </a:lnTo>
                <a:lnTo>
                  <a:pt x="7962927" y="0"/>
                </a:lnTo>
                <a:lnTo>
                  <a:pt x="7962927" y="79629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5400000">
            <a:off x="13127942" y="6674887"/>
            <a:ext cx="7629348" cy="7643245"/>
          </a:xfrm>
          <a:custGeom>
            <a:avLst/>
            <a:gdLst/>
            <a:ahLst/>
            <a:cxnLst/>
            <a:rect r="r" b="b" t="t" l="l"/>
            <a:pathLst>
              <a:path h="7643245" w="7629348">
                <a:moveTo>
                  <a:pt x="7629349" y="0"/>
                </a:moveTo>
                <a:lnTo>
                  <a:pt x="0" y="0"/>
                </a:lnTo>
                <a:lnTo>
                  <a:pt x="0" y="7643245"/>
                </a:lnTo>
                <a:lnTo>
                  <a:pt x="7629349" y="7643245"/>
                </a:lnTo>
                <a:lnTo>
                  <a:pt x="762934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0937" y="5656189"/>
            <a:ext cx="8587000" cy="2634751"/>
          </a:xfrm>
          <a:custGeom>
            <a:avLst/>
            <a:gdLst/>
            <a:ahLst/>
            <a:cxnLst/>
            <a:rect r="r" b="b" t="t" l="l"/>
            <a:pathLst>
              <a:path h="2634751" w="8587000">
                <a:moveTo>
                  <a:pt x="0" y="0"/>
                </a:moveTo>
                <a:lnTo>
                  <a:pt x="8587000" y="0"/>
                </a:lnTo>
                <a:lnTo>
                  <a:pt x="8587000" y="2634751"/>
                </a:lnTo>
                <a:lnTo>
                  <a:pt x="0" y="26347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85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70937" y="570905"/>
            <a:ext cx="6436343" cy="19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Tamanho, peso e estilo da fonte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70937" y="2894299"/>
            <a:ext cx="7736005" cy="1929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91"/>
              </a:lnSpc>
              <a:spcBef>
                <a:spcPct val="0"/>
              </a:spcBef>
            </a:pPr>
            <a:r>
              <a:rPr lang="en-US" sz="277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No CSS, usamos propriedades como </a:t>
            </a:r>
            <a:r>
              <a:rPr lang="en-US" sz="2779" i="true" spc="5">
                <a:solidFill>
                  <a:srgbClr val="FFFFFF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f</a:t>
            </a:r>
            <a:r>
              <a:rPr lang="en-US" b="true" sz="2779" i="true" spc="5">
                <a:solidFill>
                  <a:srgbClr val="FFFFFF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ont-size</a:t>
            </a:r>
            <a:r>
              <a:rPr lang="en-US" b="true" sz="2779" spc="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, </a:t>
            </a:r>
            <a:r>
              <a:rPr lang="en-US" b="true" sz="2779" i="true" spc="5">
                <a:solidFill>
                  <a:srgbClr val="FFFFFF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font-weigh</a:t>
            </a:r>
            <a:r>
              <a:rPr lang="en-US" sz="2779" i="true" spc="5">
                <a:solidFill>
                  <a:srgbClr val="FFFFFF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t</a:t>
            </a:r>
            <a:r>
              <a:rPr lang="en-US" sz="277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e </a:t>
            </a:r>
            <a:r>
              <a:rPr lang="en-US" b="true" sz="2779" i="true" spc="5">
                <a:solidFill>
                  <a:srgbClr val="FFFFFF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font-style</a:t>
            </a:r>
            <a:r>
              <a:rPr lang="en-US" sz="2779" i="true" spc="5">
                <a:solidFill>
                  <a:srgbClr val="FFFFFF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 </a:t>
            </a:r>
            <a:r>
              <a:rPr lang="en-US" sz="2779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para deixar os textos mais legíveis e com mais personalidade.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83728" y="5618089"/>
            <a:ext cx="7575572" cy="2754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89525" indent="-244762" lvl="1">
              <a:lnSpc>
                <a:spcPts val="3174"/>
              </a:lnSpc>
              <a:buFont typeface="Arial"/>
              <a:buChar char="•"/>
            </a:pPr>
            <a:r>
              <a:rPr lang="en-US" sz="2267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rem: unidade relativa ao tamanho base do HTML (1rem = 16px, normalme</a:t>
            </a:r>
            <a:r>
              <a:rPr lang="en-US" sz="2267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nte</a:t>
            </a:r>
            <a:r>
              <a:rPr lang="en-US" sz="2267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).</a:t>
            </a:r>
          </a:p>
          <a:p>
            <a:pPr algn="just" marL="489525" indent="-244762" lvl="1">
              <a:lnSpc>
                <a:spcPts val="3174"/>
              </a:lnSpc>
              <a:buFont typeface="Arial"/>
              <a:buChar char="•"/>
            </a:pPr>
            <a:r>
              <a:rPr lang="en-US" sz="2267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font-weigh</a:t>
            </a:r>
            <a:r>
              <a:rPr lang="en-US" sz="2267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</a:t>
            </a:r>
            <a:r>
              <a:rPr lang="en-US" sz="2267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: varia de 100 a 900, </a:t>
            </a:r>
            <a:r>
              <a:rPr lang="en-US" sz="2267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on</a:t>
            </a:r>
            <a:r>
              <a:rPr lang="en-US" sz="2267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</a:t>
            </a:r>
            <a:r>
              <a:rPr lang="en-US" sz="2267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</a:t>
            </a:r>
            <a:r>
              <a:rPr lang="en-US" sz="2267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267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100 é bem fino e 900 é muito grosso.</a:t>
            </a:r>
          </a:p>
          <a:p>
            <a:pPr algn="just" marL="489525" indent="-244762" lvl="1">
              <a:lnSpc>
                <a:spcPts val="3174"/>
              </a:lnSpc>
              <a:spcBef>
                <a:spcPct val="0"/>
              </a:spcBef>
              <a:buFont typeface="Arial"/>
              <a:buChar char="•"/>
            </a:pPr>
            <a:r>
              <a:rPr lang="en-US" sz="2267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italic, normal, oblique: diferentes estilos de inclinação.</a:t>
            </a:r>
          </a:p>
          <a:p>
            <a:pPr algn="just">
              <a:lnSpc>
                <a:spcPts val="3174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-5400000">
            <a:off x="-5112793" y="-2701752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8573655"/>
                </a:moveTo>
                <a:lnTo>
                  <a:pt x="8558066" y="8573655"/>
                </a:lnTo>
                <a:lnTo>
                  <a:pt x="8558066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8484255">
            <a:off x="14193555" y="6258850"/>
            <a:ext cx="7420312" cy="7420312"/>
          </a:xfrm>
          <a:custGeom>
            <a:avLst/>
            <a:gdLst/>
            <a:ahLst/>
            <a:cxnLst/>
            <a:rect r="r" b="b" t="t" l="l"/>
            <a:pathLst>
              <a:path h="7420312" w="7420312">
                <a:moveTo>
                  <a:pt x="0" y="7420312"/>
                </a:moveTo>
                <a:lnTo>
                  <a:pt x="7420312" y="7420312"/>
                </a:lnTo>
                <a:lnTo>
                  <a:pt x="7420312" y="0"/>
                </a:lnTo>
                <a:lnTo>
                  <a:pt x="0" y="0"/>
                </a:lnTo>
                <a:lnTo>
                  <a:pt x="0" y="742031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93944" y="5964134"/>
            <a:ext cx="8350056" cy="2599679"/>
          </a:xfrm>
          <a:custGeom>
            <a:avLst/>
            <a:gdLst/>
            <a:ahLst/>
            <a:cxnLst/>
            <a:rect r="r" b="b" t="t" l="l"/>
            <a:pathLst>
              <a:path h="2599679" w="8350056">
                <a:moveTo>
                  <a:pt x="0" y="0"/>
                </a:moveTo>
                <a:lnTo>
                  <a:pt x="8350056" y="0"/>
                </a:lnTo>
                <a:lnTo>
                  <a:pt x="8350056" y="2599679"/>
                </a:lnTo>
                <a:lnTo>
                  <a:pt x="0" y="25996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93944" y="595518"/>
            <a:ext cx="5529623" cy="2929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Espaçamentos entre Linhas e Letras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93944" y="3864494"/>
            <a:ext cx="6827265" cy="1339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10"/>
              </a:lnSpc>
              <a:spcBef>
                <a:spcPct val="0"/>
              </a:spcBef>
            </a:pPr>
            <a:r>
              <a:rPr lang="en-US" sz="257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Além da fonte e tamanho, também controlamos o espaço entre linhas e entre letras, para melhorar a leitura.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30034" y="6389680"/>
            <a:ext cx="7170574" cy="3295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91"/>
              </a:lnSpc>
            </a:pPr>
            <a:r>
              <a:rPr lang="en-US" sz="270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Outras opções do text-transform:</a:t>
            </a:r>
          </a:p>
          <a:p>
            <a:pPr algn="just" marL="584738" indent="-292369" lvl="1">
              <a:lnSpc>
                <a:spcPts val="3791"/>
              </a:lnSpc>
              <a:buFont typeface="Arial"/>
              <a:buChar char="•"/>
            </a:pPr>
            <a:r>
              <a:rPr lang="en-US" sz="270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lowercase: tudo minúsculo</a:t>
            </a:r>
          </a:p>
          <a:p>
            <a:pPr algn="just" marL="584738" indent="-292369" lvl="1">
              <a:lnSpc>
                <a:spcPts val="3791"/>
              </a:lnSpc>
              <a:buFont typeface="Arial"/>
              <a:buChar char="•"/>
            </a:pPr>
            <a:r>
              <a:rPr lang="en-US" sz="270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capitalize: primeira letra de cada palavra em maiúscula</a:t>
            </a:r>
          </a:p>
          <a:p>
            <a:pPr algn="just">
              <a:lnSpc>
                <a:spcPts val="3791"/>
              </a:lnSpc>
              <a:spcBef>
                <a:spcPct val="0"/>
              </a:spcBef>
            </a:pPr>
            <a:r>
              <a:rPr lang="en-US" sz="270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Esses detalhes ajudam a dar uma identidade visual ao seu texto.</a:t>
            </a:r>
          </a:p>
          <a:p>
            <a:pPr algn="just">
              <a:lnSpc>
                <a:spcPts val="3791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088726" y="1242696"/>
            <a:ext cx="7170574" cy="4721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4738" indent="-292369" lvl="1">
              <a:lnSpc>
                <a:spcPts val="3791"/>
              </a:lnSpc>
              <a:buFont typeface="Arial"/>
              <a:buChar char="•"/>
            </a:pPr>
            <a:r>
              <a:rPr lang="en-US" sz="270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line-height: 2.4rem: aumenta a altura da linha, facilitando a leitura em blocos de texto.</a:t>
            </a:r>
          </a:p>
          <a:p>
            <a:pPr algn="just" marL="584738" indent="-292369" lvl="1">
              <a:lnSpc>
                <a:spcPts val="3791"/>
              </a:lnSpc>
              <a:buFont typeface="Arial"/>
              <a:buChar char="•"/>
            </a:pPr>
            <a:r>
              <a:rPr lang="en-US" sz="270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letter-spacing: 0.1rem: pode ser usado para dar um efeito de "respiro" entre as letras.</a:t>
            </a:r>
          </a:p>
          <a:p>
            <a:pPr algn="just" marL="584738" indent="-292369" lvl="1">
              <a:lnSpc>
                <a:spcPts val="3791"/>
              </a:lnSpc>
              <a:spcBef>
                <a:spcPct val="0"/>
              </a:spcBef>
              <a:buFont typeface="Arial"/>
              <a:buChar char="•"/>
            </a:pPr>
            <a:r>
              <a:rPr lang="en-US" sz="2708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text-transform: capitalize: estiliza o texto automaticamente com letras iniciais maiúsculas, útil para títulos.</a:t>
            </a:r>
          </a:p>
          <a:p>
            <a:pPr algn="just">
              <a:lnSpc>
                <a:spcPts val="3791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293631">
            <a:off x="14982330" y="5952630"/>
            <a:ext cx="6611341" cy="6611341"/>
          </a:xfrm>
          <a:custGeom>
            <a:avLst/>
            <a:gdLst/>
            <a:ahLst/>
            <a:cxnLst/>
            <a:rect r="r" b="b" t="t" l="l"/>
            <a:pathLst>
              <a:path h="6611341" w="6611341">
                <a:moveTo>
                  <a:pt x="6611340" y="6611340"/>
                </a:moveTo>
                <a:lnTo>
                  <a:pt x="0" y="6611340"/>
                </a:lnTo>
                <a:lnTo>
                  <a:pt x="0" y="0"/>
                </a:lnTo>
                <a:lnTo>
                  <a:pt x="6611340" y="0"/>
                </a:lnTo>
                <a:lnTo>
                  <a:pt x="6611340" y="661134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294195" y="2026428"/>
            <a:ext cx="9697065" cy="3990252"/>
          </a:xfrm>
          <a:custGeom>
            <a:avLst/>
            <a:gdLst/>
            <a:ahLst/>
            <a:cxnLst/>
            <a:rect r="r" b="b" t="t" l="l"/>
            <a:pathLst>
              <a:path h="3990252" w="9697065">
                <a:moveTo>
                  <a:pt x="0" y="0"/>
                </a:moveTo>
                <a:lnTo>
                  <a:pt x="9697064" y="0"/>
                </a:lnTo>
                <a:lnTo>
                  <a:pt x="9697064" y="3990251"/>
                </a:lnTo>
                <a:lnTo>
                  <a:pt x="0" y="39902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1497" y="595518"/>
            <a:ext cx="5825699" cy="19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O que é o Box Model?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1497" y="2667868"/>
            <a:ext cx="7052343" cy="7088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47"/>
              </a:lnSpc>
            </a:pPr>
            <a:r>
              <a:rPr lang="en-US" sz="2534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 Box Model é a forma como o CSS organiza visualmente cada elemento HTML como se fosse uma caixa retangular. Essa caixa é composta por quatro partes, de dentro para fora:</a:t>
            </a:r>
          </a:p>
          <a:p>
            <a:pPr algn="just" marL="547124" indent="-273562" lvl="1">
              <a:lnSpc>
                <a:spcPts val="3547"/>
              </a:lnSpc>
              <a:buAutoNum type="arabicPeriod" startAt="1"/>
            </a:pPr>
            <a:r>
              <a:rPr lang="en-US" sz="2534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content: o conteúdo em si (texto, imagem, etc.)</a:t>
            </a:r>
          </a:p>
          <a:p>
            <a:pPr algn="just" marL="547124" indent="-273562" lvl="1">
              <a:lnSpc>
                <a:spcPts val="3547"/>
              </a:lnSpc>
              <a:buAutoNum type="arabicPeriod" startAt="1"/>
            </a:pPr>
            <a:r>
              <a:rPr lang="en-US" sz="2534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padding: espaço interno entre o conteúdo e a borda</a:t>
            </a:r>
          </a:p>
          <a:p>
            <a:pPr algn="just" marL="547124" indent="-273562" lvl="1">
              <a:lnSpc>
                <a:spcPts val="3547"/>
              </a:lnSpc>
              <a:buAutoNum type="arabicPeriod" startAt="1"/>
            </a:pPr>
            <a:r>
              <a:rPr lang="en-US" sz="2534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border: a linha ao redor da caixa</a:t>
            </a:r>
          </a:p>
          <a:p>
            <a:pPr algn="just" marL="547124" indent="-273562" lvl="1">
              <a:lnSpc>
                <a:spcPts val="3547"/>
              </a:lnSpc>
              <a:buAutoNum type="arabicPeriod" startAt="1"/>
            </a:pPr>
            <a:r>
              <a:rPr lang="en-US" sz="2534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margin: o espaço externo entre a caixa e outros elementos</a:t>
            </a:r>
          </a:p>
          <a:p>
            <a:pPr algn="just">
              <a:lnSpc>
                <a:spcPts val="3547"/>
              </a:lnSpc>
            </a:pPr>
            <a:r>
              <a:rPr lang="en-US" sz="2534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É fundamental entender o Box Model para controlar o tamanho, posição e espaçamento dos elementos</a:t>
            </a:r>
          </a:p>
          <a:p>
            <a:pPr algn="just">
              <a:lnSpc>
                <a:spcPts val="3547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294195" y="6447607"/>
            <a:ext cx="9993805" cy="1395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66"/>
              </a:lnSpc>
              <a:spcBef>
                <a:spcPct val="0"/>
              </a:spcBef>
            </a:pPr>
            <a:r>
              <a:rPr lang="en-US" sz="2690" spc="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Esse estilo cria uma caixa azul-claro com conteúdo centralizado, uma borda azul, e espaçamento interno e externo definidos.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DAGn_phl9h0</dc:identifier>
  <dcterms:modified xsi:type="dcterms:W3CDTF">2011-08-01T06:04:30Z</dcterms:modified>
  <cp:revision>1</cp:revision>
  <dc:title>Black and Purple Modern Programming Presentation</dc:title>
</cp:coreProperties>
</file>