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33.xml"/>
  <Override ContentType="application/vnd.openxmlformats-officedocument.presentationml.slide+xml" PartName="/ppt/slides/slide34.xml"/>
  <Override ContentType="application/vnd.openxmlformats-officedocument.presentationml.slide+xml" PartName="/ppt/slides/slide35.xml"/>
  <Override ContentType="application/vnd.openxmlformats-officedocument.presentationml.slide+xml" PartName="/ppt/slides/slide36.xml"/>
  <Override ContentType="application/vnd.openxmlformats-officedocument.presentationml.slide+xml" PartName="/ppt/slides/slide37.xml"/>
  <Override ContentType="application/vnd.openxmlformats-officedocument.presentationml.slide+xml" PartName="/ppt/slides/slide38.xml"/>
  <Override ContentType="application/vnd.openxmlformats-officedocument.presentationml.slide+xml" PartName="/ppt/slides/slide39.xml"/>
  <Override ContentType="application/vnd.openxmlformats-officedocument.presentationml.slide+xml" PartName="/ppt/slides/slide40.xml"/>
  <Override ContentType="application/vnd.openxmlformats-officedocument.presentationml.slide+xml" PartName="/ppt/slides/slide41.xml"/>
  <Override ContentType="application/vnd.openxmlformats-officedocument.presentationml.slide+xml" PartName="/ppt/slides/slide42.xml"/>
  <Override ContentType="application/vnd.openxmlformats-officedocument.presentationml.slide+xml" PartName="/ppt/slides/slide4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</p:sldIdLst>
  <p:sldSz cx="18288000" cy="10287000"/>
  <p:notesSz cx="6858000" cy="9144000"/>
  <p:embeddedFontLst>
    <p:embeddedFont>
      <p:font typeface="Fredoka" charset="1" panose="02000000000000000000"/>
      <p:regular r:id="rId49"/>
    </p:embeddedFont>
    <p:embeddedFont>
      <p:font typeface="Nunito" charset="1" panose="00000500000000000000"/>
      <p:regular r:id="rId50"/>
    </p:embeddedFont>
    <p:embeddedFont>
      <p:font typeface="Nunito Bold" charset="1" panose="00000800000000000000"/>
      <p:regular r:id="rId51"/>
    </p:embeddedFont>
    <p:embeddedFont>
      <p:font typeface="Canva Sans" charset="1" panose="020B0503030501040103"/>
      <p:regular r:id="rId5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slides/slide23.xml" Type="http://schemas.openxmlformats.org/officeDocument/2006/relationships/slide"/><Relationship Id="rId29" Target="slides/slide24.xml" Type="http://schemas.openxmlformats.org/officeDocument/2006/relationships/slide"/><Relationship Id="rId3" Target="viewProps.xml" Type="http://schemas.openxmlformats.org/officeDocument/2006/relationships/viewProps"/><Relationship Id="rId30" Target="slides/slide25.xml" Type="http://schemas.openxmlformats.org/officeDocument/2006/relationships/slide"/><Relationship Id="rId31" Target="slides/slide26.xml" Type="http://schemas.openxmlformats.org/officeDocument/2006/relationships/slide"/><Relationship Id="rId32" Target="slides/slide27.xml" Type="http://schemas.openxmlformats.org/officeDocument/2006/relationships/slide"/><Relationship Id="rId33" Target="slides/slide28.xml" Type="http://schemas.openxmlformats.org/officeDocument/2006/relationships/slide"/><Relationship Id="rId34" Target="slides/slide29.xml" Type="http://schemas.openxmlformats.org/officeDocument/2006/relationships/slide"/><Relationship Id="rId35" Target="slides/slide30.xml" Type="http://schemas.openxmlformats.org/officeDocument/2006/relationships/slide"/><Relationship Id="rId36" Target="slides/slide31.xml" Type="http://schemas.openxmlformats.org/officeDocument/2006/relationships/slide"/><Relationship Id="rId37" Target="slides/slide32.xml" Type="http://schemas.openxmlformats.org/officeDocument/2006/relationships/slide"/><Relationship Id="rId38" Target="slides/slide33.xml" Type="http://schemas.openxmlformats.org/officeDocument/2006/relationships/slide"/><Relationship Id="rId39" Target="slides/slide34.xml" Type="http://schemas.openxmlformats.org/officeDocument/2006/relationships/slide"/><Relationship Id="rId4" Target="theme/theme1.xml" Type="http://schemas.openxmlformats.org/officeDocument/2006/relationships/theme"/><Relationship Id="rId40" Target="slides/slide35.xml" Type="http://schemas.openxmlformats.org/officeDocument/2006/relationships/slide"/><Relationship Id="rId41" Target="slides/slide36.xml" Type="http://schemas.openxmlformats.org/officeDocument/2006/relationships/slide"/><Relationship Id="rId42" Target="slides/slide37.xml" Type="http://schemas.openxmlformats.org/officeDocument/2006/relationships/slide"/><Relationship Id="rId43" Target="slides/slide38.xml" Type="http://schemas.openxmlformats.org/officeDocument/2006/relationships/slide"/><Relationship Id="rId44" Target="slides/slide39.xml" Type="http://schemas.openxmlformats.org/officeDocument/2006/relationships/slide"/><Relationship Id="rId45" Target="slides/slide40.xml" Type="http://schemas.openxmlformats.org/officeDocument/2006/relationships/slide"/><Relationship Id="rId46" Target="slides/slide41.xml" Type="http://schemas.openxmlformats.org/officeDocument/2006/relationships/slide"/><Relationship Id="rId47" Target="slides/slide42.xml" Type="http://schemas.openxmlformats.org/officeDocument/2006/relationships/slide"/><Relationship Id="rId48" Target="slides/slide43.xml" Type="http://schemas.openxmlformats.org/officeDocument/2006/relationships/slide"/><Relationship Id="rId49" Target="fonts/font49.fntdata" Type="http://schemas.openxmlformats.org/officeDocument/2006/relationships/font"/><Relationship Id="rId5" Target="tableStyles.xml" Type="http://schemas.openxmlformats.org/officeDocument/2006/relationships/tableStyles"/><Relationship Id="rId50" Target="fonts/font50.fntdata" Type="http://schemas.openxmlformats.org/officeDocument/2006/relationships/font"/><Relationship Id="rId51" Target="fonts/font51.fntdata" Type="http://schemas.openxmlformats.org/officeDocument/2006/relationships/font"/><Relationship Id="rId52" Target="fonts/font52.fntdata" Type="http://schemas.openxmlformats.org/officeDocument/2006/relationships/font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/Relationships>
</file>

<file path=ppt/slides/_rels/slide2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/Relationships>
</file>

<file path=ppt/slides/_rels/slide2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/Relationships>
</file>

<file path=ppt/slides/_rels/slide2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/Relationships>
</file>

<file path=ppt/slides/_rels/slide2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/Relationships>
</file>

<file path=ppt/slides/_rels/slide2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/Relationships>
</file>

<file path=ppt/slides/_rels/slide2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3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/Relationships>
</file>

<file path=ppt/slides/_rels/slide3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png" Type="http://schemas.openxmlformats.org/officeDocument/2006/relationships/image"/></Relationships>
</file>

<file path=ppt/slides/_rels/slide3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Relationship Id="rId3" Target="../media/image19.png" Type="http://schemas.openxmlformats.org/officeDocument/2006/relationships/image"/></Relationships>
</file>

<file path=ppt/slides/_rels/slide3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/Relationships>
</file>

<file path=ppt/slides/_rels/slide3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/Relationships>
</file>

<file path=ppt/slides/_rels/slide3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/Relationships>
</file>

<file path=ppt/slides/_rels/slide3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/Relationships>
</file>

<file path=ppt/slides/_rels/slide3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2.png" Type="http://schemas.openxmlformats.org/officeDocument/2006/relationships/image"/></Relationships>
</file>

<file path=ppt/slides/_rels/slide3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png" Type="http://schemas.openxmlformats.org/officeDocument/2006/relationships/image"/></Relationships>
</file>

<file path=ppt/slides/_rels/slide3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4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4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2.png" Type="http://schemas.openxmlformats.org/officeDocument/2006/relationships/image"/></Relationships>
</file>

<file path=ppt/slides/_rels/slide4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5.png" Type="http://schemas.openxmlformats.org/officeDocument/2006/relationships/image"/></Relationships>
</file>

<file path=ppt/slides/_rels/slide4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6.png" Type="http://schemas.openxmlformats.org/officeDocument/2006/relationships/image"/></Relationships>
</file>

<file path=ppt/slides/_rels/slide4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576611" y="8353252"/>
            <a:ext cx="19974273" cy="1420979"/>
            <a:chOff x="0" y="0"/>
            <a:chExt cx="5260714" cy="3742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260714" cy="374250"/>
            </a:xfrm>
            <a:custGeom>
              <a:avLst/>
              <a:gdLst/>
              <a:ahLst/>
              <a:cxnLst/>
              <a:rect r="r" b="b" t="t" l="l"/>
              <a:pathLst>
                <a:path h="374250" w="5260714">
                  <a:moveTo>
                    <a:pt x="0" y="0"/>
                  </a:moveTo>
                  <a:lnTo>
                    <a:pt x="5260714" y="0"/>
                  </a:lnTo>
                  <a:lnTo>
                    <a:pt x="5260714" y="374250"/>
                  </a:lnTo>
                  <a:lnTo>
                    <a:pt x="0" y="374250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260714" cy="412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0" y="0"/>
            <a:ext cx="3416331" cy="1041564"/>
          </a:xfrm>
          <a:custGeom>
            <a:avLst/>
            <a:gdLst/>
            <a:ahLst/>
            <a:cxnLst/>
            <a:rect r="r" b="b" t="t" l="l"/>
            <a:pathLst>
              <a:path h="1041564" w="3416331">
                <a:moveTo>
                  <a:pt x="0" y="0"/>
                </a:moveTo>
                <a:lnTo>
                  <a:pt x="3416331" y="0"/>
                </a:lnTo>
                <a:lnTo>
                  <a:pt x="3416331" y="1041564"/>
                </a:lnTo>
                <a:lnTo>
                  <a:pt x="0" y="104156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668631" y="2952769"/>
            <a:ext cx="14950738" cy="16740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780"/>
              </a:lnSpc>
            </a:pPr>
            <a:r>
              <a:rPr lang="en-US" sz="9843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AGENTES RACIONAIS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04188" y="8743950"/>
            <a:ext cx="8706337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Instituto Superior de Engenharia de Coimbra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2777754" y="8477250"/>
            <a:ext cx="4481546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Rui Miranda </a:t>
            </a:r>
          </a:p>
          <a:p>
            <a:pPr algn="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Tiago Cabral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790831" y="4772229"/>
            <a:ext cx="8706337" cy="12871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79"/>
              </a:lnSpc>
            </a:pPr>
            <a:r>
              <a:rPr lang="en-US" sz="3699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TP1 - Introdução à Inteligência Artificial</a:t>
            </a:r>
          </a:p>
          <a:p>
            <a:pPr algn="ctr">
              <a:lnSpc>
                <a:spcPts val="5179"/>
              </a:lnSpc>
            </a:pPr>
            <a:r>
              <a:rPr lang="en-US" sz="3699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2024/2025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238920" y="548951"/>
            <a:ext cx="13810161" cy="962999"/>
            <a:chOff x="0" y="0"/>
            <a:chExt cx="3637244" cy="25362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637244" cy="253629"/>
            </a:xfrm>
            <a:custGeom>
              <a:avLst/>
              <a:gdLst/>
              <a:ahLst/>
              <a:cxnLst/>
              <a:rect r="r" b="b" t="t" l="l"/>
              <a:pathLst>
                <a:path h="253629" w="3637244">
                  <a:moveTo>
                    <a:pt x="0" y="0"/>
                  </a:moveTo>
                  <a:lnTo>
                    <a:pt x="3637244" y="0"/>
                  </a:lnTo>
                  <a:lnTo>
                    <a:pt x="3637244" y="253629"/>
                  </a:lnTo>
                  <a:lnTo>
                    <a:pt x="0" y="253629"/>
                  </a:ln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C89116">
                    <a:alpha val="100000"/>
                  </a:srgbClr>
                </a:gs>
              </a:gsLst>
              <a:lin ang="0"/>
            </a:gradFill>
            <a:ln w="38100" cap="sq">
              <a:gradFill>
                <a:gsLst>
                  <a:gs pos="0">
                    <a:srgbClr val="000000">
                      <a:alpha val="100000"/>
                    </a:srgbClr>
                  </a:gs>
                  <a:gs pos="100000">
                    <a:srgbClr val="737373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3637244" cy="29172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5425193" y="2209136"/>
            <a:ext cx="12862807" cy="6769052"/>
          </a:xfrm>
          <a:custGeom>
            <a:avLst/>
            <a:gdLst/>
            <a:ahLst/>
            <a:cxnLst/>
            <a:rect r="r" b="b" t="t" l="l"/>
            <a:pathLst>
              <a:path h="6769052" w="12862807">
                <a:moveTo>
                  <a:pt x="0" y="0"/>
                </a:moveTo>
                <a:lnTo>
                  <a:pt x="12862807" y="0"/>
                </a:lnTo>
                <a:lnTo>
                  <a:pt x="12862807" y="6769053"/>
                </a:lnTo>
                <a:lnTo>
                  <a:pt x="0" y="676905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2568923"/>
            <a:ext cx="4309319" cy="60349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84"/>
              </a:lnSpc>
            </a:pPr>
            <a:r>
              <a:rPr lang="en-US" sz="3291" b="true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Variáveis fixas: </a:t>
            </a:r>
          </a:p>
          <a:p>
            <a:pPr algn="l">
              <a:lnSpc>
                <a:spcPts val="3196"/>
              </a:lnSpc>
            </a:pPr>
          </a:p>
          <a:p>
            <a:pPr algn="l" marL="507520" indent="-253760" lvl="1">
              <a:lnSpc>
                <a:spcPts val="3196"/>
              </a:lnSpc>
              <a:buFont typeface="Arial"/>
              <a:buChar char="•"/>
            </a:pPr>
            <a:r>
              <a:rPr lang="en-US" b="true" sz="235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Energia inicial = 100%</a:t>
            </a:r>
          </a:p>
          <a:p>
            <a:pPr algn="l" marL="507520" indent="-253760" lvl="1">
              <a:lnSpc>
                <a:spcPts val="3196"/>
              </a:lnSpc>
              <a:buFont typeface="Arial"/>
              <a:buChar char="•"/>
            </a:pPr>
            <a:r>
              <a:rPr lang="en-US" b="true" sz="235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Energia mínima para procurar carregador = 30%</a:t>
            </a:r>
          </a:p>
          <a:p>
            <a:pPr algn="l" marL="507520" indent="-253760" lvl="1">
              <a:lnSpc>
                <a:spcPts val="3196"/>
              </a:lnSpc>
              <a:buFont typeface="Arial"/>
              <a:buChar char="•"/>
            </a:pPr>
            <a:r>
              <a:rPr lang="en-US" b="true" sz="235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Número de carregadores disponíveis = 3</a:t>
            </a:r>
          </a:p>
          <a:p>
            <a:pPr algn="l" marL="507520" indent="-253760" lvl="1">
              <a:lnSpc>
                <a:spcPts val="3196"/>
              </a:lnSpc>
              <a:buFont typeface="Arial"/>
              <a:buChar char="•"/>
            </a:pPr>
            <a:r>
              <a:rPr lang="en-US" b="true" sz="235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Capacidade de transporte = 30 unidades</a:t>
            </a:r>
          </a:p>
          <a:p>
            <a:pPr algn="l" marL="507520" indent="-253760" lvl="1">
              <a:lnSpc>
                <a:spcPts val="3196"/>
              </a:lnSpc>
              <a:buFont typeface="Arial"/>
              <a:buChar char="•"/>
            </a:pPr>
            <a:r>
              <a:rPr lang="en-US" b="true" sz="235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Número de ticks para despejar o lixo = 30</a:t>
            </a:r>
          </a:p>
          <a:p>
            <a:pPr algn="l" marL="507520" indent="-253760" lvl="1">
              <a:lnSpc>
                <a:spcPts val="3196"/>
              </a:lnSpc>
              <a:buFont typeface="Arial"/>
              <a:buChar char="•"/>
            </a:pPr>
            <a:r>
              <a:rPr lang="en-US" b="true" sz="235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Número de ticks para carregar aspirador = 50</a:t>
            </a:r>
          </a:p>
          <a:p>
            <a:pPr algn="l">
              <a:lnSpc>
                <a:spcPts val="3128"/>
              </a:lnSpc>
            </a:pPr>
            <a:r>
              <a:rPr lang="en-US" sz="23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(Igual ao teste anterior, exceto...)</a:t>
            </a:r>
          </a:p>
          <a:p>
            <a:pPr algn="l" marL="507520" indent="-253760" lvl="1">
              <a:lnSpc>
                <a:spcPts val="3196"/>
              </a:lnSpc>
              <a:buFont typeface="Arial"/>
              <a:buChar char="•"/>
            </a:pPr>
            <a:r>
              <a:rPr lang="en-US" b="true" sz="2350" u="sng">
                <a:solidFill>
                  <a:srgbClr val="9D1A17"/>
                </a:solidFill>
                <a:latin typeface="Nunito Bold"/>
                <a:ea typeface="Nunito Bold"/>
                <a:cs typeface="Nunito Bold"/>
                <a:sym typeface="Nunito Bold"/>
              </a:rPr>
              <a:t>Número de lixo = 60%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702166" y="633191"/>
            <a:ext cx="12883667" cy="7052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50"/>
              </a:lnSpc>
            </a:pPr>
            <a:r>
              <a:rPr lang="en-US" sz="4107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INFLUÊNCIA DA QUANTIDADE DE OBSTÁCULOS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238920" y="548951"/>
            <a:ext cx="13810161" cy="962999"/>
            <a:chOff x="0" y="0"/>
            <a:chExt cx="3637244" cy="25362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637244" cy="253629"/>
            </a:xfrm>
            <a:custGeom>
              <a:avLst/>
              <a:gdLst/>
              <a:ahLst/>
              <a:cxnLst/>
              <a:rect r="r" b="b" t="t" l="l"/>
              <a:pathLst>
                <a:path h="253629" w="3637244">
                  <a:moveTo>
                    <a:pt x="0" y="0"/>
                  </a:moveTo>
                  <a:lnTo>
                    <a:pt x="3637244" y="0"/>
                  </a:lnTo>
                  <a:lnTo>
                    <a:pt x="3637244" y="253629"/>
                  </a:lnTo>
                  <a:lnTo>
                    <a:pt x="0" y="253629"/>
                  </a:ln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C89116">
                    <a:alpha val="100000"/>
                  </a:srgbClr>
                </a:gs>
              </a:gsLst>
              <a:lin ang="0"/>
            </a:gradFill>
            <a:ln w="38100" cap="sq">
              <a:gradFill>
                <a:gsLst>
                  <a:gs pos="0">
                    <a:srgbClr val="000000">
                      <a:alpha val="100000"/>
                    </a:srgbClr>
                  </a:gs>
                  <a:gs pos="100000">
                    <a:srgbClr val="737373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3637244" cy="29172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624274" y="1739912"/>
            <a:ext cx="15039451" cy="8239699"/>
          </a:xfrm>
          <a:custGeom>
            <a:avLst/>
            <a:gdLst/>
            <a:ahLst/>
            <a:cxnLst/>
            <a:rect r="r" b="b" t="t" l="l"/>
            <a:pathLst>
              <a:path h="8239699" w="15039451">
                <a:moveTo>
                  <a:pt x="0" y="0"/>
                </a:moveTo>
                <a:lnTo>
                  <a:pt x="15039452" y="0"/>
                </a:lnTo>
                <a:lnTo>
                  <a:pt x="15039452" y="8239700"/>
                </a:lnTo>
                <a:lnTo>
                  <a:pt x="0" y="82397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590" t="-1593" r="-1123" b="-908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702166" y="633191"/>
            <a:ext cx="12883667" cy="7052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50"/>
              </a:lnSpc>
            </a:pPr>
            <a:r>
              <a:rPr lang="en-US" sz="4107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INFLUÊNCIA DA QUANTIDADE DE OBSTÁCULOS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14645815" y="2858501"/>
            <a:ext cx="816768" cy="501082"/>
            <a:chOff x="0" y="0"/>
            <a:chExt cx="215116" cy="13197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15116" cy="131972"/>
            </a:xfrm>
            <a:custGeom>
              <a:avLst/>
              <a:gdLst/>
              <a:ahLst/>
              <a:cxnLst/>
              <a:rect r="r" b="b" t="t" l="l"/>
              <a:pathLst>
                <a:path h="131972" w="215116">
                  <a:moveTo>
                    <a:pt x="65986" y="0"/>
                  </a:moveTo>
                  <a:lnTo>
                    <a:pt x="149130" y="0"/>
                  </a:lnTo>
                  <a:cubicBezTo>
                    <a:pt x="166630" y="0"/>
                    <a:pt x="183414" y="6952"/>
                    <a:pt x="195789" y="19327"/>
                  </a:cubicBezTo>
                  <a:cubicBezTo>
                    <a:pt x="208164" y="31702"/>
                    <a:pt x="215116" y="48486"/>
                    <a:pt x="215116" y="65986"/>
                  </a:cubicBezTo>
                  <a:lnTo>
                    <a:pt x="215116" y="65986"/>
                  </a:lnTo>
                  <a:cubicBezTo>
                    <a:pt x="215116" y="102429"/>
                    <a:pt x="185573" y="131972"/>
                    <a:pt x="149130" y="131972"/>
                  </a:cubicBezTo>
                  <a:lnTo>
                    <a:pt x="65986" y="131972"/>
                  </a:lnTo>
                  <a:cubicBezTo>
                    <a:pt x="29543" y="131972"/>
                    <a:pt x="0" y="102429"/>
                    <a:pt x="0" y="65986"/>
                  </a:cubicBezTo>
                  <a:lnTo>
                    <a:pt x="0" y="65986"/>
                  </a:lnTo>
                  <a:cubicBezTo>
                    <a:pt x="0" y="29543"/>
                    <a:pt x="29543" y="0"/>
                    <a:pt x="65986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42875" cap="rnd">
              <a:solidFill>
                <a:srgbClr val="00BF63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215116" cy="1700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4645815" y="3499823"/>
            <a:ext cx="816768" cy="501082"/>
            <a:chOff x="0" y="0"/>
            <a:chExt cx="215116" cy="131972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15116" cy="131972"/>
            </a:xfrm>
            <a:custGeom>
              <a:avLst/>
              <a:gdLst/>
              <a:ahLst/>
              <a:cxnLst/>
              <a:rect r="r" b="b" t="t" l="l"/>
              <a:pathLst>
                <a:path h="131972" w="215116">
                  <a:moveTo>
                    <a:pt x="65986" y="0"/>
                  </a:moveTo>
                  <a:lnTo>
                    <a:pt x="149130" y="0"/>
                  </a:lnTo>
                  <a:cubicBezTo>
                    <a:pt x="166630" y="0"/>
                    <a:pt x="183414" y="6952"/>
                    <a:pt x="195789" y="19327"/>
                  </a:cubicBezTo>
                  <a:cubicBezTo>
                    <a:pt x="208164" y="31702"/>
                    <a:pt x="215116" y="48486"/>
                    <a:pt x="215116" y="65986"/>
                  </a:cubicBezTo>
                  <a:lnTo>
                    <a:pt x="215116" y="65986"/>
                  </a:lnTo>
                  <a:cubicBezTo>
                    <a:pt x="215116" y="102429"/>
                    <a:pt x="185573" y="131972"/>
                    <a:pt x="149130" y="131972"/>
                  </a:cubicBezTo>
                  <a:lnTo>
                    <a:pt x="65986" y="131972"/>
                  </a:lnTo>
                  <a:cubicBezTo>
                    <a:pt x="29543" y="131972"/>
                    <a:pt x="0" y="102429"/>
                    <a:pt x="0" y="65986"/>
                  </a:cubicBezTo>
                  <a:lnTo>
                    <a:pt x="0" y="65986"/>
                  </a:lnTo>
                  <a:cubicBezTo>
                    <a:pt x="0" y="29543"/>
                    <a:pt x="29543" y="0"/>
                    <a:pt x="65986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42875" cap="rnd">
              <a:solidFill>
                <a:srgbClr val="00BF63"/>
              </a:solidFill>
              <a:prstDash val="solid"/>
              <a:round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15116" cy="1700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4645815" y="4000905"/>
            <a:ext cx="816768" cy="501082"/>
            <a:chOff x="0" y="0"/>
            <a:chExt cx="215116" cy="131972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215116" cy="131972"/>
            </a:xfrm>
            <a:custGeom>
              <a:avLst/>
              <a:gdLst/>
              <a:ahLst/>
              <a:cxnLst/>
              <a:rect r="r" b="b" t="t" l="l"/>
              <a:pathLst>
                <a:path h="131972" w="215116">
                  <a:moveTo>
                    <a:pt x="65986" y="0"/>
                  </a:moveTo>
                  <a:lnTo>
                    <a:pt x="149130" y="0"/>
                  </a:lnTo>
                  <a:cubicBezTo>
                    <a:pt x="166630" y="0"/>
                    <a:pt x="183414" y="6952"/>
                    <a:pt x="195789" y="19327"/>
                  </a:cubicBezTo>
                  <a:cubicBezTo>
                    <a:pt x="208164" y="31702"/>
                    <a:pt x="215116" y="48486"/>
                    <a:pt x="215116" y="65986"/>
                  </a:cubicBezTo>
                  <a:lnTo>
                    <a:pt x="215116" y="65986"/>
                  </a:lnTo>
                  <a:cubicBezTo>
                    <a:pt x="215116" y="102429"/>
                    <a:pt x="185573" y="131972"/>
                    <a:pt x="149130" y="131972"/>
                  </a:cubicBezTo>
                  <a:lnTo>
                    <a:pt x="65986" y="131972"/>
                  </a:lnTo>
                  <a:cubicBezTo>
                    <a:pt x="29543" y="131972"/>
                    <a:pt x="0" y="102429"/>
                    <a:pt x="0" y="65986"/>
                  </a:cubicBezTo>
                  <a:lnTo>
                    <a:pt x="0" y="65986"/>
                  </a:lnTo>
                  <a:cubicBezTo>
                    <a:pt x="0" y="29543"/>
                    <a:pt x="29543" y="0"/>
                    <a:pt x="65986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42875" cap="rnd">
              <a:solidFill>
                <a:srgbClr val="00BF63"/>
              </a:solidFill>
              <a:prstDash val="solid"/>
              <a:round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215116" cy="1700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4645815" y="8083225"/>
            <a:ext cx="844481" cy="518084"/>
            <a:chOff x="0" y="0"/>
            <a:chExt cx="215116" cy="131972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15116" cy="131972"/>
            </a:xfrm>
            <a:custGeom>
              <a:avLst/>
              <a:gdLst/>
              <a:ahLst/>
              <a:cxnLst/>
              <a:rect r="r" b="b" t="t" l="l"/>
              <a:pathLst>
                <a:path h="131972" w="215116">
                  <a:moveTo>
                    <a:pt x="65986" y="0"/>
                  </a:moveTo>
                  <a:lnTo>
                    <a:pt x="149130" y="0"/>
                  </a:lnTo>
                  <a:cubicBezTo>
                    <a:pt x="166630" y="0"/>
                    <a:pt x="183414" y="6952"/>
                    <a:pt x="195789" y="19327"/>
                  </a:cubicBezTo>
                  <a:cubicBezTo>
                    <a:pt x="208164" y="31702"/>
                    <a:pt x="215116" y="48486"/>
                    <a:pt x="215116" y="65986"/>
                  </a:cubicBezTo>
                  <a:lnTo>
                    <a:pt x="215116" y="65986"/>
                  </a:lnTo>
                  <a:cubicBezTo>
                    <a:pt x="215116" y="102429"/>
                    <a:pt x="185573" y="131972"/>
                    <a:pt x="149130" y="131972"/>
                  </a:cubicBezTo>
                  <a:lnTo>
                    <a:pt x="65986" y="131972"/>
                  </a:lnTo>
                  <a:cubicBezTo>
                    <a:pt x="29543" y="131972"/>
                    <a:pt x="0" y="102429"/>
                    <a:pt x="0" y="65986"/>
                  </a:cubicBezTo>
                  <a:lnTo>
                    <a:pt x="0" y="65986"/>
                  </a:lnTo>
                  <a:cubicBezTo>
                    <a:pt x="0" y="29543"/>
                    <a:pt x="29543" y="0"/>
                    <a:pt x="65986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42875" cap="rnd">
              <a:solidFill>
                <a:srgbClr val="9D1A17"/>
              </a:solidFill>
              <a:prstDash val="solid"/>
              <a:round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0" y="-38100"/>
              <a:ext cx="215116" cy="1700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14645815" y="8661506"/>
            <a:ext cx="844481" cy="518084"/>
            <a:chOff x="0" y="0"/>
            <a:chExt cx="215116" cy="131972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215116" cy="131972"/>
            </a:xfrm>
            <a:custGeom>
              <a:avLst/>
              <a:gdLst/>
              <a:ahLst/>
              <a:cxnLst/>
              <a:rect r="r" b="b" t="t" l="l"/>
              <a:pathLst>
                <a:path h="131972" w="215116">
                  <a:moveTo>
                    <a:pt x="65986" y="0"/>
                  </a:moveTo>
                  <a:lnTo>
                    <a:pt x="149130" y="0"/>
                  </a:lnTo>
                  <a:cubicBezTo>
                    <a:pt x="166630" y="0"/>
                    <a:pt x="183414" y="6952"/>
                    <a:pt x="195789" y="19327"/>
                  </a:cubicBezTo>
                  <a:cubicBezTo>
                    <a:pt x="208164" y="31702"/>
                    <a:pt x="215116" y="48486"/>
                    <a:pt x="215116" y="65986"/>
                  </a:cubicBezTo>
                  <a:lnTo>
                    <a:pt x="215116" y="65986"/>
                  </a:lnTo>
                  <a:cubicBezTo>
                    <a:pt x="215116" y="102429"/>
                    <a:pt x="185573" y="131972"/>
                    <a:pt x="149130" y="131972"/>
                  </a:cubicBezTo>
                  <a:lnTo>
                    <a:pt x="65986" y="131972"/>
                  </a:lnTo>
                  <a:cubicBezTo>
                    <a:pt x="29543" y="131972"/>
                    <a:pt x="0" y="102429"/>
                    <a:pt x="0" y="65986"/>
                  </a:cubicBezTo>
                  <a:lnTo>
                    <a:pt x="0" y="65986"/>
                  </a:lnTo>
                  <a:cubicBezTo>
                    <a:pt x="0" y="29543"/>
                    <a:pt x="29543" y="0"/>
                    <a:pt x="65986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42875" cap="rnd">
              <a:solidFill>
                <a:srgbClr val="9D1A17"/>
              </a:solidFill>
              <a:prstDash val="solid"/>
              <a:round/>
            </a:ln>
          </p:spPr>
        </p:sp>
        <p:sp>
          <p:nvSpPr>
            <p:cNvPr name="TextBox 21" id="21"/>
            <p:cNvSpPr txBox="true"/>
            <p:nvPr/>
          </p:nvSpPr>
          <p:spPr>
            <a:xfrm>
              <a:off x="0" y="-38100"/>
              <a:ext cx="215116" cy="1700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14645815" y="9239788"/>
            <a:ext cx="844481" cy="518084"/>
            <a:chOff x="0" y="0"/>
            <a:chExt cx="215116" cy="131972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215116" cy="131972"/>
            </a:xfrm>
            <a:custGeom>
              <a:avLst/>
              <a:gdLst/>
              <a:ahLst/>
              <a:cxnLst/>
              <a:rect r="r" b="b" t="t" l="l"/>
              <a:pathLst>
                <a:path h="131972" w="215116">
                  <a:moveTo>
                    <a:pt x="65986" y="0"/>
                  </a:moveTo>
                  <a:lnTo>
                    <a:pt x="149130" y="0"/>
                  </a:lnTo>
                  <a:cubicBezTo>
                    <a:pt x="166630" y="0"/>
                    <a:pt x="183414" y="6952"/>
                    <a:pt x="195789" y="19327"/>
                  </a:cubicBezTo>
                  <a:cubicBezTo>
                    <a:pt x="208164" y="31702"/>
                    <a:pt x="215116" y="48486"/>
                    <a:pt x="215116" y="65986"/>
                  </a:cubicBezTo>
                  <a:lnTo>
                    <a:pt x="215116" y="65986"/>
                  </a:lnTo>
                  <a:cubicBezTo>
                    <a:pt x="215116" y="102429"/>
                    <a:pt x="185573" y="131972"/>
                    <a:pt x="149130" y="131972"/>
                  </a:cubicBezTo>
                  <a:lnTo>
                    <a:pt x="65986" y="131972"/>
                  </a:lnTo>
                  <a:cubicBezTo>
                    <a:pt x="29543" y="131972"/>
                    <a:pt x="0" y="102429"/>
                    <a:pt x="0" y="65986"/>
                  </a:cubicBezTo>
                  <a:lnTo>
                    <a:pt x="0" y="65986"/>
                  </a:lnTo>
                  <a:cubicBezTo>
                    <a:pt x="0" y="29543"/>
                    <a:pt x="29543" y="0"/>
                    <a:pt x="65986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42875" cap="rnd">
              <a:solidFill>
                <a:srgbClr val="9D1A17"/>
              </a:solidFill>
              <a:prstDash val="solid"/>
              <a:round/>
            </a:ln>
          </p:spPr>
        </p:sp>
        <p:sp>
          <p:nvSpPr>
            <p:cNvPr name="TextBox 24" id="24"/>
            <p:cNvSpPr txBox="true"/>
            <p:nvPr/>
          </p:nvSpPr>
          <p:spPr>
            <a:xfrm>
              <a:off x="0" y="-38100"/>
              <a:ext cx="215116" cy="1700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25" id="25"/>
          <p:cNvSpPr/>
          <p:nvPr/>
        </p:nvSpPr>
        <p:spPr>
          <a:xfrm>
            <a:off x="15462583" y="3109042"/>
            <a:ext cx="27713" cy="5233225"/>
          </a:xfrm>
          <a:prstGeom prst="line">
            <a:avLst/>
          </a:prstGeom>
          <a:ln cap="flat" w="6667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26" id="26"/>
          <p:cNvSpPr/>
          <p:nvPr/>
        </p:nvSpPr>
        <p:spPr>
          <a:xfrm>
            <a:off x="15462583" y="3750364"/>
            <a:ext cx="27713" cy="5170184"/>
          </a:xfrm>
          <a:prstGeom prst="line">
            <a:avLst/>
          </a:prstGeom>
          <a:ln cap="flat" w="6667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27" id="27"/>
          <p:cNvSpPr/>
          <p:nvPr/>
        </p:nvSpPr>
        <p:spPr>
          <a:xfrm>
            <a:off x="15462583" y="4251447"/>
            <a:ext cx="123251" cy="5506425"/>
          </a:xfrm>
          <a:prstGeom prst="line">
            <a:avLst/>
          </a:prstGeom>
          <a:ln cap="flat" w="6667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238920" y="548951"/>
            <a:ext cx="13810161" cy="962999"/>
            <a:chOff x="0" y="0"/>
            <a:chExt cx="3637244" cy="25362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637244" cy="253629"/>
            </a:xfrm>
            <a:custGeom>
              <a:avLst/>
              <a:gdLst/>
              <a:ahLst/>
              <a:cxnLst/>
              <a:rect r="r" b="b" t="t" l="l"/>
              <a:pathLst>
                <a:path h="253629" w="3637244">
                  <a:moveTo>
                    <a:pt x="0" y="0"/>
                  </a:moveTo>
                  <a:lnTo>
                    <a:pt x="3637244" y="0"/>
                  </a:lnTo>
                  <a:lnTo>
                    <a:pt x="3637244" y="253629"/>
                  </a:lnTo>
                  <a:lnTo>
                    <a:pt x="0" y="253629"/>
                  </a:ln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C89116">
                    <a:alpha val="100000"/>
                  </a:srgbClr>
                </a:gs>
              </a:gsLst>
              <a:lin ang="0"/>
            </a:gradFill>
            <a:ln w="38100" cap="sq">
              <a:gradFill>
                <a:gsLst>
                  <a:gs pos="0">
                    <a:srgbClr val="000000">
                      <a:alpha val="100000"/>
                    </a:srgbClr>
                  </a:gs>
                  <a:gs pos="100000">
                    <a:srgbClr val="737373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3637244" cy="29172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624274" y="1739912"/>
            <a:ext cx="15039451" cy="8239699"/>
          </a:xfrm>
          <a:custGeom>
            <a:avLst/>
            <a:gdLst/>
            <a:ahLst/>
            <a:cxnLst/>
            <a:rect r="r" b="b" t="t" l="l"/>
            <a:pathLst>
              <a:path h="8239699" w="15039451">
                <a:moveTo>
                  <a:pt x="0" y="0"/>
                </a:moveTo>
                <a:lnTo>
                  <a:pt x="15039452" y="0"/>
                </a:lnTo>
                <a:lnTo>
                  <a:pt x="15039452" y="8239700"/>
                </a:lnTo>
                <a:lnTo>
                  <a:pt x="0" y="82397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590" t="-1593" r="-1123" b="-908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702166" y="633191"/>
            <a:ext cx="12883667" cy="7052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50"/>
              </a:lnSpc>
            </a:pPr>
            <a:r>
              <a:rPr lang="en-US" sz="4107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INFLUÊNCIA DA QUANTIDADE DE OBSTÁCULOS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14645815" y="2858501"/>
            <a:ext cx="816768" cy="501082"/>
            <a:chOff x="0" y="0"/>
            <a:chExt cx="215116" cy="13197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15116" cy="131972"/>
            </a:xfrm>
            <a:custGeom>
              <a:avLst/>
              <a:gdLst/>
              <a:ahLst/>
              <a:cxnLst/>
              <a:rect r="r" b="b" t="t" l="l"/>
              <a:pathLst>
                <a:path h="131972" w="215116">
                  <a:moveTo>
                    <a:pt x="65986" y="0"/>
                  </a:moveTo>
                  <a:lnTo>
                    <a:pt x="149130" y="0"/>
                  </a:lnTo>
                  <a:cubicBezTo>
                    <a:pt x="166630" y="0"/>
                    <a:pt x="183414" y="6952"/>
                    <a:pt x="195789" y="19327"/>
                  </a:cubicBezTo>
                  <a:cubicBezTo>
                    <a:pt x="208164" y="31702"/>
                    <a:pt x="215116" y="48486"/>
                    <a:pt x="215116" y="65986"/>
                  </a:cubicBezTo>
                  <a:lnTo>
                    <a:pt x="215116" y="65986"/>
                  </a:lnTo>
                  <a:cubicBezTo>
                    <a:pt x="215116" y="102429"/>
                    <a:pt x="185573" y="131972"/>
                    <a:pt x="149130" y="131972"/>
                  </a:cubicBezTo>
                  <a:lnTo>
                    <a:pt x="65986" y="131972"/>
                  </a:lnTo>
                  <a:cubicBezTo>
                    <a:pt x="29543" y="131972"/>
                    <a:pt x="0" y="102429"/>
                    <a:pt x="0" y="65986"/>
                  </a:cubicBezTo>
                  <a:lnTo>
                    <a:pt x="0" y="65986"/>
                  </a:lnTo>
                  <a:cubicBezTo>
                    <a:pt x="0" y="29543"/>
                    <a:pt x="29543" y="0"/>
                    <a:pt x="65986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42875" cap="rnd">
              <a:solidFill>
                <a:srgbClr val="00BF63">
                  <a:alpha val="49804"/>
                </a:srgbClr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215116" cy="1700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4645815" y="3499823"/>
            <a:ext cx="816768" cy="501082"/>
            <a:chOff x="0" y="0"/>
            <a:chExt cx="215116" cy="131972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15116" cy="131972"/>
            </a:xfrm>
            <a:custGeom>
              <a:avLst/>
              <a:gdLst/>
              <a:ahLst/>
              <a:cxnLst/>
              <a:rect r="r" b="b" t="t" l="l"/>
              <a:pathLst>
                <a:path h="131972" w="215116">
                  <a:moveTo>
                    <a:pt x="65986" y="0"/>
                  </a:moveTo>
                  <a:lnTo>
                    <a:pt x="149130" y="0"/>
                  </a:lnTo>
                  <a:cubicBezTo>
                    <a:pt x="166630" y="0"/>
                    <a:pt x="183414" y="6952"/>
                    <a:pt x="195789" y="19327"/>
                  </a:cubicBezTo>
                  <a:cubicBezTo>
                    <a:pt x="208164" y="31702"/>
                    <a:pt x="215116" y="48486"/>
                    <a:pt x="215116" y="65986"/>
                  </a:cubicBezTo>
                  <a:lnTo>
                    <a:pt x="215116" y="65986"/>
                  </a:lnTo>
                  <a:cubicBezTo>
                    <a:pt x="215116" y="102429"/>
                    <a:pt x="185573" y="131972"/>
                    <a:pt x="149130" y="131972"/>
                  </a:cubicBezTo>
                  <a:lnTo>
                    <a:pt x="65986" y="131972"/>
                  </a:lnTo>
                  <a:cubicBezTo>
                    <a:pt x="29543" y="131972"/>
                    <a:pt x="0" y="102429"/>
                    <a:pt x="0" y="65986"/>
                  </a:cubicBezTo>
                  <a:lnTo>
                    <a:pt x="0" y="65986"/>
                  </a:lnTo>
                  <a:cubicBezTo>
                    <a:pt x="0" y="29543"/>
                    <a:pt x="29543" y="0"/>
                    <a:pt x="65986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42875" cap="rnd">
              <a:solidFill>
                <a:srgbClr val="00BF63">
                  <a:alpha val="49804"/>
                </a:srgbClr>
              </a:solidFill>
              <a:prstDash val="solid"/>
              <a:round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15116" cy="1700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4645815" y="3986080"/>
            <a:ext cx="816768" cy="501082"/>
            <a:chOff x="0" y="0"/>
            <a:chExt cx="215116" cy="131972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215116" cy="131972"/>
            </a:xfrm>
            <a:custGeom>
              <a:avLst/>
              <a:gdLst/>
              <a:ahLst/>
              <a:cxnLst/>
              <a:rect r="r" b="b" t="t" l="l"/>
              <a:pathLst>
                <a:path h="131972" w="215116">
                  <a:moveTo>
                    <a:pt x="65986" y="0"/>
                  </a:moveTo>
                  <a:lnTo>
                    <a:pt x="149130" y="0"/>
                  </a:lnTo>
                  <a:cubicBezTo>
                    <a:pt x="166630" y="0"/>
                    <a:pt x="183414" y="6952"/>
                    <a:pt x="195789" y="19327"/>
                  </a:cubicBezTo>
                  <a:cubicBezTo>
                    <a:pt x="208164" y="31702"/>
                    <a:pt x="215116" y="48486"/>
                    <a:pt x="215116" y="65986"/>
                  </a:cubicBezTo>
                  <a:lnTo>
                    <a:pt x="215116" y="65986"/>
                  </a:lnTo>
                  <a:cubicBezTo>
                    <a:pt x="215116" y="102429"/>
                    <a:pt x="185573" y="131972"/>
                    <a:pt x="149130" y="131972"/>
                  </a:cubicBezTo>
                  <a:lnTo>
                    <a:pt x="65986" y="131972"/>
                  </a:lnTo>
                  <a:cubicBezTo>
                    <a:pt x="29543" y="131972"/>
                    <a:pt x="0" y="102429"/>
                    <a:pt x="0" y="65986"/>
                  </a:cubicBezTo>
                  <a:lnTo>
                    <a:pt x="0" y="65986"/>
                  </a:lnTo>
                  <a:cubicBezTo>
                    <a:pt x="0" y="29543"/>
                    <a:pt x="29543" y="0"/>
                    <a:pt x="65986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42875" cap="rnd">
              <a:solidFill>
                <a:srgbClr val="00BF63">
                  <a:alpha val="49804"/>
                </a:srgbClr>
              </a:solidFill>
              <a:prstDash val="solid"/>
              <a:round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215116" cy="1700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4645815" y="8083225"/>
            <a:ext cx="844481" cy="518084"/>
            <a:chOff x="0" y="0"/>
            <a:chExt cx="215116" cy="131972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15116" cy="131972"/>
            </a:xfrm>
            <a:custGeom>
              <a:avLst/>
              <a:gdLst/>
              <a:ahLst/>
              <a:cxnLst/>
              <a:rect r="r" b="b" t="t" l="l"/>
              <a:pathLst>
                <a:path h="131972" w="215116">
                  <a:moveTo>
                    <a:pt x="65986" y="0"/>
                  </a:moveTo>
                  <a:lnTo>
                    <a:pt x="149130" y="0"/>
                  </a:lnTo>
                  <a:cubicBezTo>
                    <a:pt x="166630" y="0"/>
                    <a:pt x="183414" y="6952"/>
                    <a:pt x="195789" y="19327"/>
                  </a:cubicBezTo>
                  <a:cubicBezTo>
                    <a:pt x="208164" y="31702"/>
                    <a:pt x="215116" y="48486"/>
                    <a:pt x="215116" y="65986"/>
                  </a:cubicBezTo>
                  <a:lnTo>
                    <a:pt x="215116" y="65986"/>
                  </a:lnTo>
                  <a:cubicBezTo>
                    <a:pt x="215116" y="102429"/>
                    <a:pt x="185573" y="131972"/>
                    <a:pt x="149130" y="131972"/>
                  </a:cubicBezTo>
                  <a:lnTo>
                    <a:pt x="65986" y="131972"/>
                  </a:lnTo>
                  <a:cubicBezTo>
                    <a:pt x="29543" y="131972"/>
                    <a:pt x="0" y="102429"/>
                    <a:pt x="0" y="65986"/>
                  </a:cubicBezTo>
                  <a:lnTo>
                    <a:pt x="0" y="65986"/>
                  </a:lnTo>
                  <a:cubicBezTo>
                    <a:pt x="0" y="29543"/>
                    <a:pt x="29543" y="0"/>
                    <a:pt x="65986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42875" cap="rnd">
              <a:solidFill>
                <a:srgbClr val="9D1A17">
                  <a:alpha val="49804"/>
                </a:srgbClr>
              </a:solidFill>
              <a:prstDash val="solid"/>
              <a:round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0" y="-38100"/>
              <a:ext cx="215116" cy="1700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14645815" y="8661506"/>
            <a:ext cx="844481" cy="518084"/>
            <a:chOff x="0" y="0"/>
            <a:chExt cx="215116" cy="131972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215116" cy="131972"/>
            </a:xfrm>
            <a:custGeom>
              <a:avLst/>
              <a:gdLst/>
              <a:ahLst/>
              <a:cxnLst/>
              <a:rect r="r" b="b" t="t" l="l"/>
              <a:pathLst>
                <a:path h="131972" w="215116">
                  <a:moveTo>
                    <a:pt x="65986" y="0"/>
                  </a:moveTo>
                  <a:lnTo>
                    <a:pt x="149130" y="0"/>
                  </a:lnTo>
                  <a:cubicBezTo>
                    <a:pt x="166630" y="0"/>
                    <a:pt x="183414" y="6952"/>
                    <a:pt x="195789" y="19327"/>
                  </a:cubicBezTo>
                  <a:cubicBezTo>
                    <a:pt x="208164" y="31702"/>
                    <a:pt x="215116" y="48486"/>
                    <a:pt x="215116" y="65986"/>
                  </a:cubicBezTo>
                  <a:lnTo>
                    <a:pt x="215116" y="65986"/>
                  </a:lnTo>
                  <a:cubicBezTo>
                    <a:pt x="215116" y="102429"/>
                    <a:pt x="185573" y="131972"/>
                    <a:pt x="149130" y="131972"/>
                  </a:cubicBezTo>
                  <a:lnTo>
                    <a:pt x="65986" y="131972"/>
                  </a:lnTo>
                  <a:cubicBezTo>
                    <a:pt x="29543" y="131972"/>
                    <a:pt x="0" y="102429"/>
                    <a:pt x="0" y="65986"/>
                  </a:cubicBezTo>
                  <a:lnTo>
                    <a:pt x="0" y="65986"/>
                  </a:lnTo>
                  <a:cubicBezTo>
                    <a:pt x="0" y="29543"/>
                    <a:pt x="29543" y="0"/>
                    <a:pt x="65986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42875" cap="rnd">
              <a:solidFill>
                <a:srgbClr val="9D1A17">
                  <a:alpha val="49804"/>
                </a:srgbClr>
              </a:solidFill>
              <a:prstDash val="solid"/>
              <a:round/>
            </a:ln>
          </p:spPr>
        </p:sp>
        <p:sp>
          <p:nvSpPr>
            <p:cNvPr name="TextBox 21" id="21"/>
            <p:cNvSpPr txBox="true"/>
            <p:nvPr/>
          </p:nvSpPr>
          <p:spPr>
            <a:xfrm>
              <a:off x="0" y="-38100"/>
              <a:ext cx="215116" cy="1700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14645815" y="9224962"/>
            <a:ext cx="844481" cy="518084"/>
            <a:chOff x="0" y="0"/>
            <a:chExt cx="215116" cy="131972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215116" cy="131972"/>
            </a:xfrm>
            <a:custGeom>
              <a:avLst/>
              <a:gdLst/>
              <a:ahLst/>
              <a:cxnLst/>
              <a:rect r="r" b="b" t="t" l="l"/>
              <a:pathLst>
                <a:path h="131972" w="215116">
                  <a:moveTo>
                    <a:pt x="65986" y="0"/>
                  </a:moveTo>
                  <a:lnTo>
                    <a:pt x="149130" y="0"/>
                  </a:lnTo>
                  <a:cubicBezTo>
                    <a:pt x="166630" y="0"/>
                    <a:pt x="183414" y="6952"/>
                    <a:pt x="195789" y="19327"/>
                  </a:cubicBezTo>
                  <a:cubicBezTo>
                    <a:pt x="208164" y="31702"/>
                    <a:pt x="215116" y="48486"/>
                    <a:pt x="215116" y="65986"/>
                  </a:cubicBezTo>
                  <a:lnTo>
                    <a:pt x="215116" y="65986"/>
                  </a:lnTo>
                  <a:cubicBezTo>
                    <a:pt x="215116" y="102429"/>
                    <a:pt x="185573" y="131972"/>
                    <a:pt x="149130" y="131972"/>
                  </a:cubicBezTo>
                  <a:lnTo>
                    <a:pt x="65986" y="131972"/>
                  </a:lnTo>
                  <a:cubicBezTo>
                    <a:pt x="29543" y="131972"/>
                    <a:pt x="0" y="102429"/>
                    <a:pt x="0" y="65986"/>
                  </a:cubicBezTo>
                  <a:lnTo>
                    <a:pt x="0" y="65986"/>
                  </a:lnTo>
                  <a:cubicBezTo>
                    <a:pt x="0" y="29543"/>
                    <a:pt x="29543" y="0"/>
                    <a:pt x="65986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42875" cap="rnd">
              <a:solidFill>
                <a:srgbClr val="9D1A17">
                  <a:alpha val="49804"/>
                </a:srgbClr>
              </a:solidFill>
              <a:prstDash val="solid"/>
              <a:round/>
            </a:ln>
          </p:spPr>
        </p:sp>
        <p:sp>
          <p:nvSpPr>
            <p:cNvPr name="TextBox 24" id="24"/>
            <p:cNvSpPr txBox="true"/>
            <p:nvPr/>
          </p:nvSpPr>
          <p:spPr>
            <a:xfrm>
              <a:off x="0" y="-38100"/>
              <a:ext cx="215116" cy="1700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25" id="25"/>
          <p:cNvSpPr/>
          <p:nvPr/>
        </p:nvSpPr>
        <p:spPr>
          <a:xfrm>
            <a:off x="15462583" y="3109042"/>
            <a:ext cx="27713" cy="5233225"/>
          </a:xfrm>
          <a:prstGeom prst="line">
            <a:avLst/>
          </a:prstGeom>
          <a:ln cap="flat" w="66675">
            <a:solidFill>
              <a:srgbClr val="000000">
                <a:alpha val="49804"/>
              </a:srgbClr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26" id="26"/>
          <p:cNvSpPr/>
          <p:nvPr/>
        </p:nvSpPr>
        <p:spPr>
          <a:xfrm>
            <a:off x="15462583" y="3750364"/>
            <a:ext cx="27713" cy="5170184"/>
          </a:xfrm>
          <a:prstGeom prst="line">
            <a:avLst/>
          </a:prstGeom>
          <a:ln cap="flat" w="66675">
            <a:solidFill>
              <a:srgbClr val="000000">
                <a:alpha val="49804"/>
              </a:srgbClr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27" id="27"/>
          <p:cNvSpPr/>
          <p:nvPr/>
        </p:nvSpPr>
        <p:spPr>
          <a:xfrm>
            <a:off x="15462583" y="4236621"/>
            <a:ext cx="27713" cy="5247383"/>
          </a:xfrm>
          <a:prstGeom prst="line">
            <a:avLst/>
          </a:prstGeom>
          <a:ln cap="flat" w="66675">
            <a:solidFill>
              <a:srgbClr val="000000">
                <a:alpha val="49804"/>
              </a:srgbClr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28" id="28"/>
          <p:cNvGrpSpPr/>
          <p:nvPr/>
        </p:nvGrpSpPr>
        <p:grpSpPr>
          <a:xfrm rot="0">
            <a:off x="11719627" y="4044920"/>
            <a:ext cx="816768" cy="501082"/>
            <a:chOff x="0" y="0"/>
            <a:chExt cx="215116" cy="131972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215116" cy="131972"/>
            </a:xfrm>
            <a:custGeom>
              <a:avLst/>
              <a:gdLst/>
              <a:ahLst/>
              <a:cxnLst/>
              <a:rect r="r" b="b" t="t" l="l"/>
              <a:pathLst>
                <a:path h="131972" w="215116">
                  <a:moveTo>
                    <a:pt x="65986" y="0"/>
                  </a:moveTo>
                  <a:lnTo>
                    <a:pt x="149130" y="0"/>
                  </a:lnTo>
                  <a:cubicBezTo>
                    <a:pt x="166630" y="0"/>
                    <a:pt x="183414" y="6952"/>
                    <a:pt x="195789" y="19327"/>
                  </a:cubicBezTo>
                  <a:cubicBezTo>
                    <a:pt x="208164" y="31702"/>
                    <a:pt x="215116" y="48486"/>
                    <a:pt x="215116" y="65986"/>
                  </a:cubicBezTo>
                  <a:lnTo>
                    <a:pt x="215116" y="65986"/>
                  </a:lnTo>
                  <a:cubicBezTo>
                    <a:pt x="215116" y="102429"/>
                    <a:pt x="185573" y="131972"/>
                    <a:pt x="149130" y="131972"/>
                  </a:cubicBezTo>
                  <a:lnTo>
                    <a:pt x="65986" y="131972"/>
                  </a:lnTo>
                  <a:cubicBezTo>
                    <a:pt x="29543" y="131972"/>
                    <a:pt x="0" y="102429"/>
                    <a:pt x="0" y="65986"/>
                  </a:cubicBezTo>
                  <a:lnTo>
                    <a:pt x="0" y="65986"/>
                  </a:lnTo>
                  <a:cubicBezTo>
                    <a:pt x="0" y="29543"/>
                    <a:pt x="29543" y="0"/>
                    <a:pt x="65986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42875" cap="rnd">
              <a:solidFill>
                <a:srgbClr val="00BF63"/>
              </a:solidFill>
              <a:prstDash val="solid"/>
              <a:round/>
            </a:ln>
          </p:spPr>
        </p:sp>
        <p:sp>
          <p:nvSpPr>
            <p:cNvPr name="TextBox 30" id="30"/>
            <p:cNvSpPr txBox="true"/>
            <p:nvPr/>
          </p:nvSpPr>
          <p:spPr>
            <a:xfrm>
              <a:off x="0" y="-38100"/>
              <a:ext cx="215116" cy="1700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1" id="31"/>
          <p:cNvGrpSpPr/>
          <p:nvPr/>
        </p:nvGrpSpPr>
        <p:grpSpPr>
          <a:xfrm rot="0">
            <a:off x="11719627" y="9258300"/>
            <a:ext cx="844481" cy="518084"/>
            <a:chOff x="0" y="0"/>
            <a:chExt cx="215116" cy="131972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215116" cy="131972"/>
            </a:xfrm>
            <a:custGeom>
              <a:avLst/>
              <a:gdLst/>
              <a:ahLst/>
              <a:cxnLst/>
              <a:rect r="r" b="b" t="t" l="l"/>
              <a:pathLst>
                <a:path h="131972" w="215116">
                  <a:moveTo>
                    <a:pt x="65986" y="0"/>
                  </a:moveTo>
                  <a:lnTo>
                    <a:pt x="149130" y="0"/>
                  </a:lnTo>
                  <a:cubicBezTo>
                    <a:pt x="166630" y="0"/>
                    <a:pt x="183414" y="6952"/>
                    <a:pt x="195789" y="19327"/>
                  </a:cubicBezTo>
                  <a:cubicBezTo>
                    <a:pt x="208164" y="31702"/>
                    <a:pt x="215116" y="48486"/>
                    <a:pt x="215116" y="65986"/>
                  </a:cubicBezTo>
                  <a:lnTo>
                    <a:pt x="215116" y="65986"/>
                  </a:lnTo>
                  <a:cubicBezTo>
                    <a:pt x="215116" y="102429"/>
                    <a:pt x="185573" y="131972"/>
                    <a:pt x="149130" y="131972"/>
                  </a:cubicBezTo>
                  <a:lnTo>
                    <a:pt x="65986" y="131972"/>
                  </a:lnTo>
                  <a:cubicBezTo>
                    <a:pt x="29543" y="131972"/>
                    <a:pt x="0" y="102429"/>
                    <a:pt x="0" y="65986"/>
                  </a:cubicBezTo>
                  <a:lnTo>
                    <a:pt x="0" y="65986"/>
                  </a:lnTo>
                  <a:cubicBezTo>
                    <a:pt x="0" y="29543"/>
                    <a:pt x="29543" y="0"/>
                    <a:pt x="65986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42875" cap="rnd">
              <a:solidFill>
                <a:srgbClr val="9D1A17"/>
              </a:solidFill>
              <a:prstDash val="solid"/>
              <a:round/>
            </a:ln>
          </p:spPr>
        </p:sp>
        <p:sp>
          <p:nvSpPr>
            <p:cNvPr name="TextBox 33" id="33"/>
            <p:cNvSpPr txBox="true"/>
            <p:nvPr/>
          </p:nvSpPr>
          <p:spPr>
            <a:xfrm>
              <a:off x="0" y="-38100"/>
              <a:ext cx="215116" cy="1700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34" id="34"/>
          <p:cNvSpPr/>
          <p:nvPr/>
        </p:nvSpPr>
        <p:spPr>
          <a:xfrm flipH="true">
            <a:off x="12564107" y="4389021"/>
            <a:ext cx="281289" cy="5128320"/>
          </a:xfrm>
          <a:prstGeom prst="line">
            <a:avLst/>
          </a:prstGeom>
          <a:ln cap="flat" w="6667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</p:spTree>
  </p:cSld>
  <p:clrMapOvr>
    <a:masterClrMapping/>
  </p:clrMapOvr>
  <p:transition spd="fast">
    <p:fade/>
  </p:transition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238920" y="548951"/>
            <a:ext cx="13810161" cy="962999"/>
            <a:chOff x="0" y="0"/>
            <a:chExt cx="3637244" cy="25362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637244" cy="253629"/>
            </a:xfrm>
            <a:custGeom>
              <a:avLst/>
              <a:gdLst/>
              <a:ahLst/>
              <a:cxnLst/>
              <a:rect r="r" b="b" t="t" l="l"/>
              <a:pathLst>
                <a:path h="253629" w="3637244">
                  <a:moveTo>
                    <a:pt x="0" y="0"/>
                  </a:moveTo>
                  <a:lnTo>
                    <a:pt x="3637244" y="0"/>
                  </a:lnTo>
                  <a:lnTo>
                    <a:pt x="3637244" y="253629"/>
                  </a:lnTo>
                  <a:lnTo>
                    <a:pt x="0" y="253629"/>
                  </a:ln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C89116">
                    <a:alpha val="100000"/>
                  </a:srgbClr>
                </a:gs>
              </a:gsLst>
              <a:lin ang="0"/>
            </a:gradFill>
            <a:ln w="38100" cap="sq">
              <a:gradFill>
                <a:gsLst>
                  <a:gs pos="0">
                    <a:srgbClr val="000000">
                      <a:alpha val="100000"/>
                    </a:srgbClr>
                  </a:gs>
                  <a:gs pos="100000">
                    <a:srgbClr val="737373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3637244" cy="29172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4740252" y="3906209"/>
            <a:ext cx="8807497" cy="6380791"/>
            <a:chOff x="0" y="0"/>
            <a:chExt cx="2319670" cy="168053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319670" cy="1680538"/>
            </a:xfrm>
            <a:custGeom>
              <a:avLst/>
              <a:gdLst/>
              <a:ahLst/>
              <a:cxnLst/>
              <a:rect r="r" b="b" t="t" l="l"/>
              <a:pathLst>
                <a:path h="1680538" w="2319670">
                  <a:moveTo>
                    <a:pt x="44830" y="0"/>
                  </a:moveTo>
                  <a:lnTo>
                    <a:pt x="2274840" y="0"/>
                  </a:lnTo>
                  <a:cubicBezTo>
                    <a:pt x="2299599" y="0"/>
                    <a:pt x="2319670" y="20071"/>
                    <a:pt x="2319670" y="44830"/>
                  </a:cubicBezTo>
                  <a:lnTo>
                    <a:pt x="2319670" y="1635708"/>
                  </a:lnTo>
                  <a:cubicBezTo>
                    <a:pt x="2319670" y="1660467"/>
                    <a:pt x="2299599" y="1680538"/>
                    <a:pt x="2274840" y="1680538"/>
                  </a:cubicBezTo>
                  <a:lnTo>
                    <a:pt x="44830" y="1680538"/>
                  </a:lnTo>
                  <a:cubicBezTo>
                    <a:pt x="20071" y="1680538"/>
                    <a:pt x="0" y="1660467"/>
                    <a:pt x="0" y="1635708"/>
                  </a:cubicBezTo>
                  <a:lnTo>
                    <a:pt x="0" y="44830"/>
                  </a:lnTo>
                  <a:cubicBezTo>
                    <a:pt x="0" y="20071"/>
                    <a:pt x="20071" y="0"/>
                    <a:pt x="44830" y="0"/>
                  </a:cubicBez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319670" cy="171863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5179173" y="4108116"/>
            <a:ext cx="7929654" cy="5976977"/>
          </a:xfrm>
          <a:custGeom>
            <a:avLst/>
            <a:gdLst/>
            <a:ahLst/>
            <a:cxnLst/>
            <a:rect r="r" b="b" t="t" l="l"/>
            <a:pathLst>
              <a:path h="5976977" w="7929654">
                <a:moveTo>
                  <a:pt x="0" y="0"/>
                </a:moveTo>
                <a:lnTo>
                  <a:pt x="7929654" y="0"/>
                </a:lnTo>
                <a:lnTo>
                  <a:pt x="7929654" y="5976977"/>
                </a:lnTo>
                <a:lnTo>
                  <a:pt x="0" y="597697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2702166" y="633191"/>
            <a:ext cx="12883667" cy="7052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50"/>
              </a:lnSpc>
            </a:pPr>
            <a:r>
              <a:rPr lang="en-US" sz="4107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INFLUÊNCIA DA QUANTIDADE DE OBSTÁCULOS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11974" y="1756233"/>
            <a:ext cx="18064052" cy="20439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84"/>
              </a:lnSpc>
            </a:pPr>
            <a:r>
              <a:rPr lang="en-US" sz="3291" b="true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Conclusão: </a:t>
            </a:r>
            <a:r>
              <a:rPr lang="en-US" b="true" sz="3291" u="sng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+ obstáculos</a:t>
            </a:r>
            <a:r>
              <a:rPr lang="en-US" sz="3291" b="true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=&gt; </a:t>
            </a:r>
            <a:r>
              <a:rPr lang="en-US" b="true" sz="3291" u="sng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- probabilidade de sucesso</a:t>
            </a:r>
            <a:r>
              <a:rPr lang="en-US" sz="3291" b="true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(e em mais tempo)</a:t>
            </a:r>
          </a:p>
          <a:p>
            <a:pPr algn="ctr">
              <a:lnSpc>
                <a:spcPts val="3196"/>
              </a:lnSpc>
            </a:pPr>
            <a:r>
              <a:rPr lang="en-US" sz="2350" b="true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+ Impacto</a:t>
            </a:r>
            <a:r>
              <a:rPr lang="en-US" sz="2350" b="true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quanto menor for o número de agentes</a:t>
            </a:r>
          </a:p>
          <a:p>
            <a:pPr algn="ctr">
              <a:lnSpc>
                <a:spcPts val="3196"/>
              </a:lnSpc>
            </a:pPr>
          </a:p>
          <a:p>
            <a:pPr algn="ctr">
              <a:lnSpc>
                <a:spcPts val="3196"/>
              </a:lnSpc>
            </a:pPr>
            <a:r>
              <a:rPr lang="en-US" b="true" sz="235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+ Obstáculos=&gt; + Movimentos dos Robôs (desvios) =&gt; + Gasto de Energia &amp; + Tempo para encontrar lixo =&gt; Mais probabilidade de extinção =&gt; Menos sucesso (e em mais tempo)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40527" y="547201"/>
            <a:ext cx="17606946" cy="962999"/>
            <a:chOff x="0" y="0"/>
            <a:chExt cx="4637220" cy="25362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637220" cy="253629"/>
            </a:xfrm>
            <a:custGeom>
              <a:avLst/>
              <a:gdLst/>
              <a:ahLst/>
              <a:cxnLst/>
              <a:rect r="r" b="b" t="t" l="l"/>
              <a:pathLst>
                <a:path h="253629" w="4637220">
                  <a:moveTo>
                    <a:pt x="0" y="0"/>
                  </a:moveTo>
                  <a:lnTo>
                    <a:pt x="4637220" y="0"/>
                  </a:lnTo>
                  <a:lnTo>
                    <a:pt x="4637220" y="253629"/>
                  </a:lnTo>
                  <a:lnTo>
                    <a:pt x="0" y="253629"/>
                  </a:ln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C89116">
                    <a:alpha val="100000"/>
                  </a:srgbClr>
                </a:gs>
              </a:gsLst>
              <a:lin ang="0"/>
            </a:gradFill>
            <a:ln w="38100" cap="sq">
              <a:gradFill>
                <a:gsLst>
                  <a:gs pos="0">
                    <a:srgbClr val="000000">
                      <a:alpha val="100000"/>
                    </a:srgbClr>
                  </a:gs>
                  <a:gs pos="100000">
                    <a:srgbClr val="737373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637220" cy="29172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5107701" y="2719927"/>
            <a:ext cx="13180299" cy="5601627"/>
          </a:xfrm>
          <a:custGeom>
            <a:avLst/>
            <a:gdLst/>
            <a:ahLst/>
            <a:cxnLst/>
            <a:rect r="r" b="b" t="t" l="l"/>
            <a:pathLst>
              <a:path h="5601627" w="13180299">
                <a:moveTo>
                  <a:pt x="0" y="0"/>
                </a:moveTo>
                <a:lnTo>
                  <a:pt x="13180299" y="0"/>
                </a:lnTo>
                <a:lnTo>
                  <a:pt x="13180299" y="5601627"/>
                </a:lnTo>
                <a:lnTo>
                  <a:pt x="0" y="560162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2568923"/>
            <a:ext cx="4276867" cy="60444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84"/>
              </a:lnSpc>
            </a:pPr>
            <a:r>
              <a:rPr lang="en-US" sz="3291" b="true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Variáveis fixas: </a:t>
            </a:r>
          </a:p>
          <a:p>
            <a:pPr algn="l">
              <a:lnSpc>
                <a:spcPts val="3196"/>
              </a:lnSpc>
            </a:pPr>
          </a:p>
          <a:p>
            <a:pPr algn="l" marL="507520" indent="-253760" lvl="1">
              <a:lnSpc>
                <a:spcPts val="3196"/>
              </a:lnSpc>
              <a:buFont typeface="Arial"/>
              <a:buChar char="•"/>
            </a:pPr>
            <a:r>
              <a:rPr lang="en-US" b="true" sz="235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Energia inicial = 100%</a:t>
            </a:r>
          </a:p>
          <a:p>
            <a:pPr algn="l" marL="507520" indent="-253760" lvl="1">
              <a:lnSpc>
                <a:spcPts val="3196"/>
              </a:lnSpc>
              <a:buFont typeface="Arial"/>
              <a:buChar char="•"/>
            </a:pPr>
            <a:r>
              <a:rPr lang="en-US" b="true" sz="235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Energia mínima para procurar carregador = 30%</a:t>
            </a:r>
          </a:p>
          <a:p>
            <a:pPr algn="l" marL="507520" indent="-253760" lvl="1">
              <a:lnSpc>
                <a:spcPts val="3196"/>
              </a:lnSpc>
              <a:buFont typeface="Arial"/>
              <a:buChar char="•"/>
            </a:pPr>
            <a:r>
              <a:rPr lang="en-US" b="true" sz="235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Número de carregadores disponíveis = 3</a:t>
            </a:r>
          </a:p>
          <a:p>
            <a:pPr algn="l" marL="507520" indent="-253760" lvl="1">
              <a:lnSpc>
                <a:spcPts val="3196"/>
              </a:lnSpc>
              <a:buFont typeface="Arial"/>
              <a:buChar char="•"/>
            </a:pPr>
            <a:r>
              <a:rPr lang="en-US" b="true" sz="235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Capacidade de transporte = 30 unidades</a:t>
            </a:r>
          </a:p>
          <a:p>
            <a:pPr algn="l" marL="507520" indent="-253760" lvl="1">
              <a:lnSpc>
                <a:spcPts val="3196"/>
              </a:lnSpc>
              <a:buFont typeface="Arial"/>
              <a:buChar char="•"/>
            </a:pPr>
            <a:r>
              <a:rPr lang="en-US" b="true" sz="235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Número de ticks para despejar o lixo = 30</a:t>
            </a:r>
          </a:p>
          <a:p>
            <a:pPr algn="l" marL="507520" indent="-253760" lvl="1">
              <a:lnSpc>
                <a:spcPts val="3196"/>
              </a:lnSpc>
              <a:buFont typeface="Arial"/>
              <a:buChar char="•"/>
            </a:pPr>
            <a:r>
              <a:rPr lang="en-US" b="true" sz="235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Número de ticks para carregar aspirador = 50</a:t>
            </a:r>
          </a:p>
          <a:p>
            <a:pPr algn="l" marL="507520" indent="-253760" lvl="1">
              <a:lnSpc>
                <a:spcPts val="3196"/>
              </a:lnSpc>
              <a:buFont typeface="Arial"/>
              <a:buChar char="•"/>
            </a:pPr>
            <a:r>
              <a:rPr lang="en-US" b="true" sz="2350">
                <a:solidFill>
                  <a:srgbClr val="121112"/>
                </a:solidFill>
                <a:latin typeface="Nunito Bold"/>
                <a:ea typeface="Nunito Bold"/>
                <a:cs typeface="Nunito Bold"/>
                <a:sym typeface="Nunito Bold"/>
              </a:rPr>
              <a:t>Número de lixo = 60%</a:t>
            </a:r>
          </a:p>
          <a:p>
            <a:pPr algn="l" marL="507520" indent="-253760" lvl="1">
              <a:lnSpc>
                <a:spcPts val="3196"/>
              </a:lnSpc>
              <a:buFont typeface="Arial"/>
              <a:buChar char="•"/>
            </a:pPr>
            <a:r>
              <a:rPr lang="en-US" b="true" sz="2350" u="sng">
                <a:solidFill>
                  <a:srgbClr val="9D1A17"/>
                </a:solidFill>
                <a:latin typeface="Nunito Bold"/>
                <a:ea typeface="Nunito Bold"/>
                <a:cs typeface="Nunito Bold"/>
                <a:sym typeface="Nunito Bold"/>
              </a:rPr>
              <a:t>Número de obstáculos = 0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-242776" y="633191"/>
            <a:ext cx="18773552" cy="7052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50"/>
              </a:lnSpc>
            </a:pPr>
            <a:r>
              <a:rPr lang="en-US" sz="4107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INFLUÊNCIA DA ENERGIA MÍNIMA PARA PROCURAR CARREGADOR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40527" y="547201"/>
            <a:ext cx="17606946" cy="962999"/>
            <a:chOff x="0" y="0"/>
            <a:chExt cx="4637220" cy="25362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637220" cy="253629"/>
            </a:xfrm>
            <a:custGeom>
              <a:avLst/>
              <a:gdLst/>
              <a:ahLst/>
              <a:cxnLst/>
              <a:rect r="r" b="b" t="t" l="l"/>
              <a:pathLst>
                <a:path h="253629" w="4637220">
                  <a:moveTo>
                    <a:pt x="0" y="0"/>
                  </a:moveTo>
                  <a:lnTo>
                    <a:pt x="4637220" y="0"/>
                  </a:lnTo>
                  <a:lnTo>
                    <a:pt x="4637220" y="253629"/>
                  </a:lnTo>
                  <a:lnTo>
                    <a:pt x="0" y="253629"/>
                  </a:ln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C89116">
                    <a:alpha val="100000"/>
                  </a:srgbClr>
                </a:gs>
              </a:gsLst>
              <a:lin ang="0"/>
            </a:gradFill>
            <a:ln w="38100" cap="sq">
              <a:gradFill>
                <a:gsLst>
                  <a:gs pos="0">
                    <a:srgbClr val="000000">
                      <a:alpha val="100000"/>
                    </a:srgbClr>
                  </a:gs>
                  <a:gs pos="100000">
                    <a:srgbClr val="737373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637220" cy="29172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33060" y="1943743"/>
            <a:ext cx="18154940" cy="8121442"/>
          </a:xfrm>
          <a:custGeom>
            <a:avLst/>
            <a:gdLst/>
            <a:ahLst/>
            <a:cxnLst/>
            <a:rect r="r" b="b" t="t" l="l"/>
            <a:pathLst>
              <a:path h="8121442" w="18154940">
                <a:moveTo>
                  <a:pt x="0" y="0"/>
                </a:moveTo>
                <a:lnTo>
                  <a:pt x="18154940" y="0"/>
                </a:lnTo>
                <a:lnTo>
                  <a:pt x="18154940" y="8121442"/>
                </a:lnTo>
                <a:lnTo>
                  <a:pt x="0" y="812144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256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-242776" y="633191"/>
            <a:ext cx="18773552" cy="7052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50"/>
              </a:lnSpc>
            </a:pPr>
            <a:r>
              <a:rPr lang="en-US" sz="4107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INFLUÊNCIA DA ENERGIA MÍNIMA PARA PROCURAR CARREGADOR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8735616" y="3457271"/>
            <a:ext cx="8686450" cy="545436"/>
            <a:chOff x="0" y="0"/>
            <a:chExt cx="2287789" cy="143654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287789" cy="143654"/>
            </a:xfrm>
            <a:custGeom>
              <a:avLst/>
              <a:gdLst/>
              <a:ahLst/>
              <a:cxnLst/>
              <a:rect r="r" b="b" t="t" l="l"/>
              <a:pathLst>
                <a:path h="143654" w="2287789">
                  <a:moveTo>
                    <a:pt x="59715" y="0"/>
                  </a:moveTo>
                  <a:lnTo>
                    <a:pt x="2228075" y="0"/>
                  </a:lnTo>
                  <a:cubicBezTo>
                    <a:pt x="2243912" y="0"/>
                    <a:pt x="2259101" y="6291"/>
                    <a:pt x="2270299" y="17490"/>
                  </a:cubicBezTo>
                  <a:cubicBezTo>
                    <a:pt x="2281498" y="28689"/>
                    <a:pt x="2287789" y="43877"/>
                    <a:pt x="2287789" y="59715"/>
                  </a:cubicBezTo>
                  <a:lnTo>
                    <a:pt x="2287789" y="83939"/>
                  </a:lnTo>
                  <a:cubicBezTo>
                    <a:pt x="2287789" y="99776"/>
                    <a:pt x="2281498" y="114965"/>
                    <a:pt x="2270299" y="126164"/>
                  </a:cubicBezTo>
                  <a:cubicBezTo>
                    <a:pt x="2259101" y="137362"/>
                    <a:pt x="2243912" y="143654"/>
                    <a:pt x="2228075" y="143654"/>
                  </a:cubicBezTo>
                  <a:lnTo>
                    <a:pt x="59715" y="143654"/>
                  </a:lnTo>
                  <a:cubicBezTo>
                    <a:pt x="43877" y="143654"/>
                    <a:pt x="28689" y="137362"/>
                    <a:pt x="17490" y="126164"/>
                  </a:cubicBezTo>
                  <a:cubicBezTo>
                    <a:pt x="6291" y="114965"/>
                    <a:pt x="0" y="99776"/>
                    <a:pt x="0" y="83939"/>
                  </a:cubicBezTo>
                  <a:lnTo>
                    <a:pt x="0" y="59715"/>
                  </a:lnTo>
                  <a:cubicBezTo>
                    <a:pt x="0" y="43877"/>
                    <a:pt x="6291" y="28689"/>
                    <a:pt x="17490" y="17490"/>
                  </a:cubicBezTo>
                  <a:cubicBezTo>
                    <a:pt x="28689" y="6291"/>
                    <a:pt x="43877" y="0"/>
                    <a:pt x="5971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42875" cap="rnd">
              <a:solidFill>
                <a:srgbClr val="121112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2287789" cy="18175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8735616" y="7778887"/>
            <a:ext cx="8686450" cy="545436"/>
            <a:chOff x="0" y="0"/>
            <a:chExt cx="2287789" cy="143654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287789" cy="143654"/>
            </a:xfrm>
            <a:custGeom>
              <a:avLst/>
              <a:gdLst/>
              <a:ahLst/>
              <a:cxnLst/>
              <a:rect r="r" b="b" t="t" l="l"/>
              <a:pathLst>
                <a:path h="143654" w="2287789">
                  <a:moveTo>
                    <a:pt x="59715" y="0"/>
                  </a:moveTo>
                  <a:lnTo>
                    <a:pt x="2228075" y="0"/>
                  </a:lnTo>
                  <a:cubicBezTo>
                    <a:pt x="2243912" y="0"/>
                    <a:pt x="2259101" y="6291"/>
                    <a:pt x="2270299" y="17490"/>
                  </a:cubicBezTo>
                  <a:cubicBezTo>
                    <a:pt x="2281498" y="28689"/>
                    <a:pt x="2287789" y="43877"/>
                    <a:pt x="2287789" y="59715"/>
                  </a:cubicBezTo>
                  <a:lnTo>
                    <a:pt x="2287789" y="83939"/>
                  </a:lnTo>
                  <a:cubicBezTo>
                    <a:pt x="2287789" y="99776"/>
                    <a:pt x="2281498" y="114965"/>
                    <a:pt x="2270299" y="126164"/>
                  </a:cubicBezTo>
                  <a:cubicBezTo>
                    <a:pt x="2259101" y="137362"/>
                    <a:pt x="2243912" y="143654"/>
                    <a:pt x="2228075" y="143654"/>
                  </a:cubicBezTo>
                  <a:lnTo>
                    <a:pt x="59715" y="143654"/>
                  </a:lnTo>
                  <a:cubicBezTo>
                    <a:pt x="43877" y="143654"/>
                    <a:pt x="28689" y="137362"/>
                    <a:pt x="17490" y="126164"/>
                  </a:cubicBezTo>
                  <a:cubicBezTo>
                    <a:pt x="6291" y="114965"/>
                    <a:pt x="0" y="99776"/>
                    <a:pt x="0" y="83939"/>
                  </a:cubicBezTo>
                  <a:lnTo>
                    <a:pt x="0" y="59715"/>
                  </a:lnTo>
                  <a:cubicBezTo>
                    <a:pt x="0" y="43877"/>
                    <a:pt x="6291" y="28689"/>
                    <a:pt x="17490" y="17490"/>
                  </a:cubicBezTo>
                  <a:cubicBezTo>
                    <a:pt x="28689" y="6291"/>
                    <a:pt x="43877" y="0"/>
                    <a:pt x="5971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42875" cap="rnd">
              <a:solidFill>
                <a:srgbClr val="121112"/>
              </a:solidFill>
              <a:prstDash val="solid"/>
              <a:round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287789" cy="18175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13" id="13"/>
          <p:cNvSpPr/>
          <p:nvPr/>
        </p:nvSpPr>
        <p:spPr>
          <a:xfrm>
            <a:off x="9898746" y="3729989"/>
            <a:ext cx="0" cy="4321616"/>
          </a:xfrm>
          <a:prstGeom prst="line">
            <a:avLst/>
          </a:prstGeom>
          <a:ln cap="flat" w="104775">
            <a:solidFill>
              <a:srgbClr val="00BF63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4" id="14"/>
          <p:cNvSpPr/>
          <p:nvPr/>
        </p:nvSpPr>
        <p:spPr>
          <a:xfrm>
            <a:off x="16792004" y="3677602"/>
            <a:ext cx="0" cy="4321616"/>
          </a:xfrm>
          <a:prstGeom prst="line">
            <a:avLst/>
          </a:prstGeom>
          <a:ln cap="flat" w="104775">
            <a:solidFill>
              <a:srgbClr val="FFDE59"/>
            </a:solidFill>
            <a:prstDash val="solid"/>
            <a:headEnd type="none" len="sm" w="sm"/>
            <a:tailEnd type="arrow" len="sm" w="med"/>
          </a:ln>
        </p:spPr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40527" y="547201"/>
            <a:ext cx="17606946" cy="962999"/>
            <a:chOff x="0" y="0"/>
            <a:chExt cx="4637220" cy="25362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637220" cy="253629"/>
            </a:xfrm>
            <a:custGeom>
              <a:avLst/>
              <a:gdLst/>
              <a:ahLst/>
              <a:cxnLst/>
              <a:rect r="r" b="b" t="t" l="l"/>
              <a:pathLst>
                <a:path h="253629" w="4637220">
                  <a:moveTo>
                    <a:pt x="0" y="0"/>
                  </a:moveTo>
                  <a:lnTo>
                    <a:pt x="4637220" y="0"/>
                  </a:lnTo>
                  <a:lnTo>
                    <a:pt x="4637220" y="253629"/>
                  </a:lnTo>
                  <a:lnTo>
                    <a:pt x="0" y="253629"/>
                  </a:ln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C89116">
                    <a:alpha val="100000"/>
                  </a:srgbClr>
                </a:gs>
              </a:gsLst>
              <a:lin ang="0"/>
            </a:gradFill>
            <a:ln w="38100" cap="sq">
              <a:gradFill>
                <a:gsLst>
                  <a:gs pos="0">
                    <a:srgbClr val="000000">
                      <a:alpha val="100000"/>
                    </a:srgbClr>
                  </a:gs>
                  <a:gs pos="100000">
                    <a:srgbClr val="737373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637220" cy="29172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33060" y="1943743"/>
            <a:ext cx="18154940" cy="8121442"/>
          </a:xfrm>
          <a:custGeom>
            <a:avLst/>
            <a:gdLst/>
            <a:ahLst/>
            <a:cxnLst/>
            <a:rect r="r" b="b" t="t" l="l"/>
            <a:pathLst>
              <a:path h="8121442" w="18154940">
                <a:moveTo>
                  <a:pt x="0" y="0"/>
                </a:moveTo>
                <a:lnTo>
                  <a:pt x="18154940" y="0"/>
                </a:lnTo>
                <a:lnTo>
                  <a:pt x="18154940" y="8121442"/>
                </a:lnTo>
                <a:lnTo>
                  <a:pt x="0" y="812144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256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-242776" y="633191"/>
            <a:ext cx="18773552" cy="7052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50"/>
              </a:lnSpc>
            </a:pPr>
            <a:r>
              <a:rPr lang="en-US" sz="4107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INFLUÊNCIA DA ENERGIA MÍNIMA PARA PROCURAR CARREGADOR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8735616" y="3457271"/>
            <a:ext cx="8686450" cy="545436"/>
            <a:chOff x="0" y="0"/>
            <a:chExt cx="2287789" cy="143654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287789" cy="143654"/>
            </a:xfrm>
            <a:custGeom>
              <a:avLst/>
              <a:gdLst/>
              <a:ahLst/>
              <a:cxnLst/>
              <a:rect r="r" b="b" t="t" l="l"/>
              <a:pathLst>
                <a:path h="143654" w="2287789">
                  <a:moveTo>
                    <a:pt x="59715" y="0"/>
                  </a:moveTo>
                  <a:lnTo>
                    <a:pt x="2228075" y="0"/>
                  </a:lnTo>
                  <a:cubicBezTo>
                    <a:pt x="2243912" y="0"/>
                    <a:pt x="2259101" y="6291"/>
                    <a:pt x="2270299" y="17490"/>
                  </a:cubicBezTo>
                  <a:cubicBezTo>
                    <a:pt x="2281498" y="28689"/>
                    <a:pt x="2287789" y="43877"/>
                    <a:pt x="2287789" y="59715"/>
                  </a:cubicBezTo>
                  <a:lnTo>
                    <a:pt x="2287789" y="83939"/>
                  </a:lnTo>
                  <a:cubicBezTo>
                    <a:pt x="2287789" y="99776"/>
                    <a:pt x="2281498" y="114965"/>
                    <a:pt x="2270299" y="126164"/>
                  </a:cubicBezTo>
                  <a:cubicBezTo>
                    <a:pt x="2259101" y="137362"/>
                    <a:pt x="2243912" y="143654"/>
                    <a:pt x="2228075" y="143654"/>
                  </a:cubicBezTo>
                  <a:lnTo>
                    <a:pt x="59715" y="143654"/>
                  </a:lnTo>
                  <a:cubicBezTo>
                    <a:pt x="43877" y="143654"/>
                    <a:pt x="28689" y="137362"/>
                    <a:pt x="17490" y="126164"/>
                  </a:cubicBezTo>
                  <a:cubicBezTo>
                    <a:pt x="6291" y="114965"/>
                    <a:pt x="0" y="99776"/>
                    <a:pt x="0" y="83939"/>
                  </a:cubicBezTo>
                  <a:lnTo>
                    <a:pt x="0" y="59715"/>
                  </a:lnTo>
                  <a:cubicBezTo>
                    <a:pt x="0" y="43877"/>
                    <a:pt x="6291" y="28689"/>
                    <a:pt x="17490" y="17490"/>
                  </a:cubicBezTo>
                  <a:cubicBezTo>
                    <a:pt x="28689" y="6291"/>
                    <a:pt x="43877" y="0"/>
                    <a:pt x="5971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42875" cap="rnd">
              <a:solidFill>
                <a:srgbClr val="121112">
                  <a:alpha val="24706"/>
                </a:srgbClr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2287789" cy="18175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8735616" y="7778887"/>
            <a:ext cx="8686450" cy="545436"/>
            <a:chOff x="0" y="0"/>
            <a:chExt cx="2287789" cy="143654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287789" cy="143654"/>
            </a:xfrm>
            <a:custGeom>
              <a:avLst/>
              <a:gdLst/>
              <a:ahLst/>
              <a:cxnLst/>
              <a:rect r="r" b="b" t="t" l="l"/>
              <a:pathLst>
                <a:path h="143654" w="2287789">
                  <a:moveTo>
                    <a:pt x="59715" y="0"/>
                  </a:moveTo>
                  <a:lnTo>
                    <a:pt x="2228075" y="0"/>
                  </a:lnTo>
                  <a:cubicBezTo>
                    <a:pt x="2243912" y="0"/>
                    <a:pt x="2259101" y="6291"/>
                    <a:pt x="2270299" y="17490"/>
                  </a:cubicBezTo>
                  <a:cubicBezTo>
                    <a:pt x="2281498" y="28689"/>
                    <a:pt x="2287789" y="43877"/>
                    <a:pt x="2287789" y="59715"/>
                  </a:cubicBezTo>
                  <a:lnTo>
                    <a:pt x="2287789" y="83939"/>
                  </a:lnTo>
                  <a:cubicBezTo>
                    <a:pt x="2287789" y="99776"/>
                    <a:pt x="2281498" y="114965"/>
                    <a:pt x="2270299" y="126164"/>
                  </a:cubicBezTo>
                  <a:cubicBezTo>
                    <a:pt x="2259101" y="137362"/>
                    <a:pt x="2243912" y="143654"/>
                    <a:pt x="2228075" y="143654"/>
                  </a:cubicBezTo>
                  <a:lnTo>
                    <a:pt x="59715" y="143654"/>
                  </a:lnTo>
                  <a:cubicBezTo>
                    <a:pt x="43877" y="143654"/>
                    <a:pt x="28689" y="137362"/>
                    <a:pt x="17490" y="126164"/>
                  </a:cubicBezTo>
                  <a:cubicBezTo>
                    <a:pt x="6291" y="114965"/>
                    <a:pt x="0" y="99776"/>
                    <a:pt x="0" y="83939"/>
                  </a:cubicBezTo>
                  <a:lnTo>
                    <a:pt x="0" y="59715"/>
                  </a:lnTo>
                  <a:cubicBezTo>
                    <a:pt x="0" y="43877"/>
                    <a:pt x="6291" y="28689"/>
                    <a:pt x="17490" y="17490"/>
                  </a:cubicBezTo>
                  <a:cubicBezTo>
                    <a:pt x="28689" y="6291"/>
                    <a:pt x="43877" y="0"/>
                    <a:pt x="5971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42875" cap="rnd">
              <a:solidFill>
                <a:srgbClr val="121112">
                  <a:alpha val="24706"/>
                </a:srgbClr>
              </a:solidFill>
              <a:prstDash val="solid"/>
              <a:round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287789" cy="18175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13" id="13"/>
          <p:cNvSpPr/>
          <p:nvPr/>
        </p:nvSpPr>
        <p:spPr>
          <a:xfrm>
            <a:off x="9898746" y="3729989"/>
            <a:ext cx="0" cy="4321616"/>
          </a:xfrm>
          <a:prstGeom prst="line">
            <a:avLst/>
          </a:prstGeom>
          <a:ln cap="flat" w="104775">
            <a:solidFill>
              <a:srgbClr val="00BF63">
                <a:alpha val="24706"/>
              </a:srgbClr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4" id="14"/>
          <p:cNvSpPr/>
          <p:nvPr/>
        </p:nvSpPr>
        <p:spPr>
          <a:xfrm>
            <a:off x="16792004" y="3677602"/>
            <a:ext cx="0" cy="4321616"/>
          </a:xfrm>
          <a:prstGeom prst="line">
            <a:avLst/>
          </a:prstGeom>
          <a:ln cap="flat" w="104775">
            <a:solidFill>
              <a:srgbClr val="FFDE59">
                <a:alpha val="24706"/>
              </a:srgbClr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15" id="15"/>
          <p:cNvGrpSpPr/>
          <p:nvPr/>
        </p:nvGrpSpPr>
        <p:grpSpPr>
          <a:xfrm rot="0">
            <a:off x="15344421" y="8467379"/>
            <a:ext cx="1914879" cy="545436"/>
            <a:chOff x="0" y="0"/>
            <a:chExt cx="504330" cy="143654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504330" cy="143654"/>
            </a:xfrm>
            <a:custGeom>
              <a:avLst/>
              <a:gdLst/>
              <a:ahLst/>
              <a:cxnLst/>
              <a:rect r="r" b="b" t="t" l="l"/>
              <a:pathLst>
                <a:path h="143654" w="504330">
                  <a:moveTo>
                    <a:pt x="71827" y="0"/>
                  </a:moveTo>
                  <a:lnTo>
                    <a:pt x="432503" y="0"/>
                  </a:lnTo>
                  <a:cubicBezTo>
                    <a:pt x="451553" y="0"/>
                    <a:pt x="469822" y="7567"/>
                    <a:pt x="483293" y="21038"/>
                  </a:cubicBezTo>
                  <a:cubicBezTo>
                    <a:pt x="496763" y="34508"/>
                    <a:pt x="504330" y="52777"/>
                    <a:pt x="504330" y="71827"/>
                  </a:cubicBezTo>
                  <a:lnTo>
                    <a:pt x="504330" y="71827"/>
                  </a:lnTo>
                  <a:cubicBezTo>
                    <a:pt x="504330" y="90877"/>
                    <a:pt x="496763" y="109146"/>
                    <a:pt x="483293" y="122616"/>
                  </a:cubicBezTo>
                  <a:cubicBezTo>
                    <a:pt x="469822" y="136086"/>
                    <a:pt x="451553" y="143654"/>
                    <a:pt x="432503" y="143654"/>
                  </a:cubicBezTo>
                  <a:lnTo>
                    <a:pt x="71827" y="143654"/>
                  </a:lnTo>
                  <a:cubicBezTo>
                    <a:pt x="52777" y="143654"/>
                    <a:pt x="34508" y="136086"/>
                    <a:pt x="21038" y="122616"/>
                  </a:cubicBezTo>
                  <a:cubicBezTo>
                    <a:pt x="7567" y="109146"/>
                    <a:pt x="0" y="90877"/>
                    <a:pt x="0" y="71827"/>
                  </a:cubicBezTo>
                  <a:lnTo>
                    <a:pt x="0" y="71827"/>
                  </a:lnTo>
                  <a:cubicBezTo>
                    <a:pt x="0" y="52777"/>
                    <a:pt x="7567" y="34508"/>
                    <a:pt x="21038" y="21038"/>
                  </a:cubicBezTo>
                  <a:cubicBezTo>
                    <a:pt x="34508" y="7567"/>
                    <a:pt x="52777" y="0"/>
                    <a:pt x="7182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42875" cap="rnd">
              <a:solidFill>
                <a:srgbClr val="00BF63"/>
              </a:solidFill>
              <a:prstDash val="solid"/>
              <a:round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-38100"/>
              <a:ext cx="504330" cy="18175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5344421" y="4173508"/>
            <a:ext cx="1914879" cy="545436"/>
            <a:chOff x="0" y="0"/>
            <a:chExt cx="504330" cy="143654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504330" cy="143654"/>
            </a:xfrm>
            <a:custGeom>
              <a:avLst/>
              <a:gdLst/>
              <a:ahLst/>
              <a:cxnLst/>
              <a:rect r="r" b="b" t="t" l="l"/>
              <a:pathLst>
                <a:path h="143654" w="504330">
                  <a:moveTo>
                    <a:pt x="71827" y="0"/>
                  </a:moveTo>
                  <a:lnTo>
                    <a:pt x="432503" y="0"/>
                  </a:lnTo>
                  <a:cubicBezTo>
                    <a:pt x="451553" y="0"/>
                    <a:pt x="469822" y="7567"/>
                    <a:pt x="483293" y="21038"/>
                  </a:cubicBezTo>
                  <a:cubicBezTo>
                    <a:pt x="496763" y="34508"/>
                    <a:pt x="504330" y="52777"/>
                    <a:pt x="504330" y="71827"/>
                  </a:cubicBezTo>
                  <a:lnTo>
                    <a:pt x="504330" y="71827"/>
                  </a:lnTo>
                  <a:cubicBezTo>
                    <a:pt x="504330" y="90877"/>
                    <a:pt x="496763" y="109146"/>
                    <a:pt x="483293" y="122616"/>
                  </a:cubicBezTo>
                  <a:cubicBezTo>
                    <a:pt x="469822" y="136086"/>
                    <a:pt x="451553" y="143654"/>
                    <a:pt x="432503" y="143654"/>
                  </a:cubicBezTo>
                  <a:lnTo>
                    <a:pt x="71827" y="143654"/>
                  </a:lnTo>
                  <a:cubicBezTo>
                    <a:pt x="52777" y="143654"/>
                    <a:pt x="34508" y="136086"/>
                    <a:pt x="21038" y="122616"/>
                  </a:cubicBezTo>
                  <a:cubicBezTo>
                    <a:pt x="7567" y="109146"/>
                    <a:pt x="0" y="90877"/>
                    <a:pt x="0" y="71827"/>
                  </a:cubicBezTo>
                  <a:lnTo>
                    <a:pt x="0" y="71827"/>
                  </a:lnTo>
                  <a:cubicBezTo>
                    <a:pt x="0" y="52777"/>
                    <a:pt x="7567" y="34508"/>
                    <a:pt x="21038" y="21038"/>
                  </a:cubicBezTo>
                  <a:cubicBezTo>
                    <a:pt x="34508" y="7567"/>
                    <a:pt x="52777" y="0"/>
                    <a:pt x="7182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42875" cap="rnd">
              <a:solidFill>
                <a:srgbClr val="9D1A17"/>
              </a:solidFill>
              <a:prstDash val="solid"/>
              <a:round/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0" y="-38100"/>
              <a:ext cx="504330" cy="18175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21" id="21"/>
          <p:cNvSpPr/>
          <p:nvPr/>
        </p:nvSpPr>
        <p:spPr>
          <a:xfrm>
            <a:off x="15344421" y="4446226"/>
            <a:ext cx="0" cy="4293871"/>
          </a:xfrm>
          <a:prstGeom prst="line">
            <a:avLst/>
          </a:prstGeom>
          <a:ln cap="flat" w="10477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</p:spTree>
  </p:cSld>
  <p:clrMapOvr>
    <a:masterClrMapping/>
  </p:clrMapOvr>
  <p:transition spd="fast">
    <p:fade/>
  </p:transition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40527" y="547201"/>
            <a:ext cx="17606946" cy="962999"/>
            <a:chOff x="0" y="0"/>
            <a:chExt cx="4637220" cy="25362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637220" cy="253629"/>
            </a:xfrm>
            <a:custGeom>
              <a:avLst/>
              <a:gdLst/>
              <a:ahLst/>
              <a:cxnLst/>
              <a:rect r="r" b="b" t="t" l="l"/>
              <a:pathLst>
                <a:path h="253629" w="4637220">
                  <a:moveTo>
                    <a:pt x="0" y="0"/>
                  </a:moveTo>
                  <a:lnTo>
                    <a:pt x="4637220" y="0"/>
                  </a:lnTo>
                  <a:lnTo>
                    <a:pt x="4637220" y="253629"/>
                  </a:lnTo>
                  <a:lnTo>
                    <a:pt x="0" y="253629"/>
                  </a:ln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C89116">
                    <a:alpha val="100000"/>
                  </a:srgbClr>
                </a:gs>
              </a:gsLst>
              <a:lin ang="0"/>
            </a:gradFill>
            <a:ln w="38100" cap="sq">
              <a:gradFill>
                <a:gsLst>
                  <a:gs pos="0">
                    <a:srgbClr val="000000">
                      <a:alpha val="100000"/>
                    </a:srgbClr>
                  </a:gs>
                  <a:gs pos="100000">
                    <a:srgbClr val="737373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637220" cy="29172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33060" y="1943743"/>
            <a:ext cx="18154940" cy="8121442"/>
          </a:xfrm>
          <a:custGeom>
            <a:avLst/>
            <a:gdLst/>
            <a:ahLst/>
            <a:cxnLst/>
            <a:rect r="r" b="b" t="t" l="l"/>
            <a:pathLst>
              <a:path h="8121442" w="18154940">
                <a:moveTo>
                  <a:pt x="0" y="0"/>
                </a:moveTo>
                <a:lnTo>
                  <a:pt x="18154940" y="0"/>
                </a:lnTo>
                <a:lnTo>
                  <a:pt x="18154940" y="8121442"/>
                </a:lnTo>
                <a:lnTo>
                  <a:pt x="0" y="812144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256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-242776" y="633191"/>
            <a:ext cx="18773552" cy="7052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50"/>
              </a:lnSpc>
            </a:pPr>
            <a:r>
              <a:rPr lang="en-US" sz="4107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INFLUÊNCIA DA ENERGIA MÍNIMA PARA PROCURAR CARREGADOR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8735616" y="3457271"/>
            <a:ext cx="8686450" cy="545436"/>
            <a:chOff x="0" y="0"/>
            <a:chExt cx="2287789" cy="143654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287789" cy="143654"/>
            </a:xfrm>
            <a:custGeom>
              <a:avLst/>
              <a:gdLst/>
              <a:ahLst/>
              <a:cxnLst/>
              <a:rect r="r" b="b" t="t" l="l"/>
              <a:pathLst>
                <a:path h="143654" w="2287789">
                  <a:moveTo>
                    <a:pt x="59715" y="0"/>
                  </a:moveTo>
                  <a:lnTo>
                    <a:pt x="2228075" y="0"/>
                  </a:lnTo>
                  <a:cubicBezTo>
                    <a:pt x="2243912" y="0"/>
                    <a:pt x="2259101" y="6291"/>
                    <a:pt x="2270299" y="17490"/>
                  </a:cubicBezTo>
                  <a:cubicBezTo>
                    <a:pt x="2281498" y="28689"/>
                    <a:pt x="2287789" y="43877"/>
                    <a:pt x="2287789" y="59715"/>
                  </a:cubicBezTo>
                  <a:lnTo>
                    <a:pt x="2287789" y="83939"/>
                  </a:lnTo>
                  <a:cubicBezTo>
                    <a:pt x="2287789" y="99776"/>
                    <a:pt x="2281498" y="114965"/>
                    <a:pt x="2270299" y="126164"/>
                  </a:cubicBezTo>
                  <a:cubicBezTo>
                    <a:pt x="2259101" y="137362"/>
                    <a:pt x="2243912" y="143654"/>
                    <a:pt x="2228075" y="143654"/>
                  </a:cubicBezTo>
                  <a:lnTo>
                    <a:pt x="59715" y="143654"/>
                  </a:lnTo>
                  <a:cubicBezTo>
                    <a:pt x="43877" y="143654"/>
                    <a:pt x="28689" y="137362"/>
                    <a:pt x="17490" y="126164"/>
                  </a:cubicBezTo>
                  <a:cubicBezTo>
                    <a:pt x="6291" y="114965"/>
                    <a:pt x="0" y="99776"/>
                    <a:pt x="0" y="83939"/>
                  </a:cubicBezTo>
                  <a:lnTo>
                    <a:pt x="0" y="59715"/>
                  </a:lnTo>
                  <a:cubicBezTo>
                    <a:pt x="0" y="43877"/>
                    <a:pt x="6291" y="28689"/>
                    <a:pt x="17490" y="17490"/>
                  </a:cubicBezTo>
                  <a:cubicBezTo>
                    <a:pt x="28689" y="6291"/>
                    <a:pt x="43877" y="0"/>
                    <a:pt x="5971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42875" cap="rnd">
              <a:solidFill>
                <a:srgbClr val="121112">
                  <a:alpha val="24706"/>
                </a:srgbClr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2287789" cy="18175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8735616" y="7778887"/>
            <a:ext cx="8686450" cy="545436"/>
            <a:chOff x="0" y="0"/>
            <a:chExt cx="2287789" cy="143654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287789" cy="143654"/>
            </a:xfrm>
            <a:custGeom>
              <a:avLst/>
              <a:gdLst/>
              <a:ahLst/>
              <a:cxnLst/>
              <a:rect r="r" b="b" t="t" l="l"/>
              <a:pathLst>
                <a:path h="143654" w="2287789">
                  <a:moveTo>
                    <a:pt x="59715" y="0"/>
                  </a:moveTo>
                  <a:lnTo>
                    <a:pt x="2228075" y="0"/>
                  </a:lnTo>
                  <a:cubicBezTo>
                    <a:pt x="2243912" y="0"/>
                    <a:pt x="2259101" y="6291"/>
                    <a:pt x="2270299" y="17490"/>
                  </a:cubicBezTo>
                  <a:cubicBezTo>
                    <a:pt x="2281498" y="28689"/>
                    <a:pt x="2287789" y="43877"/>
                    <a:pt x="2287789" y="59715"/>
                  </a:cubicBezTo>
                  <a:lnTo>
                    <a:pt x="2287789" y="83939"/>
                  </a:lnTo>
                  <a:cubicBezTo>
                    <a:pt x="2287789" y="99776"/>
                    <a:pt x="2281498" y="114965"/>
                    <a:pt x="2270299" y="126164"/>
                  </a:cubicBezTo>
                  <a:cubicBezTo>
                    <a:pt x="2259101" y="137362"/>
                    <a:pt x="2243912" y="143654"/>
                    <a:pt x="2228075" y="143654"/>
                  </a:cubicBezTo>
                  <a:lnTo>
                    <a:pt x="59715" y="143654"/>
                  </a:lnTo>
                  <a:cubicBezTo>
                    <a:pt x="43877" y="143654"/>
                    <a:pt x="28689" y="137362"/>
                    <a:pt x="17490" y="126164"/>
                  </a:cubicBezTo>
                  <a:cubicBezTo>
                    <a:pt x="6291" y="114965"/>
                    <a:pt x="0" y="99776"/>
                    <a:pt x="0" y="83939"/>
                  </a:cubicBezTo>
                  <a:lnTo>
                    <a:pt x="0" y="59715"/>
                  </a:lnTo>
                  <a:cubicBezTo>
                    <a:pt x="0" y="43877"/>
                    <a:pt x="6291" y="28689"/>
                    <a:pt x="17490" y="17490"/>
                  </a:cubicBezTo>
                  <a:cubicBezTo>
                    <a:pt x="28689" y="6291"/>
                    <a:pt x="43877" y="0"/>
                    <a:pt x="5971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42875" cap="rnd">
              <a:solidFill>
                <a:srgbClr val="121112">
                  <a:alpha val="24706"/>
                </a:srgbClr>
              </a:solidFill>
              <a:prstDash val="solid"/>
              <a:round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287789" cy="18175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13" id="13"/>
          <p:cNvSpPr/>
          <p:nvPr/>
        </p:nvSpPr>
        <p:spPr>
          <a:xfrm>
            <a:off x="9898746" y="3729989"/>
            <a:ext cx="0" cy="4321616"/>
          </a:xfrm>
          <a:prstGeom prst="line">
            <a:avLst/>
          </a:prstGeom>
          <a:ln cap="flat" w="104775">
            <a:solidFill>
              <a:srgbClr val="00BF63">
                <a:alpha val="24706"/>
              </a:srgbClr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4" id="14"/>
          <p:cNvSpPr/>
          <p:nvPr/>
        </p:nvSpPr>
        <p:spPr>
          <a:xfrm>
            <a:off x="16792004" y="3677602"/>
            <a:ext cx="0" cy="4321616"/>
          </a:xfrm>
          <a:prstGeom prst="line">
            <a:avLst/>
          </a:prstGeom>
          <a:ln cap="flat" w="104775">
            <a:solidFill>
              <a:srgbClr val="FFDE59">
                <a:alpha val="24706"/>
              </a:srgbClr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15" id="15"/>
          <p:cNvGrpSpPr/>
          <p:nvPr/>
        </p:nvGrpSpPr>
        <p:grpSpPr>
          <a:xfrm rot="0">
            <a:off x="12323140" y="4870782"/>
            <a:ext cx="905231" cy="545436"/>
            <a:chOff x="0" y="0"/>
            <a:chExt cx="238415" cy="143654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238415" cy="143654"/>
            </a:xfrm>
            <a:custGeom>
              <a:avLst/>
              <a:gdLst/>
              <a:ahLst/>
              <a:cxnLst/>
              <a:rect r="r" b="b" t="t" l="l"/>
              <a:pathLst>
                <a:path h="143654" w="238415">
                  <a:moveTo>
                    <a:pt x="71827" y="0"/>
                  </a:moveTo>
                  <a:lnTo>
                    <a:pt x="166588" y="0"/>
                  </a:lnTo>
                  <a:cubicBezTo>
                    <a:pt x="185638" y="0"/>
                    <a:pt x="203907" y="7567"/>
                    <a:pt x="217377" y="21038"/>
                  </a:cubicBezTo>
                  <a:cubicBezTo>
                    <a:pt x="230847" y="34508"/>
                    <a:pt x="238415" y="52777"/>
                    <a:pt x="238415" y="71827"/>
                  </a:cubicBezTo>
                  <a:lnTo>
                    <a:pt x="238415" y="71827"/>
                  </a:lnTo>
                  <a:cubicBezTo>
                    <a:pt x="238415" y="90877"/>
                    <a:pt x="230847" y="109146"/>
                    <a:pt x="217377" y="122616"/>
                  </a:cubicBezTo>
                  <a:cubicBezTo>
                    <a:pt x="203907" y="136086"/>
                    <a:pt x="185638" y="143654"/>
                    <a:pt x="166588" y="143654"/>
                  </a:cubicBezTo>
                  <a:lnTo>
                    <a:pt x="71827" y="143654"/>
                  </a:lnTo>
                  <a:cubicBezTo>
                    <a:pt x="52777" y="143654"/>
                    <a:pt x="34508" y="136086"/>
                    <a:pt x="21038" y="122616"/>
                  </a:cubicBezTo>
                  <a:cubicBezTo>
                    <a:pt x="7567" y="109146"/>
                    <a:pt x="0" y="90877"/>
                    <a:pt x="0" y="71827"/>
                  </a:cubicBezTo>
                  <a:lnTo>
                    <a:pt x="0" y="71827"/>
                  </a:lnTo>
                  <a:cubicBezTo>
                    <a:pt x="0" y="52777"/>
                    <a:pt x="7567" y="34508"/>
                    <a:pt x="21038" y="21038"/>
                  </a:cubicBezTo>
                  <a:cubicBezTo>
                    <a:pt x="34508" y="7567"/>
                    <a:pt x="52777" y="0"/>
                    <a:pt x="7182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42875" cap="rnd">
              <a:solidFill>
                <a:srgbClr val="00BF63"/>
              </a:solidFill>
              <a:prstDash val="solid"/>
              <a:round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-38100"/>
              <a:ext cx="238415" cy="18175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2190290" y="9191098"/>
            <a:ext cx="1170931" cy="545436"/>
            <a:chOff x="0" y="0"/>
            <a:chExt cx="308393" cy="143654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08393" cy="143654"/>
            </a:xfrm>
            <a:custGeom>
              <a:avLst/>
              <a:gdLst/>
              <a:ahLst/>
              <a:cxnLst/>
              <a:rect r="r" b="b" t="t" l="l"/>
              <a:pathLst>
                <a:path h="143654" w="308393">
                  <a:moveTo>
                    <a:pt x="71827" y="0"/>
                  </a:moveTo>
                  <a:lnTo>
                    <a:pt x="236566" y="0"/>
                  </a:lnTo>
                  <a:cubicBezTo>
                    <a:pt x="255616" y="0"/>
                    <a:pt x="273886" y="7567"/>
                    <a:pt x="287356" y="21038"/>
                  </a:cubicBezTo>
                  <a:cubicBezTo>
                    <a:pt x="300826" y="34508"/>
                    <a:pt x="308393" y="52777"/>
                    <a:pt x="308393" y="71827"/>
                  </a:cubicBezTo>
                  <a:lnTo>
                    <a:pt x="308393" y="71827"/>
                  </a:lnTo>
                  <a:cubicBezTo>
                    <a:pt x="308393" y="90877"/>
                    <a:pt x="300826" y="109146"/>
                    <a:pt x="287356" y="122616"/>
                  </a:cubicBezTo>
                  <a:cubicBezTo>
                    <a:pt x="273886" y="136086"/>
                    <a:pt x="255616" y="143654"/>
                    <a:pt x="236566" y="143654"/>
                  </a:cubicBezTo>
                  <a:lnTo>
                    <a:pt x="71827" y="143654"/>
                  </a:lnTo>
                  <a:cubicBezTo>
                    <a:pt x="52777" y="143654"/>
                    <a:pt x="34508" y="136086"/>
                    <a:pt x="21038" y="122616"/>
                  </a:cubicBezTo>
                  <a:cubicBezTo>
                    <a:pt x="7567" y="109146"/>
                    <a:pt x="0" y="90877"/>
                    <a:pt x="0" y="71827"/>
                  </a:cubicBezTo>
                  <a:lnTo>
                    <a:pt x="0" y="71827"/>
                  </a:lnTo>
                  <a:cubicBezTo>
                    <a:pt x="0" y="52777"/>
                    <a:pt x="7567" y="34508"/>
                    <a:pt x="21038" y="21038"/>
                  </a:cubicBezTo>
                  <a:cubicBezTo>
                    <a:pt x="34508" y="7567"/>
                    <a:pt x="52777" y="0"/>
                    <a:pt x="7182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42875" cap="rnd">
              <a:solidFill>
                <a:srgbClr val="9D1A17"/>
              </a:solidFill>
              <a:prstDash val="solid"/>
              <a:round/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0" y="-38100"/>
              <a:ext cx="308393" cy="18175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21" id="21"/>
          <p:cNvSpPr/>
          <p:nvPr/>
        </p:nvSpPr>
        <p:spPr>
          <a:xfrm>
            <a:off x="13228371" y="5195888"/>
            <a:ext cx="132850" cy="4267928"/>
          </a:xfrm>
          <a:prstGeom prst="line">
            <a:avLst/>
          </a:prstGeom>
          <a:ln cap="flat" w="104775">
            <a:solidFill>
              <a:srgbClr val="121112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22" id="22"/>
          <p:cNvGrpSpPr/>
          <p:nvPr/>
        </p:nvGrpSpPr>
        <p:grpSpPr>
          <a:xfrm rot="0">
            <a:off x="15344421" y="8467379"/>
            <a:ext cx="1914879" cy="545436"/>
            <a:chOff x="0" y="0"/>
            <a:chExt cx="504330" cy="143654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504330" cy="143654"/>
            </a:xfrm>
            <a:custGeom>
              <a:avLst/>
              <a:gdLst/>
              <a:ahLst/>
              <a:cxnLst/>
              <a:rect r="r" b="b" t="t" l="l"/>
              <a:pathLst>
                <a:path h="143654" w="504330">
                  <a:moveTo>
                    <a:pt x="71827" y="0"/>
                  </a:moveTo>
                  <a:lnTo>
                    <a:pt x="432503" y="0"/>
                  </a:lnTo>
                  <a:cubicBezTo>
                    <a:pt x="451553" y="0"/>
                    <a:pt x="469822" y="7567"/>
                    <a:pt x="483293" y="21038"/>
                  </a:cubicBezTo>
                  <a:cubicBezTo>
                    <a:pt x="496763" y="34508"/>
                    <a:pt x="504330" y="52777"/>
                    <a:pt x="504330" y="71827"/>
                  </a:cubicBezTo>
                  <a:lnTo>
                    <a:pt x="504330" y="71827"/>
                  </a:lnTo>
                  <a:cubicBezTo>
                    <a:pt x="504330" y="90877"/>
                    <a:pt x="496763" y="109146"/>
                    <a:pt x="483293" y="122616"/>
                  </a:cubicBezTo>
                  <a:cubicBezTo>
                    <a:pt x="469822" y="136086"/>
                    <a:pt x="451553" y="143654"/>
                    <a:pt x="432503" y="143654"/>
                  </a:cubicBezTo>
                  <a:lnTo>
                    <a:pt x="71827" y="143654"/>
                  </a:lnTo>
                  <a:cubicBezTo>
                    <a:pt x="52777" y="143654"/>
                    <a:pt x="34508" y="136086"/>
                    <a:pt x="21038" y="122616"/>
                  </a:cubicBezTo>
                  <a:cubicBezTo>
                    <a:pt x="7567" y="109146"/>
                    <a:pt x="0" y="90877"/>
                    <a:pt x="0" y="71827"/>
                  </a:cubicBezTo>
                  <a:lnTo>
                    <a:pt x="0" y="71827"/>
                  </a:lnTo>
                  <a:cubicBezTo>
                    <a:pt x="0" y="52777"/>
                    <a:pt x="7567" y="34508"/>
                    <a:pt x="21038" y="21038"/>
                  </a:cubicBezTo>
                  <a:cubicBezTo>
                    <a:pt x="34508" y="7567"/>
                    <a:pt x="52777" y="0"/>
                    <a:pt x="7182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42875" cap="rnd">
              <a:solidFill>
                <a:srgbClr val="00BF63">
                  <a:alpha val="24706"/>
                </a:srgbClr>
              </a:solidFill>
              <a:prstDash val="solid"/>
              <a:round/>
            </a:ln>
          </p:spPr>
        </p:sp>
        <p:sp>
          <p:nvSpPr>
            <p:cNvPr name="TextBox 24" id="24"/>
            <p:cNvSpPr txBox="true"/>
            <p:nvPr/>
          </p:nvSpPr>
          <p:spPr>
            <a:xfrm>
              <a:off x="0" y="-38100"/>
              <a:ext cx="504330" cy="18175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15344421" y="4173508"/>
            <a:ext cx="1914879" cy="545436"/>
            <a:chOff x="0" y="0"/>
            <a:chExt cx="504330" cy="143654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504330" cy="143654"/>
            </a:xfrm>
            <a:custGeom>
              <a:avLst/>
              <a:gdLst/>
              <a:ahLst/>
              <a:cxnLst/>
              <a:rect r="r" b="b" t="t" l="l"/>
              <a:pathLst>
                <a:path h="143654" w="504330">
                  <a:moveTo>
                    <a:pt x="71827" y="0"/>
                  </a:moveTo>
                  <a:lnTo>
                    <a:pt x="432503" y="0"/>
                  </a:lnTo>
                  <a:cubicBezTo>
                    <a:pt x="451553" y="0"/>
                    <a:pt x="469822" y="7567"/>
                    <a:pt x="483293" y="21038"/>
                  </a:cubicBezTo>
                  <a:cubicBezTo>
                    <a:pt x="496763" y="34508"/>
                    <a:pt x="504330" y="52777"/>
                    <a:pt x="504330" y="71827"/>
                  </a:cubicBezTo>
                  <a:lnTo>
                    <a:pt x="504330" y="71827"/>
                  </a:lnTo>
                  <a:cubicBezTo>
                    <a:pt x="504330" y="90877"/>
                    <a:pt x="496763" y="109146"/>
                    <a:pt x="483293" y="122616"/>
                  </a:cubicBezTo>
                  <a:cubicBezTo>
                    <a:pt x="469822" y="136086"/>
                    <a:pt x="451553" y="143654"/>
                    <a:pt x="432503" y="143654"/>
                  </a:cubicBezTo>
                  <a:lnTo>
                    <a:pt x="71827" y="143654"/>
                  </a:lnTo>
                  <a:cubicBezTo>
                    <a:pt x="52777" y="143654"/>
                    <a:pt x="34508" y="136086"/>
                    <a:pt x="21038" y="122616"/>
                  </a:cubicBezTo>
                  <a:cubicBezTo>
                    <a:pt x="7567" y="109146"/>
                    <a:pt x="0" y="90877"/>
                    <a:pt x="0" y="71827"/>
                  </a:cubicBezTo>
                  <a:lnTo>
                    <a:pt x="0" y="71827"/>
                  </a:lnTo>
                  <a:cubicBezTo>
                    <a:pt x="0" y="52777"/>
                    <a:pt x="7567" y="34508"/>
                    <a:pt x="21038" y="21038"/>
                  </a:cubicBezTo>
                  <a:cubicBezTo>
                    <a:pt x="34508" y="7567"/>
                    <a:pt x="52777" y="0"/>
                    <a:pt x="7182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42875" cap="rnd">
              <a:solidFill>
                <a:srgbClr val="9D1A17">
                  <a:alpha val="24706"/>
                </a:srgbClr>
              </a:solidFill>
              <a:prstDash val="solid"/>
              <a:round/>
            </a:ln>
          </p:spPr>
        </p:sp>
        <p:sp>
          <p:nvSpPr>
            <p:cNvPr name="TextBox 27" id="27"/>
            <p:cNvSpPr txBox="true"/>
            <p:nvPr/>
          </p:nvSpPr>
          <p:spPr>
            <a:xfrm>
              <a:off x="0" y="-38100"/>
              <a:ext cx="504330" cy="18175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28" id="28"/>
          <p:cNvSpPr/>
          <p:nvPr/>
        </p:nvSpPr>
        <p:spPr>
          <a:xfrm>
            <a:off x="15344421" y="4446226"/>
            <a:ext cx="0" cy="4293871"/>
          </a:xfrm>
          <a:prstGeom prst="line">
            <a:avLst/>
          </a:prstGeom>
          <a:ln cap="flat" w="104775">
            <a:solidFill>
              <a:srgbClr val="000000">
                <a:alpha val="24706"/>
              </a:srgbClr>
            </a:solidFill>
            <a:prstDash val="solid"/>
            <a:headEnd type="none" len="sm" w="sm"/>
            <a:tailEnd type="arrow" len="sm" w="med"/>
          </a:ln>
        </p:spPr>
      </p:sp>
    </p:spTree>
  </p:cSld>
  <p:clrMapOvr>
    <a:masterClrMapping/>
  </p:clrMapOvr>
  <p:transition spd="fast">
    <p:fade/>
  </p:transition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40527" y="547201"/>
            <a:ext cx="17606946" cy="962999"/>
            <a:chOff x="0" y="0"/>
            <a:chExt cx="4637220" cy="25362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637220" cy="253629"/>
            </a:xfrm>
            <a:custGeom>
              <a:avLst/>
              <a:gdLst/>
              <a:ahLst/>
              <a:cxnLst/>
              <a:rect r="r" b="b" t="t" l="l"/>
              <a:pathLst>
                <a:path h="253629" w="4637220">
                  <a:moveTo>
                    <a:pt x="0" y="0"/>
                  </a:moveTo>
                  <a:lnTo>
                    <a:pt x="4637220" y="0"/>
                  </a:lnTo>
                  <a:lnTo>
                    <a:pt x="4637220" y="253629"/>
                  </a:lnTo>
                  <a:lnTo>
                    <a:pt x="0" y="253629"/>
                  </a:ln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C89116">
                    <a:alpha val="100000"/>
                  </a:srgbClr>
                </a:gs>
              </a:gsLst>
              <a:lin ang="0"/>
            </a:gradFill>
            <a:ln w="38100" cap="sq">
              <a:gradFill>
                <a:gsLst>
                  <a:gs pos="0">
                    <a:srgbClr val="000000">
                      <a:alpha val="100000"/>
                    </a:srgbClr>
                  </a:gs>
                  <a:gs pos="100000">
                    <a:srgbClr val="737373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637220" cy="29172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28700" y="3906209"/>
            <a:ext cx="16696912" cy="6380791"/>
            <a:chOff x="0" y="0"/>
            <a:chExt cx="4397541" cy="168053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397540" cy="1680538"/>
            </a:xfrm>
            <a:custGeom>
              <a:avLst/>
              <a:gdLst/>
              <a:ahLst/>
              <a:cxnLst/>
              <a:rect r="r" b="b" t="t" l="l"/>
              <a:pathLst>
                <a:path h="1680538" w="4397540">
                  <a:moveTo>
                    <a:pt x="23647" y="0"/>
                  </a:moveTo>
                  <a:lnTo>
                    <a:pt x="4373893" y="0"/>
                  </a:lnTo>
                  <a:cubicBezTo>
                    <a:pt x="4380165" y="0"/>
                    <a:pt x="4386180" y="2491"/>
                    <a:pt x="4390614" y="6926"/>
                  </a:cubicBezTo>
                  <a:cubicBezTo>
                    <a:pt x="4395049" y="11361"/>
                    <a:pt x="4397540" y="17376"/>
                    <a:pt x="4397540" y="23647"/>
                  </a:cubicBezTo>
                  <a:lnTo>
                    <a:pt x="4397540" y="1656890"/>
                  </a:lnTo>
                  <a:cubicBezTo>
                    <a:pt x="4397540" y="1669950"/>
                    <a:pt x="4386953" y="1680538"/>
                    <a:pt x="4373893" y="1680538"/>
                  </a:cubicBezTo>
                  <a:lnTo>
                    <a:pt x="23647" y="1680538"/>
                  </a:lnTo>
                  <a:cubicBezTo>
                    <a:pt x="10587" y="1680538"/>
                    <a:pt x="0" y="1669950"/>
                    <a:pt x="0" y="1656890"/>
                  </a:cubicBezTo>
                  <a:lnTo>
                    <a:pt x="0" y="23647"/>
                  </a:lnTo>
                  <a:cubicBezTo>
                    <a:pt x="0" y="10587"/>
                    <a:pt x="10587" y="0"/>
                    <a:pt x="23647" y="0"/>
                  </a:cubicBez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397541" cy="171863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315949" y="4200249"/>
            <a:ext cx="8178296" cy="5949425"/>
            <a:chOff x="0" y="0"/>
            <a:chExt cx="10904395" cy="793256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0904395" cy="4657164"/>
            </a:xfrm>
            <a:custGeom>
              <a:avLst/>
              <a:gdLst/>
              <a:ahLst/>
              <a:cxnLst/>
              <a:rect r="r" b="b" t="t" l="l"/>
              <a:pathLst>
                <a:path h="4657164" w="10904395">
                  <a:moveTo>
                    <a:pt x="0" y="0"/>
                  </a:moveTo>
                  <a:lnTo>
                    <a:pt x="10904395" y="0"/>
                  </a:lnTo>
                  <a:lnTo>
                    <a:pt x="10904395" y="4657164"/>
                  </a:lnTo>
                  <a:lnTo>
                    <a:pt x="0" y="465716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-10985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0" y="4657164"/>
              <a:ext cx="10904395" cy="3275402"/>
            </a:xfrm>
            <a:custGeom>
              <a:avLst/>
              <a:gdLst/>
              <a:ahLst/>
              <a:cxnLst/>
              <a:rect r="r" b="b" t="t" l="l"/>
              <a:pathLst>
                <a:path h="3275402" w="10904395">
                  <a:moveTo>
                    <a:pt x="0" y="0"/>
                  </a:moveTo>
                  <a:lnTo>
                    <a:pt x="10904395" y="0"/>
                  </a:lnTo>
                  <a:lnTo>
                    <a:pt x="10904395" y="3275402"/>
                  </a:lnTo>
                  <a:lnTo>
                    <a:pt x="0" y="327540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198377" r="0" b="0"/>
              </a:stretch>
            </a:blip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-242776" y="633191"/>
            <a:ext cx="18773552" cy="7052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50"/>
              </a:lnSpc>
            </a:pPr>
            <a:r>
              <a:rPr lang="en-US" sz="4107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INFLUÊNCIA DA ENERGIA MÍNIMA PARA PROCURAR CARREGADOR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11974" y="1756233"/>
            <a:ext cx="18064052" cy="20439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84"/>
              </a:lnSpc>
            </a:pPr>
            <a:r>
              <a:rPr lang="en-US" sz="3291" b="true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Conclusão GERAL: </a:t>
            </a:r>
            <a:r>
              <a:rPr lang="en-US" b="true" sz="3291" u="sng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+ energia mínima</a:t>
            </a:r>
            <a:r>
              <a:rPr lang="en-US" sz="3291" b="true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=&gt; </a:t>
            </a:r>
            <a:r>
              <a:rPr lang="en-US" b="true" sz="3291" u="sng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~= probabilidade de sucesso</a:t>
            </a:r>
            <a:r>
              <a:rPr lang="en-US" sz="3291" b="true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(e em mais tempo)</a:t>
            </a:r>
          </a:p>
          <a:p>
            <a:pPr algn="ctr">
              <a:lnSpc>
                <a:spcPts val="3196"/>
              </a:lnSpc>
            </a:pPr>
            <a:r>
              <a:rPr lang="en-US" sz="2350" b="true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Gigante Impacto</a:t>
            </a:r>
            <a:r>
              <a:rPr lang="en-US" sz="2350" b="true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quando o número de agentes é 30</a:t>
            </a:r>
          </a:p>
          <a:p>
            <a:pPr algn="ctr">
              <a:lnSpc>
                <a:spcPts val="3196"/>
              </a:lnSpc>
            </a:pPr>
          </a:p>
          <a:p>
            <a:pPr algn="ctr">
              <a:lnSpc>
                <a:spcPts val="3196"/>
              </a:lnSpc>
            </a:pPr>
            <a:r>
              <a:rPr lang="en-US" b="true" sz="235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+ Energia Mínima=&gt; - Tempo de Limpeza mas + Tempo Sobrevivência =&gt; Menos probabilidade de extinção =&gt; Mais possibilidade de sucesso (e em mais tempo) MAS como Tempo&gt;10.000 =&gt; Menos Sucesso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9832173" y="4774661"/>
            <a:ext cx="7621217" cy="4819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50"/>
              </a:lnSpc>
            </a:pPr>
            <a:r>
              <a:rPr lang="en-US" sz="3000" b="true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“</a:t>
            </a:r>
            <a:r>
              <a:rPr lang="en-US" sz="3000" b="true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Os resultados fazem parecer que, entre definir a </a:t>
            </a:r>
            <a:r>
              <a:rPr lang="en-US" b="true" sz="3000" u="sng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energia mínima a 30% ou a 60%</a:t>
            </a:r>
            <a:r>
              <a:rPr lang="en-US" sz="3000" b="true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, os aspiradores vão atingir uma </a:t>
            </a:r>
            <a:r>
              <a:rPr lang="en-US" b="true" sz="3000" u="sng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taxa de sucesso semelhante</a:t>
            </a:r>
            <a:r>
              <a:rPr lang="en-US" sz="3000" b="true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(...), sendo que </a:t>
            </a:r>
            <a:r>
              <a:rPr lang="en-US" b="true" sz="3000" u="sng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com 30% atingem sucessos mais rapidamente</a:t>
            </a:r>
            <a:r>
              <a:rPr lang="en-US" sz="3000" b="true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, sugerindo que um equilíbrio entre energia mínima e eficácia na limpeza deve ser considerado (...) explorar um </a:t>
            </a:r>
            <a:r>
              <a:rPr lang="en-US" b="true" sz="3000" u="sng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potencial valor ótimo de energia mínima que balanceie eficiência, segurança e velocidade.</a:t>
            </a:r>
            <a:r>
              <a:rPr lang="en-US" sz="3000" b="true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"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543721" y="660780"/>
            <a:ext cx="9249673" cy="962999"/>
            <a:chOff x="0" y="0"/>
            <a:chExt cx="2436128" cy="25362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6128" cy="253629"/>
            </a:xfrm>
            <a:custGeom>
              <a:avLst/>
              <a:gdLst/>
              <a:ahLst/>
              <a:cxnLst/>
              <a:rect r="r" b="b" t="t" l="l"/>
              <a:pathLst>
                <a:path h="253629" w="2436128">
                  <a:moveTo>
                    <a:pt x="0" y="0"/>
                  </a:moveTo>
                  <a:lnTo>
                    <a:pt x="2436128" y="0"/>
                  </a:lnTo>
                  <a:lnTo>
                    <a:pt x="2436128" y="253629"/>
                  </a:lnTo>
                  <a:lnTo>
                    <a:pt x="0" y="253629"/>
                  </a:ln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737373">
                    <a:alpha val="100000"/>
                  </a:srgbClr>
                </a:gs>
              </a:gsLst>
              <a:lin ang="0"/>
            </a:gradFill>
            <a:ln w="38100" cap="sq">
              <a:gradFill>
                <a:gsLst>
                  <a:gs pos="0">
                    <a:srgbClr val="000000">
                      <a:alpha val="100000"/>
                    </a:srgbClr>
                  </a:gs>
                  <a:gs pos="100000">
                    <a:srgbClr val="737373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436128" cy="29172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6408113" y="2243862"/>
            <a:ext cx="11687572" cy="6223632"/>
          </a:xfrm>
          <a:custGeom>
            <a:avLst/>
            <a:gdLst/>
            <a:ahLst/>
            <a:cxnLst/>
            <a:rect r="r" b="b" t="t" l="l"/>
            <a:pathLst>
              <a:path h="6223632" w="11687572">
                <a:moveTo>
                  <a:pt x="0" y="0"/>
                </a:moveTo>
                <a:lnTo>
                  <a:pt x="11687571" y="0"/>
                </a:lnTo>
                <a:lnTo>
                  <a:pt x="11687571" y="6223632"/>
                </a:lnTo>
                <a:lnTo>
                  <a:pt x="0" y="622363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5290098" y="629929"/>
            <a:ext cx="7707804" cy="9199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70"/>
              </a:lnSpc>
            </a:pPr>
            <a:r>
              <a:rPr lang="en-US" sz="5407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MODELO MELHORADO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860842" y="2683891"/>
            <a:ext cx="5547271" cy="66599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44"/>
              </a:lnSpc>
            </a:pPr>
            <a:r>
              <a:rPr lang="en-US" sz="3603" b="true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Melhorias aplicadas:</a:t>
            </a:r>
          </a:p>
          <a:p>
            <a:pPr algn="l">
              <a:lnSpc>
                <a:spcPts val="3454"/>
              </a:lnSpc>
            </a:pPr>
          </a:p>
          <a:p>
            <a:pPr algn="l" marL="648466" indent="-324233" lvl="1">
              <a:lnSpc>
                <a:spcPts val="3454"/>
              </a:lnSpc>
              <a:buFont typeface="Arial"/>
              <a:buChar char="•"/>
            </a:pPr>
            <a:r>
              <a:rPr lang="en-US" b="true" sz="3003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Reprodução de aspiradores (controlada)</a:t>
            </a:r>
          </a:p>
          <a:p>
            <a:pPr algn="l" marL="648466" indent="-324233" lvl="1">
              <a:lnSpc>
                <a:spcPts val="3454"/>
              </a:lnSpc>
              <a:buFont typeface="Arial"/>
              <a:buChar char="•"/>
            </a:pPr>
            <a:r>
              <a:rPr lang="en-US" b="true" sz="3003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Aspiradores de obstáculos</a:t>
            </a:r>
          </a:p>
          <a:p>
            <a:pPr algn="l" marL="648466" indent="-324233" lvl="1">
              <a:lnSpc>
                <a:spcPts val="3454"/>
              </a:lnSpc>
              <a:buFont typeface="Arial"/>
              <a:buChar char="•"/>
            </a:pPr>
            <a:r>
              <a:rPr lang="en-US" b="true" sz="3003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Distribuição inicial dos aspiradores por quadrantes</a:t>
            </a:r>
          </a:p>
          <a:p>
            <a:pPr algn="l" marL="648466" indent="-324233" lvl="1">
              <a:lnSpc>
                <a:spcPts val="3454"/>
              </a:lnSpc>
              <a:buFont typeface="Arial"/>
              <a:buChar char="•"/>
            </a:pPr>
            <a:r>
              <a:rPr lang="en-US" b="true" sz="3003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Memorização das coordenadas do depósito do lixo</a:t>
            </a:r>
          </a:p>
          <a:p>
            <a:pPr algn="l" marL="648466" indent="-324233" lvl="1">
              <a:lnSpc>
                <a:spcPts val="3454"/>
              </a:lnSpc>
              <a:buFont typeface="Arial"/>
              <a:buChar char="•"/>
            </a:pPr>
            <a:r>
              <a:rPr lang="en-US" b="true" sz="3003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Sistema de retorno inteligente ao carregador</a:t>
            </a:r>
          </a:p>
          <a:p>
            <a:pPr algn="l" marL="648466" indent="-324233" lvl="1">
              <a:lnSpc>
                <a:spcPts val="3454"/>
              </a:lnSpc>
              <a:buFont typeface="Arial"/>
              <a:buChar char="•"/>
            </a:pPr>
            <a:r>
              <a:rPr lang="en-US" b="true" sz="3003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Movimento otimizado dos aspiradores</a:t>
            </a:r>
          </a:p>
          <a:p>
            <a:pPr algn="l">
              <a:lnSpc>
                <a:spcPts val="3454"/>
              </a:lnSpc>
            </a:pP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793600" y="404262"/>
            <a:ext cx="7143180" cy="962999"/>
            <a:chOff x="0" y="0"/>
            <a:chExt cx="1881331" cy="25362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881331" cy="253629"/>
            </a:xfrm>
            <a:custGeom>
              <a:avLst/>
              <a:gdLst/>
              <a:ahLst/>
              <a:cxnLst/>
              <a:rect r="r" b="b" t="t" l="l"/>
              <a:pathLst>
                <a:path h="253629" w="1881331">
                  <a:moveTo>
                    <a:pt x="0" y="0"/>
                  </a:moveTo>
                  <a:lnTo>
                    <a:pt x="1881331" y="0"/>
                  </a:lnTo>
                  <a:lnTo>
                    <a:pt x="1881331" y="253629"/>
                  </a:lnTo>
                  <a:lnTo>
                    <a:pt x="0" y="253629"/>
                  </a:ln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737373">
                    <a:alpha val="100000"/>
                  </a:srgbClr>
                </a:gs>
              </a:gsLst>
              <a:lin ang="0"/>
            </a:gradFill>
            <a:ln w="38100" cap="sq">
              <a:gradFill>
                <a:gsLst>
                  <a:gs pos="0">
                    <a:srgbClr val="000000">
                      <a:alpha val="100000"/>
                    </a:srgbClr>
                  </a:gs>
                  <a:gs pos="100000">
                    <a:srgbClr val="737373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881331" cy="29172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1638966" y="373411"/>
            <a:ext cx="5452449" cy="9199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70"/>
              </a:lnSpc>
            </a:pPr>
            <a:r>
              <a:rPr lang="en-US" sz="5407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MODELO BASE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07434" y="840562"/>
            <a:ext cx="7365758" cy="9253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44"/>
              </a:lnSpc>
            </a:pPr>
            <a:r>
              <a:rPr lang="en-US" sz="3603" b="true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Notas Funcionamento:</a:t>
            </a:r>
          </a:p>
          <a:p>
            <a:pPr algn="l">
              <a:lnSpc>
                <a:spcPts val="3500"/>
              </a:lnSpc>
            </a:pPr>
            <a:r>
              <a:rPr lang="en-US" sz="2573" b="true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1) Se não conhecerem uma base e, mesmo não estando à procura de uma porque ainda não atingiram a energia mínima definida, </a:t>
            </a:r>
            <a:r>
              <a:rPr lang="en-US" sz="2573" u="sng" b="true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ao encontrar uma base, guardam a sua localização</a:t>
            </a:r>
            <a:r>
              <a:rPr lang="en-US" sz="2573" b="true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.</a:t>
            </a:r>
          </a:p>
          <a:p>
            <a:pPr algn="l">
              <a:lnSpc>
                <a:spcPts val="3500"/>
              </a:lnSpc>
            </a:pPr>
          </a:p>
          <a:p>
            <a:pPr algn="l">
              <a:lnSpc>
                <a:spcPts val="3500"/>
              </a:lnSpc>
            </a:pPr>
            <a:r>
              <a:rPr lang="en-US" sz="2573" b="true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2) </a:t>
            </a:r>
            <a:r>
              <a:rPr lang="en-US" sz="2573" b="true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Agentes </a:t>
            </a:r>
            <a:r>
              <a:rPr lang="en-US" sz="2573" u="sng" b="true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partilham sempre as bases</a:t>
            </a:r>
            <a:r>
              <a:rPr lang="en-US" sz="2573" b="true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que conhecem ao encontrarem outros que não conheçam uma base.</a:t>
            </a:r>
          </a:p>
          <a:p>
            <a:pPr algn="l">
              <a:lnSpc>
                <a:spcPts val="3500"/>
              </a:lnSpc>
            </a:pPr>
          </a:p>
          <a:p>
            <a:pPr algn="l">
              <a:lnSpc>
                <a:spcPts val="3500"/>
              </a:lnSpc>
            </a:pPr>
            <a:r>
              <a:rPr lang="en-US" sz="2573" b="true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3) </a:t>
            </a:r>
            <a:r>
              <a:rPr lang="en-US" sz="2573" b="true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Por tick, </a:t>
            </a:r>
            <a:r>
              <a:rPr lang="en-US" sz="2573" u="sng" b="true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podem agir o número de vezes que precisarem, mas só podem andar uma vez</a:t>
            </a:r>
            <a:r>
              <a:rPr lang="en-US" sz="2573" b="true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.</a:t>
            </a:r>
          </a:p>
          <a:p>
            <a:pPr algn="l">
              <a:lnSpc>
                <a:spcPts val="3500"/>
              </a:lnSpc>
            </a:pPr>
          </a:p>
          <a:p>
            <a:pPr algn="l">
              <a:lnSpc>
                <a:spcPts val="3500"/>
              </a:lnSpc>
            </a:pPr>
            <a:r>
              <a:rPr lang="en-US" sz="2573" b="true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4) </a:t>
            </a:r>
            <a:r>
              <a:rPr lang="en-US" sz="2573" b="true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Enquanto procuram lixo, base ou depósito, </a:t>
            </a:r>
            <a:r>
              <a:rPr lang="en-US" sz="2573" u="sng" b="true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a cada 10 movimentos, viram aleatoriamente</a:t>
            </a:r>
            <a:r>
              <a:rPr lang="en-US" sz="2573" b="true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.</a:t>
            </a:r>
          </a:p>
          <a:p>
            <a:pPr algn="l">
              <a:lnSpc>
                <a:spcPts val="3500"/>
              </a:lnSpc>
            </a:pPr>
          </a:p>
          <a:p>
            <a:pPr algn="l">
              <a:lnSpc>
                <a:spcPts val="3500"/>
              </a:lnSpc>
            </a:pPr>
            <a:r>
              <a:rPr lang="en-US" sz="2573" b="true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5) </a:t>
            </a:r>
            <a:r>
              <a:rPr lang="en-US" sz="2573" b="true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Se encontrarem </a:t>
            </a:r>
            <a:r>
              <a:rPr lang="en-US" sz="2573" u="sng" b="true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borda, rodam 180º</a:t>
            </a:r>
            <a:r>
              <a:rPr lang="en-US" sz="2573" b="true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.</a:t>
            </a:r>
          </a:p>
          <a:p>
            <a:pPr algn="l">
              <a:lnSpc>
                <a:spcPts val="3500"/>
              </a:lnSpc>
            </a:pPr>
          </a:p>
          <a:p>
            <a:pPr algn="l">
              <a:lnSpc>
                <a:spcPts val="3500"/>
              </a:lnSpc>
            </a:pPr>
            <a:r>
              <a:rPr lang="en-US" sz="2573" b="true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6) </a:t>
            </a:r>
            <a:r>
              <a:rPr lang="en-US" sz="2573" b="true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Se encontrarem </a:t>
            </a:r>
            <a:r>
              <a:rPr lang="en-US" sz="2573" u="sng" b="true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obstáculos, rodam 90º</a:t>
            </a:r>
            <a:r>
              <a:rPr lang="en-US" sz="2573" b="true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.</a:t>
            </a:r>
          </a:p>
          <a:p>
            <a:pPr algn="l">
              <a:lnSpc>
                <a:spcPts val="3500"/>
              </a:lnSpc>
            </a:pPr>
          </a:p>
          <a:p>
            <a:pPr algn="l">
              <a:lnSpc>
                <a:spcPts val="3500"/>
              </a:lnSpc>
            </a:pP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8155996" y="2822896"/>
            <a:ext cx="9780784" cy="5269398"/>
          </a:xfrm>
          <a:custGeom>
            <a:avLst/>
            <a:gdLst/>
            <a:ahLst/>
            <a:cxnLst/>
            <a:rect r="r" b="b" t="t" l="l"/>
            <a:pathLst>
              <a:path h="5269398" w="9780784">
                <a:moveTo>
                  <a:pt x="0" y="0"/>
                </a:moveTo>
                <a:lnTo>
                  <a:pt x="9780784" y="0"/>
                </a:lnTo>
                <a:lnTo>
                  <a:pt x="9780784" y="5269397"/>
                </a:lnTo>
                <a:lnTo>
                  <a:pt x="0" y="526939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238920" y="548951"/>
            <a:ext cx="13810161" cy="962999"/>
            <a:chOff x="0" y="0"/>
            <a:chExt cx="3637244" cy="25362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637244" cy="253629"/>
            </a:xfrm>
            <a:custGeom>
              <a:avLst/>
              <a:gdLst/>
              <a:ahLst/>
              <a:cxnLst/>
              <a:rect r="r" b="b" t="t" l="l"/>
              <a:pathLst>
                <a:path h="253629" w="3637244">
                  <a:moveTo>
                    <a:pt x="0" y="0"/>
                  </a:moveTo>
                  <a:lnTo>
                    <a:pt x="3637244" y="0"/>
                  </a:lnTo>
                  <a:lnTo>
                    <a:pt x="3637244" y="253629"/>
                  </a:lnTo>
                  <a:lnTo>
                    <a:pt x="0" y="253629"/>
                  </a:ln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3533CD">
                    <a:alpha val="100000"/>
                  </a:srgbClr>
                </a:gs>
              </a:gsLst>
              <a:lin ang="0"/>
            </a:gradFill>
            <a:ln w="38100" cap="sq">
              <a:gradFill>
                <a:gsLst>
                  <a:gs pos="0">
                    <a:srgbClr val="000000">
                      <a:alpha val="100000"/>
                    </a:srgbClr>
                  </a:gs>
                  <a:gs pos="100000">
                    <a:srgbClr val="737373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3637244" cy="29172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5759884" y="3105511"/>
            <a:ext cx="12528116" cy="5365657"/>
          </a:xfrm>
          <a:custGeom>
            <a:avLst/>
            <a:gdLst/>
            <a:ahLst/>
            <a:cxnLst/>
            <a:rect r="r" b="b" t="t" l="l"/>
            <a:pathLst>
              <a:path h="5365657" w="12528116">
                <a:moveTo>
                  <a:pt x="0" y="0"/>
                </a:moveTo>
                <a:lnTo>
                  <a:pt x="12528116" y="0"/>
                </a:lnTo>
                <a:lnTo>
                  <a:pt x="12528116" y="5365657"/>
                </a:lnTo>
                <a:lnTo>
                  <a:pt x="0" y="536565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84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2337429"/>
            <a:ext cx="4731184" cy="68445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84"/>
              </a:lnSpc>
            </a:pPr>
            <a:r>
              <a:rPr lang="en-US" sz="3291" b="true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Variáveis fixas: </a:t>
            </a:r>
          </a:p>
          <a:p>
            <a:pPr algn="l">
              <a:lnSpc>
                <a:spcPts val="3196"/>
              </a:lnSpc>
            </a:pPr>
          </a:p>
          <a:p>
            <a:pPr algn="l" marL="507520" indent="-253760" lvl="1">
              <a:lnSpc>
                <a:spcPts val="3196"/>
              </a:lnSpc>
              <a:buFont typeface="Arial"/>
              <a:buChar char="•"/>
            </a:pPr>
            <a:r>
              <a:rPr lang="en-US" b="true" sz="235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Energia inicial = 100%</a:t>
            </a:r>
          </a:p>
          <a:p>
            <a:pPr algn="l" marL="507520" indent="-253760" lvl="1">
              <a:lnSpc>
                <a:spcPts val="3196"/>
              </a:lnSpc>
              <a:buFont typeface="Arial"/>
              <a:buChar char="•"/>
            </a:pPr>
            <a:r>
              <a:rPr lang="en-US" b="true" sz="235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Energia mínima para procurar carregador = 30%</a:t>
            </a:r>
          </a:p>
          <a:p>
            <a:pPr algn="l" marL="507520" indent="-253760" lvl="1">
              <a:lnSpc>
                <a:spcPts val="3196"/>
              </a:lnSpc>
              <a:buFont typeface="Arial"/>
              <a:buChar char="•"/>
            </a:pPr>
            <a:r>
              <a:rPr lang="en-US" b="true" sz="235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Número de carregadores disponíveis = 3</a:t>
            </a:r>
          </a:p>
          <a:p>
            <a:pPr algn="l" marL="507520" indent="-253760" lvl="1">
              <a:lnSpc>
                <a:spcPts val="3196"/>
              </a:lnSpc>
              <a:buFont typeface="Arial"/>
              <a:buChar char="•"/>
            </a:pPr>
            <a:r>
              <a:rPr lang="en-US" b="true" sz="235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Capacidade de transporte = 30 unidades</a:t>
            </a:r>
          </a:p>
          <a:p>
            <a:pPr algn="l" marL="507520" indent="-253760" lvl="1">
              <a:lnSpc>
                <a:spcPts val="3196"/>
              </a:lnSpc>
              <a:buFont typeface="Arial"/>
              <a:buChar char="•"/>
            </a:pPr>
            <a:r>
              <a:rPr lang="en-US" b="true" sz="235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Número de ticks para despejar o lixo = 30</a:t>
            </a:r>
          </a:p>
          <a:p>
            <a:pPr algn="l" marL="507520" indent="-253760" lvl="1">
              <a:lnSpc>
                <a:spcPts val="3196"/>
              </a:lnSpc>
              <a:buFont typeface="Arial"/>
              <a:buChar char="•"/>
            </a:pPr>
            <a:r>
              <a:rPr lang="en-US" b="true" sz="235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Número de ticks para carregar aspirador = 50</a:t>
            </a:r>
          </a:p>
          <a:p>
            <a:pPr algn="l" marL="507520" indent="-253760" lvl="1">
              <a:lnSpc>
                <a:spcPts val="3196"/>
              </a:lnSpc>
              <a:buFont typeface="Arial"/>
              <a:buChar char="•"/>
            </a:pPr>
            <a:r>
              <a:rPr lang="en-US" b="true" sz="235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Número de obstáculos = 0</a:t>
            </a:r>
          </a:p>
          <a:p>
            <a:pPr algn="l">
              <a:lnSpc>
                <a:spcPts val="3196"/>
              </a:lnSpc>
            </a:pPr>
            <a:r>
              <a:rPr lang="en-US" sz="2350" b="true">
                <a:solidFill>
                  <a:srgbClr val="9D1A17"/>
                </a:solidFill>
                <a:latin typeface="Nunito Bold"/>
                <a:ea typeface="Nunito Bold"/>
                <a:cs typeface="Nunito Bold"/>
                <a:sym typeface="Nunito Bold"/>
              </a:rPr>
              <a:t>(Igual ao teste inicial do modelo base [1A] mas com reprodução ativada)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702166" y="633191"/>
            <a:ext cx="12883667" cy="7052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50"/>
              </a:lnSpc>
            </a:pPr>
            <a:r>
              <a:rPr lang="en-US" sz="4107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INFLUÊNCIA DA REPRODUÇÃO DE ASPIRADORES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238920" y="548951"/>
            <a:ext cx="13810161" cy="962999"/>
            <a:chOff x="0" y="0"/>
            <a:chExt cx="3637244" cy="25362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637244" cy="253629"/>
            </a:xfrm>
            <a:custGeom>
              <a:avLst/>
              <a:gdLst/>
              <a:ahLst/>
              <a:cxnLst/>
              <a:rect r="r" b="b" t="t" l="l"/>
              <a:pathLst>
                <a:path h="253629" w="3637244">
                  <a:moveTo>
                    <a:pt x="0" y="0"/>
                  </a:moveTo>
                  <a:lnTo>
                    <a:pt x="3637244" y="0"/>
                  </a:lnTo>
                  <a:lnTo>
                    <a:pt x="3637244" y="253629"/>
                  </a:lnTo>
                  <a:lnTo>
                    <a:pt x="0" y="253629"/>
                  </a:ln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3533CD">
                    <a:alpha val="100000"/>
                  </a:srgbClr>
                </a:gs>
              </a:gsLst>
              <a:lin ang="0"/>
            </a:gradFill>
            <a:ln w="38100" cap="sq">
              <a:gradFill>
                <a:gsLst>
                  <a:gs pos="0">
                    <a:srgbClr val="000000">
                      <a:alpha val="100000"/>
                    </a:srgbClr>
                  </a:gs>
                  <a:gs pos="100000">
                    <a:srgbClr val="737373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3637244" cy="29172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54953" y="1888027"/>
            <a:ext cx="18133047" cy="8152170"/>
          </a:xfrm>
          <a:custGeom>
            <a:avLst/>
            <a:gdLst/>
            <a:ahLst/>
            <a:cxnLst/>
            <a:rect r="r" b="b" t="t" l="l"/>
            <a:pathLst>
              <a:path h="8152170" w="18133047">
                <a:moveTo>
                  <a:pt x="0" y="0"/>
                </a:moveTo>
                <a:lnTo>
                  <a:pt x="18133047" y="0"/>
                </a:lnTo>
                <a:lnTo>
                  <a:pt x="18133047" y="8152170"/>
                </a:lnTo>
                <a:lnTo>
                  <a:pt x="0" y="815217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163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702166" y="633191"/>
            <a:ext cx="12883667" cy="7052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50"/>
              </a:lnSpc>
            </a:pPr>
            <a:r>
              <a:rPr lang="en-US" sz="4107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INFLUÊNCIA DA REPRODUÇÃO DE ASPIRADORES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15654425" y="4148507"/>
            <a:ext cx="1263956" cy="5770547"/>
            <a:chOff x="0" y="0"/>
            <a:chExt cx="332894" cy="151981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32894" cy="1519815"/>
            </a:xfrm>
            <a:custGeom>
              <a:avLst/>
              <a:gdLst/>
              <a:ahLst/>
              <a:cxnLst/>
              <a:rect r="r" b="b" t="t" l="l"/>
              <a:pathLst>
                <a:path h="1519815" w="332894">
                  <a:moveTo>
                    <a:pt x="166447" y="0"/>
                  </a:moveTo>
                  <a:lnTo>
                    <a:pt x="166447" y="0"/>
                  </a:lnTo>
                  <a:cubicBezTo>
                    <a:pt x="258373" y="0"/>
                    <a:pt x="332894" y="74521"/>
                    <a:pt x="332894" y="166447"/>
                  </a:cubicBezTo>
                  <a:lnTo>
                    <a:pt x="332894" y="1353368"/>
                  </a:lnTo>
                  <a:cubicBezTo>
                    <a:pt x="332894" y="1397512"/>
                    <a:pt x="315357" y="1439849"/>
                    <a:pt x="284143" y="1471064"/>
                  </a:cubicBezTo>
                  <a:cubicBezTo>
                    <a:pt x="252928" y="1502279"/>
                    <a:pt x="210591" y="1519815"/>
                    <a:pt x="166447" y="1519815"/>
                  </a:cubicBezTo>
                  <a:lnTo>
                    <a:pt x="166447" y="1519815"/>
                  </a:lnTo>
                  <a:cubicBezTo>
                    <a:pt x="122302" y="1519815"/>
                    <a:pt x="79966" y="1502279"/>
                    <a:pt x="48751" y="1471064"/>
                  </a:cubicBezTo>
                  <a:cubicBezTo>
                    <a:pt x="17536" y="1439849"/>
                    <a:pt x="0" y="1397512"/>
                    <a:pt x="0" y="1353368"/>
                  </a:cubicBezTo>
                  <a:lnTo>
                    <a:pt x="0" y="166447"/>
                  </a:lnTo>
                  <a:cubicBezTo>
                    <a:pt x="0" y="122302"/>
                    <a:pt x="17536" y="79966"/>
                    <a:pt x="48751" y="48751"/>
                  </a:cubicBezTo>
                  <a:cubicBezTo>
                    <a:pt x="79966" y="17536"/>
                    <a:pt x="122302" y="0"/>
                    <a:pt x="16644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42875" cap="rnd">
              <a:solidFill>
                <a:srgbClr val="121112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332894" cy="15579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16744228" y="4352739"/>
            <a:ext cx="1277492" cy="574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00"/>
              </a:lnSpc>
            </a:pPr>
            <a:r>
              <a:rPr lang="en-US" sz="2000" b="true">
                <a:solidFill>
                  <a:srgbClr val="9D1A17"/>
                </a:solidFill>
                <a:latin typeface="Nunito Bold"/>
                <a:ea typeface="Nunito Bold"/>
                <a:cs typeface="Nunito Bold"/>
                <a:sym typeface="Nunito Bold"/>
              </a:rPr>
              <a:t>Quase</a:t>
            </a:r>
          </a:p>
          <a:p>
            <a:pPr algn="ctr">
              <a:lnSpc>
                <a:spcPts val="2300"/>
              </a:lnSpc>
            </a:pPr>
            <a:r>
              <a:rPr lang="en-US" b="true" sz="2000">
                <a:solidFill>
                  <a:srgbClr val="9D1A17"/>
                </a:solidFill>
                <a:latin typeface="Nunito Bold"/>
                <a:ea typeface="Nunito Bold"/>
                <a:cs typeface="Nunito Bold"/>
                <a:sym typeface="Nunito Bold"/>
              </a:rPr>
              <a:t>Igual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154953" y="1888027"/>
            <a:ext cx="14242582" cy="8152170"/>
            <a:chOff x="0" y="0"/>
            <a:chExt cx="3751133" cy="2147074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751133" cy="2147074"/>
            </a:xfrm>
            <a:custGeom>
              <a:avLst/>
              <a:gdLst/>
              <a:ahLst/>
              <a:cxnLst/>
              <a:rect r="r" b="b" t="t" l="l"/>
              <a:pathLst>
                <a:path h="2147074" w="3751133">
                  <a:moveTo>
                    <a:pt x="0" y="0"/>
                  </a:moveTo>
                  <a:lnTo>
                    <a:pt x="3751133" y="0"/>
                  </a:lnTo>
                  <a:lnTo>
                    <a:pt x="3751133" y="2147074"/>
                  </a:lnTo>
                  <a:lnTo>
                    <a:pt x="0" y="2147074"/>
                  </a:lnTo>
                  <a:close/>
                </a:path>
              </a:pathLst>
            </a:custGeom>
            <a:solidFill>
              <a:srgbClr val="121112">
                <a:alpha val="24706"/>
              </a:srgbClr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3751133" cy="21851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238920" y="548951"/>
            <a:ext cx="13810161" cy="962999"/>
            <a:chOff x="0" y="0"/>
            <a:chExt cx="3637244" cy="25362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637244" cy="253629"/>
            </a:xfrm>
            <a:custGeom>
              <a:avLst/>
              <a:gdLst/>
              <a:ahLst/>
              <a:cxnLst/>
              <a:rect r="r" b="b" t="t" l="l"/>
              <a:pathLst>
                <a:path h="253629" w="3637244">
                  <a:moveTo>
                    <a:pt x="0" y="0"/>
                  </a:moveTo>
                  <a:lnTo>
                    <a:pt x="3637244" y="0"/>
                  </a:lnTo>
                  <a:lnTo>
                    <a:pt x="3637244" y="253629"/>
                  </a:lnTo>
                  <a:lnTo>
                    <a:pt x="0" y="253629"/>
                  </a:ln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3533CD">
                    <a:alpha val="100000"/>
                  </a:srgbClr>
                </a:gs>
              </a:gsLst>
              <a:lin ang="0"/>
            </a:gradFill>
            <a:ln w="38100" cap="sq">
              <a:gradFill>
                <a:gsLst>
                  <a:gs pos="0">
                    <a:srgbClr val="000000">
                      <a:alpha val="100000"/>
                    </a:srgbClr>
                  </a:gs>
                  <a:gs pos="100000">
                    <a:srgbClr val="737373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3637244" cy="29172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54953" y="1888027"/>
            <a:ext cx="18133047" cy="8152170"/>
          </a:xfrm>
          <a:custGeom>
            <a:avLst/>
            <a:gdLst/>
            <a:ahLst/>
            <a:cxnLst/>
            <a:rect r="r" b="b" t="t" l="l"/>
            <a:pathLst>
              <a:path h="8152170" w="18133047">
                <a:moveTo>
                  <a:pt x="0" y="0"/>
                </a:moveTo>
                <a:lnTo>
                  <a:pt x="18133047" y="0"/>
                </a:lnTo>
                <a:lnTo>
                  <a:pt x="18133047" y="8152170"/>
                </a:lnTo>
                <a:lnTo>
                  <a:pt x="0" y="815217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163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7556313" y="2013645"/>
            <a:ext cx="10504100" cy="8152170"/>
            <a:chOff x="0" y="0"/>
            <a:chExt cx="2766512" cy="214707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766512" cy="2147074"/>
            </a:xfrm>
            <a:custGeom>
              <a:avLst/>
              <a:gdLst/>
              <a:ahLst/>
              <a:cxnLst/>
              <a:rect r="r" b="b" t="t" l="l"/>
              <a:pathLst>
                <a:path h="2147074" w="2766512">
                  <a:moveTo>
                    <a:pt x="0" y="0"/>
                  </a:moveTo>
                  <a:lnTo>
                    <a:pt x="2766512" y="0"/>
                  </a:lnTo>
                  <a:lnTo>
                    <a:pt x="2766512" y="2147074"/>
                  </a:lnTo>
                  <a:lnTo>
                    <a:pt x="0" y="2147074"/>
                  </a:lnTo>
                  <a:close/>
                </a:path>
              </a:pathLst>
            </a:custGeom>
            <a:solidFill>
              <a:srgbClr val="121112">
                <a:alpha val="24706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2766512" cy="21851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4453317" y="3122451"/>
            <a:ext cx="3078727" cy="4548929"/>
            <a:chOff x="0" y="0"/>
            <a:chExt cx="810858" cy="1198072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0858" cy="1198072"/>
            </a:xfrm>
            <a:custGeom>
              <a:avLst/>
              <a:gdLst/>
              <a:ahLst/>
              <a:cxnLst/>
              <a:rect r="r" b="b" t="t" l="l"/>
              <a:pathLst>
                <a:path h="1198072" w="810858">
                  <a:moveTo>
                    <a:pt x="168482" y="0"/>
                  </a:moveTo>
                  <a:lnTo>
                    <a:pt x="642377" y="0"/>
                  </a:lnTo>
                  <a:cubicBezTo>
                    <a:pt x="735427" y="0"/>
                    <a:pt x="810858" y="75432"/>
                    <a:pt x="810858" y="168482"/>
                  </a:cubicBezTo>
                  <a:lnTo>
                    <a:pt x="810858" y="1029590"/>
                  </a:lnTo>
                  <a:cubicBezTo>
                    <a:pt x="810858" y="1122640"/>
                    <a:pt x="735427" y="1198072"/>
                    <a:pt x="642377" y="1198072"/>
                  </a:cubicBezTo>
                  <a:lnTo>
                    <a:pt x="168482" y="1198072"/>
                  </a:lnTo>
                  <a:cubicBezTo>
                    <a:pt x="75432" y="1198072"/>
                    <a:pt x="0" y="1122640"/>
                    <a:pt x="0" y="1029590"/>
                  </a:cubicBezTo>
                  <a:lnTo>
                    <a:pt x="0" y="168482"/>
                  </a:lnTo>
                  <a:cubicBezTo>
                    <a:pt x="0" y="75432"/>
                    <a:pt x="75432" y="0"/>
                    <a:pt x="168482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42875" cap="rnd">
              <a:solidFill>
                <a:srgbClr val="121112"/>
              </a:solidFill>
              <a:prstDash val="solid"/>
              <a:round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810858" cy="12361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54953" y="1888027"/>
            <a:ext cx="4298364" cy="8152170"/>
            <a:chOff x="0" y="0"/>
            <a:chExt cx="1132080" cy="2147074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132080" cy="2147074"/>
            </a:xfrm>
            <a:custGeom>
              <a:avLst/>
              <a:gdLst/>
              <a:ahLst/>
              <a:cxnLst/>
              <a:rect r="r" b="b" t="t" l="l"/>
              <a:pathLst>
                <a:path h="2147074" w="1132080">
                  <a:moveTo>
                    <a:pt x="0" y="0"/>
                  </a:moveTo>
                  <a:lnTo>
                    <a:pt x="1132080" y="0"/>
                  </a:lnTo>
                  <a:lnTo>
                    <a:pt x="1132080" y="2147074"/>
                  </a:lnTo>
                  <a:lnTo>
                    <a:pt x="0" y="2147074"/>
                  </a:lnTo>
                  <a:close/>
                </a:path>
              </a:pathLst>
            </a:custGeom>
            <a:solidFill>
              <a:srgbClr val="121112">
                <a:alpha val="24706"/>
              </a:srgbClr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1132080" cy="21851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2702166" y="633191"/>
            <a:ext cx="12883667" cy="7052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50"/>
              </a:lnSpc>
            </a:pPr>
            <a:r>
              <a:rPr lang="en-US" sz="4107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INFLUÊNCIA DA REPRODUÇÃO DE ASPIRADORES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3052511" y="3272214"/>
            <a:ext cx="5880339" cy="288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00"/>
              </a:lnSpc>
            </a:pPr>
            <a:r>
              <a:rPr lang="en-US" b="true" sz="2000">
                <a:solidFill>
                  <a:srgbClr val="9D1A17"/>
                </a:solidFill>
                <a:latin typeface="Nunito Bold"/>
                <a:ea typeface="Nunito Bold"/>
                <a:cs typeface="Nunito Bold"/>
                <a:sym typeface="Nunito Bold"/>
              </a:rPr>
              <a:t>Quase Igual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3052511" y="7606534"/>
            <a:ext cx="5880339" cy="288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00"/>
              </a:lnSpc>
            </a:pPr>
            <a:r>
              <a:rPr lang="en-US" b="true" sz="2000">
                <a:solidFill>
                  <a:srgbClr val="9D1A17"/>
                </a:solidFill>
                <a:latin typeface="Nunito Bold"/>
                <a:ea typeface="Nunito Bold"/>
                <a:cs typeface="Nunito Bold"/>
                <a:sym typeface="Nunito Bold"/>
              </a:rPr>
              <a:t>Desceu</a:t>
            </a:r>
          </a:p>
        </p:txBody>
      </p:sp>
      <p:grpSp>
        <p:nvGrpSpPr>
          <p:cNvPr name="Group 18" id="18"/>
          <p:cNvGrpSpPr/>
          <p:nvPr/>
        </p:nvGrpSpPr>
        <p:grpSpPr>
          <a:xfrm rot="0">
            <a:off x="4453317" y="7506780"/>
            <a:ext cx="3078727" cy="2410232"/>
            <a:chOff x="0" y="0"/>
            <a:chExt cx="810858" cy="634794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0858" cy="634794"/>
            </a:xfrm>
            <a:custGeom>
              <a:avLst/>
              <a:gdLst/>
              <a:ahLst/>
              <a:cxnLst/>
              <a:rect r="r" b="b" t="t" l="l"/>
              <a:pathLst>
                <a:path h="634794" w="810858">
                  <a:moveTo>
                    <a:pt x="168482" y="0"/>
                  </a:moveTo>
                  <a:lnTo>
                    <a:pt x="642377" y="0"/>
                  </a:lnTo>
                  <a:cubicBezTo>
                    <a:pt x="735427" y="0"/>
                    <a:pt x="810858" y="75432"/>
                    <a:pt x="810858" y="168482"/>
                  </a:cubicBezTo>
                  <a:lnTo>
                    <a:pt x="810858" y="466312"/>
                  </a:lnTo>
                  <a:cubicBezTo>
                    <a:pt x="810858" y="559362"/>
                    <a:pt x="735427" y="634794"/>
                    <a:pt x="642377" y="634794"/>
                  </a:cubicBezTo>
                  <a:lnTo>
                    <a:pt x="168482" y="634794"/>
                  </a:lnTo>
                  <a:cubicBezTo>
                    <a:pt x="75432" y="634794"/>
                    <a:pt x="0" y="559362"/>
                    <a:pt x="0" y="466312"/>
                  </a:cubicBezTo>
                  <a:lnTo>
                    <a:pt x="0" y="168482"/>
                  </a:lnTo>
                  <a:cubicBezTo>
                    <a:pt x="0" y="75432"/>
                    <a:pt x="75432" y="0"/>
                    <a:pt x="168482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42875" cap="rnd">
              <a:solidFill>
                <a:srgbClr val="121112"/>
              </a:solidFill>
              <a:prstDash val="solid"/>
              <a:round/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0" y="-38100"/>
              <a:ext cx="810858" cy="67289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  <p:transition spd="fast">
    <p:fade/>
  </p:transition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238920" y="548951"/>
            <a:ext cx="13810161" cy="962999"/>
            <a:chOff x="0" y="0"/>
            <a:chExt cx="3637244" cy="25362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637244" cy="253629"/>
            </a:xfrm>
            <a:custGeom>
              <a:avLst/>
              <a:gdLst/>
              <a:ahLst/>
              <a:cxnLst/>
              <a:rect r="r" b="b" t="t" l="l"/>
              <a:pathLst>
                <a:path h="253629" w="3637244">
                  <a:moveTo>
                    <a:pt x="0" y="0"/>
                  </a:moveTo>
                  <a:lnTo>
                    <a:pt x="3637244" y="0"/>
                  </a:lnTo>
                  <a:lnTo>
                    <a:pt x="3637244" y="253629"/>
                  </a:lnTo>
                  <a:lnTo>
                    <a:pt x="0" y="253629"/>
                  </a:ln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3533CD">
                    <a:alpha val="100000"/>
                  </a:srgbClr>
                </a:gs>
              </a:gsLst>
              <a:lin ang="0"/>
            </a:gradFill>
            <a:ln w="38100" cap="sq">
              <a:gradFill>
                <a:gsLst>
                  <a:gs pos="0">
                    <a:srgbClr val="000000">
                      <a:alpha val="100000"/>
                    </a:srgbClr>
                  </a:gs>
                  <a:gs pos="100000">
                    <a:srgbClr val="737373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3637244" cy="29172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54953" y="1888027"/>
            <a:ext cx="18133047" cy="8152170"/>
          </a:xfrm>
          <a:custGeom>
            <a:avLst/>
            <a:gdLst/>
            <a:ahLst/>
            <a:cxnLst/>
            <a:rect r="r" b="b" t="t" l="l"/>
            <a:pathLst>
              <a:path h="8152170" w="18133047">
                <a:moveTo>
                  <a:pt x="0" y="0"/>
                </a:moveTo>
                <a:lnTo>
                  <a:pt x="18133047" y="0"/>
                </a:lnTo>
                <a:lnTo>
                  <a:pt x="18133047" y="8152170"/>
                </a:lnTo>
                <a:lnTo>
                  <a:pt x="0" y="815217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163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1072380" y="2013645"/>
            <a:ext cx="6988033" cy="8152170"/>
            <a:chOff x="0" y="0"/>
            <a:chExt cx="1840470" cy="214707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840470" cy="2147074"/>
            </a:xfrm>
            <a:custGeom>
              <a:avLst/>
              <a:gdLst/>
              <a:ahLst/>
              <a:cxnLst/>
              <a:rect r="r" b="b" t="t" l="l"/>
              <a:pathLst>
                <a:path h="2147074" w="1840470">
                  <a:moveTo>
                    <a:pt x="0" y="0"/>
                  </a:moveTo>
                  <a:lnTo>
                    <a:pt x="1840470" y="0"/>
                  </a:lnTo>
                  <a:lnTo>
                    <a:pt x="1840470" y="2147074"/>
                  </a:lnTo>
                  <a:lnTo>
                    <a:pt x="0" y="2147074"/>
                  </a:lnTo>
                  <a:close/>
                </a:path>
              </a:pathLst>
            </a:custGeom>
            <a:solidFill>
              <a:srgbClr val="121112">
                <a:alpha val="24706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1840470" cy="21851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7604636" y="2013645"/>
            <a:ext cx="3467743" cy="5842156"/>
            <a:chOff x="0" y="0"/>
            <a:chExt cx="913315" cy="1538675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913315" cy="1538675"/>
            </a:xfrm>
            <a:custGeom>
              <a:avLst/>
              <a:gdLst/>
              <a:ahLst/>
              <a:cxnLst/>
              <a:rect r="r" b="b" t="t" l="l"/>
              <a:pathLst>
                <a:path h="1538675" w="913315">
                  <a:moveTo>
                    <a:pt x="149581" y="0"/>
                  </a:moveTo>
                  <a:lnTo>
                    <a:pt x="763734" y="0"/>
                  </a:lnTo>
                  <a:cubicBezTo>
                    <a:pt x="846345" y="0"/>
                    <a:pt x="913315" y="66970"/>
                    <a:pt x="913315" y="149581"/>
                  </a:cubicBezTo>
                  <a:lnTo>
                    <a:pt x="913315" y="1389094"/>
                  </a:lnTo>
                  <a:cubicBezTo>
                    <a:pt x="913315" y="1471705"/>
                    <a:pt x="846345" y="1538675"/>
                    <a:pt x="763734" y="1538675"/>
                  </a:cubicBezTo>
                  <a:lnTo>
                    <a:pt x="149581" y="1538675"/>
                  </a:lnTo>
                  <a:cubicBezTo>
                    <a:pt x="66970" y="1538675"/>
                    <a:pt x="0" y="1471705"/>
                    <a:pt x="0" y="1389094"/>
                  </a:cubicBezTo>
                  <a:lnTo>
                    <a:pt x="0" y="149581"/>
                  </a:lnTo>
                  <a:cubicBezTo>
                    <a:pt x="0" y="66970"/>
                    <a:pt x="66970" y="0"/>
                    <a:pt x="149581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42875" cap="rnd">
              <a:solidFill>
                <a:srgbClr val="121112"/>
              </a:solidFill>
              <a:prstDash val="solid"/>
              <a:round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913315" cy="15767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54953" y="1888027"/>
            <a:ext cx="7449684" cy="8152170"/>
            <a:chOff x="0" y="0"/>
            <a:chExt cx="1962057" cy="2147074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962057" cy="2147074"/>
            </a:xfrm>
            <a:custGeom>
              <a:avLst/>
              <a:gdLst/>
              <a:ahLst/>
              <a:cxnLst/>
              <a:rect r="r" b="b" t="t" l="l"/>
              <a:pathLst>
                <a:path h="2147074" w="1962057">
                  <a:moveTo>
                    <a:pt x="0" y="0"/>
                  </a:moveTo>
                  <a:lnTo>
                    <a:pt x="1962057" y="0"/>
                  </a:lnTo>
                  <a:lnTo>
                    <a:pt x="1962057" y="2147074"/>
                  </a:lnTo>
                  <a:lnTo>
                    <a:pt x="0" y="2147074"/>
                  </a:lnTo>
                  <a:close/>
                </a:path>
              </a:pathLst>
            </a:custGeom>
            <a:solidFill>
              <a:srgbClr val="121112">
                <a:alpha val="24706"/>
              </a:srgbClr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1962057" cy="21851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2702166" y="633191"/>
            <a:ext cx="12883667" cy="7052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50"/>
              </a:lnSpc>
            </a:pPr>
            <a:r>
              <a:rPr lang="en-US" sz="4107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INFLUÊNCIA DA REPRODUÇÃO DE ASPIRADORES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6398339" y="3272214"/>
            <a:ext cx="5880339" cy="288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00"/>
              </a:lnSpc>
            </a:pPr>
            <a:r>
              <a:rPr lang="en-US" b="true" sz="2000">
                <a:solidFill>
                  <a:srgbClr val="00BF63"/>
                </a:solidFill>
                <a:latin typeface="Nunito Bold"/>
                <a:ea typeface="Nunito Bold"/>
                <a:cs typeface="Nunito Bold"/>
                <a:sym typeface="Nunito Bold"/>
              </a:rPr>
              <a:t>Baixou</a:t>
            </a:r>
          </a:p>
        </p:txBody>
      </p:sp>
    </p:spTree>
  </p:cSld>
  <p:clrMapOvr>
    <a:masterClrMapping/>
  </p:clrMapOvr>
  <p:transition spd="fast">
    <p:fade/>
  </p:transition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238920" y="548951"/>
            <a:ext cx="13810161" cy="962999"/>
            <a:chOff x="0" y="0"/>
            <a:chExt cx="3637244" cy="25362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637244" cy="253629"/>
            </a:xfrm>
            <a:custGeom>
              <a:avLst/>
              <a:gdLst/>
              <a:ahLst/>
              <a:cxnLst/>
              <a:rect r="r" b="b" t="t" l="l"/>
              <a:pathLst>
                <a:path h="253629" w="3637244">
                  <a:moveTo>
                    <a:pt x="0" y="0"/>
                  </a:moveTo>
                  <a:lnTo>
                    <a:pt x="3637244" y="0"/>
                  </a:lnTo>
                  <a:lnTo>
                    <a:pt x="3637244" y="253629"/>
                  </a:lnTo>
                  <a:lnTo>
                    <a:pt x="0" y="253629"/>
                  </a:ln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3533CD">
                    <a:alpha val="100000"/>
                  </a:srgbClr>
                </a:gs>
              </a:gsLst>
              <a:lin ang="0"/>
            </a:gradFill>
            <a:ln w="38100" cap="sq">
              <a:gradFill>
                <a:gsLst>
                  <a:gs pos="0">
                    <a:srgbClr val="000000">
                      <a:alpha val="100000"/>
                    </a:srgbClr>
                  </a:gs>
                  <a:gs pos="100000">
                    <a:srgbClr val="737373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3637244" cy="29172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54953" y="1888027"/>
            <a:ext cx="18133047" cy="8152170"/>
          </a:xfrm>
          <a:custGeom>
            <a:avLst/>
            <a:gdLst/>
            <a:ahLst/>
            <a:cxnLst/>
            <a:rect r="r" b="b" t="t" l="l"/>
            <a:pathLst>
              <a:path h="8152170" w="18133047">
                <a:moveTo>
                  <a:pt x="0" y="0"/>
                </a:moveTo>
                <a:lnTo>
                  <a:pt x="18133047" y="0"/>
                </a:lnTo>
                <a:lnTo>
                  <a:pt x="18133047" y="8152170"/>
                </a:lnTo>
                <a:lnTo>
                  <a:pt x="0" y="815217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163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4486499" y="2013645"/>
            <a:ext cx="3573914" cy="8152170"/>
            <a:chOff x="0" y="0"/>
            <a:chExt cx="941278" cy="214707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941278" cy="2147074"/>
            </a:xfrm>
            <a:custGeom>
              <a:avLst/>
              <a:gdLst/>
              <a:ahLst/>
              <a:cxnLst/>
              <a:rect r="r" b="b" t="t" l="l"/>
              <a:pathLst>
                <a:path h="2147074" w="941278">
                  <a:moveTo>
                    <a:pt x="0" y="0"/>
                  </a:moveTo>
                  <a:lnTo>
                    <a:pt x="941278" y="0"/>
                  </a:lnTo>
                  <a:lnTo>
                    <a:pt x="941278" y="2147074"/>
                  </a:lnTo>
                  <a:lnTo>
                    <a:pt x="0" y="2147074"/>
                  </a:lnTo>
                  <a:close/>
                </a:path>
              </a:pathLst>
            </a:custGeom>
            <a:solidFill>
              <a:srgbClr val="121112">
                <a:alpha val="24706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941278" cy="21851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1018756" y="6089730"/>
            <a:ext cx="3467743" cy="3816960"/>
            <a:chOff x="0" y="0"/>
            <a:chExt cx="913315" cy="100529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913315" cy="1005290"/>
            </a:xfrm>
            <a:custGeom>
              <a:avLst/>
              <a:gdLst/>
              <a:ahLst/>
              <a:cxnLst/>
              <a:rect r="r" b="b" t="t" l="l"/>
              <a:pathLst>
                <a:path h="1005290" w="913315">
                  <a:moveTo>
                    <a:pt x="149581" y="0"/>
                  </a:moveTo>
                  <a:lnTo>
                    <a:pt x="763734" y="0"/>
                  </a:lnTo>
                  <a:cubicBezTo>
                    <a:pt x="846345" y="0"/>
                    <a:pt x="913315" y="66970"/>
                    <a:pt x="913315" y="149581"/>
                  </a:cubicBezTo>
                  <a:lnTo>
                    <a:pt x="913315" y="855709"/>
                  </a:lnTo>
                  <a:cubicBezTo>
                    <a:pt x="913315" y="938320"/>
                    <a:pt x="846345" y="1005290"/>
                    <a:pt x="763734" y="1005290"/>
                  </a:cubicBezTo>
                  <a:lnTo>
                    <a:pt x="149581" y="1005290"/>
                  </a:lnTo>
                  <a:cubicBezTo>
                    <a:pt x="66970" y="1005290"/>
                    <a:pt x="0" y="938320"/>
                    <a:pt x="0" y="855709"/>
                  </a:cubicBezTo>
                  <a:lnTo>
                    <a:pt x="0" y="149581"/>
                  </a:lnTo>
                  <a:cubicBezTo>
                    <a:pt x="0" y="66970"/>
                    <a:pt x="66970" y="0"/>
                    <a:pt x="149581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42875" cap="rnd">
              <a:solidFill>
                <a:srgbClr val="121112"/>
              </a:solidFill>
              <a:prstDash val="solid"/>
              <a:round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913315" cy="10433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54953" y="1888027"/>
            <a:ext cx="10863803" cy="8152170"/>
            <a:chOff x="0" y="0"/>
            <a:chExt cx="2861249" cy="2147074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861249" cy="2147074"/>
            </a:xfrm>
            <a:custGeom>
              <a:avLst/>
              <a:gdLst/>
              <a:ahLst/>
              <a:cxnLst/>
              <a:rect r="r" b="b" t="t" l="l"/>
              <a:pathLst>
                <a:path h="2147074" w="2861249">
                  <a:moveTo>
                    <a:pt x="0" y="0"/>
                  </a:moveTo>
                  <a:lnTo>
                    <a:pt x="2861249" y="0"/>
                  </a:lnTo>
                  <a:lnTo>
                    <a:pt x="2861249" y="2147074"/>
                  </a:lnTo>
                  <a:lnTo>
                    <a:pt x="0" y="2147074"/>
                  </a:lnTo>
                  <a:close/>
                </a:path>
              </a:pathLst>
            </a:custGeom>
            <a:solidFill>
              <a:srgbClr val="121112">
                <a:alpha val="24706"/>
              </a:srgbClr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2861249" cy="21851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2702166" y="633191"/>
            <a:ext cx="12883667" cy="7052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50"/>
              </a:lnSpc>
            </a:pPr>
            <a:r>
              <a:rPr lang="en-US" sz="4107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INFLUÊNCIA DA REPRODUÇÃO DE ASPIRADORES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9812458" y="6209576"/>
            <a:ext cx="5880339" cy="288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00"/>
              </a:lnSpc>
            </a:pPr>
            <a:r>
              <a:rPr lang="en-US" b="true" sz="2000">
                <a:solidFill>
                  <a:srgbClr val="00BF63"/>
                </a:solidFill>
                <a:latin typeface="Nunito Bold"/>
                <a:ea typeface="Nunito Bold"/>
                <a:cs typeface="Nunito Bold"/>
                <a:sym typeface="Nunito Bold"/>
              </a:rPr>
              <a:t>Aumentou</a:t>
            </a:r>
          </a:p>
        </p:txBody>
      </p:sp>
    </p:spTree>
  </p:cSld>
  <p:clrMapOvr>
    <a:masterClrMapping/>
  </p:clrMapOvr>
  <p:transition spd="fast">
    <p:fade/>
  </p:transition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238920" y="548951"/>
            <a:ext cx="13810161" cy="962999"/>
            <a:chOff x="0" y="0"/>
            <a:chExt cx="3637244" cy="25362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637244" cy="253629"/>
            </a:xfrm>
            <a:custGeom>
              <a:avLst/>
              <a:gdLst/>
              <a:ahLst/>
              <a:cxnLst/>
              <a:rect r="r" b="b" t="t" l="l"/>
              <a:pathLst>
                <a:path h="253629" w="3637244">
                  <a:moveTo>
                    <a:pt x="0" y="0"/>
                  </a:moveTo>
                  <a:lnTo>
                    <a:pt x="3637244" y="0"/>
                  </a:lnTo>
                  <a:lnTo>
                    <a:pt x="3637244" y="253629"/>
                  </a:lnTo>
                  <a:lnTo>
                    <a:pt x="0" y="253629"/>
                  </a:ln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3533CD">
                    <a:alpha val="100000"/>
                  </a:srgbClr>
                </a:gs>
              </a:gsLst>
              <a:lin ang="0"/>
            </a:gradFill>
            <a:ln w="38100" cap="sq">
              <a:gradFill>
                <a:gsLst>
                  <a:gs pos="0">
                    <a:srgbClr val="000000">
                      <a:alpha val="100000"/>
                    </a:srgbClr>
                  </a:gs>
                  <a:gs pos="100000">
                    <a:srgbClr val="737373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3637244" cy="29172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28700" y="3906209"/>
            <a:ext cx="16696912" cy="6230628"/>
            <a:chOff x="0" y="0"/>
            <a:chExt cx="4397541" cy="164098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397540" cy="1640988"/>
            </a:xfrm>
            <a:custGeom>
              <a:avLst/>
              <a:gdLst/>
              <a:ahLst/>
              <a:cxnLst/>
              <a:rect r="r" b="b" t="t" l="l"/>
              <a:pathLst>
                <a:path h="1640988" w="4397540">
                  <a:moveTo>
                    <a:pt x="23647" y="0"/>
                  </a:moveTo>
                  <a:lnTo>
                    <a:pt x="4373893" y="0"/>
                  </a:lnTo>
                  <a:cubicBezTo>
                    <a:pt x="4380165" y="0"/>
                    <a:pt x="4386180" y="2491"/>
                    <a:pt x="4390614" y="6926"/>
                  </a:cubicBezTo>
                  <a:cubicBezTo>
                    <a:pt x="4395049" y="11361"/>
                    <a:pt x="4397540" y="17376"/>
                    <a:pt x="4397540" y="23647"/>
                  </a:cubicBezTo>
                  <a:lnTo>
                    <a:pt x="4397540" y="1617341"/>
                  </a:lnTo>
                  <a:cubicBezTo>
                    <a:pt x="4397540" y="1630401"/>
                    <a:pt x="4386953" y="1640988"/>
                    <a:pt x="4373893" y="1640988"/>
                  </a:cubicBezTo>
                  <a:lnTo>
                    <a:pt x="23647" y="1640988"/>
                  </a:lnTo>
                  <a:cubicBezTo>
                    <a:pt x="10587" y="1640988"/>
                    <a:pt x="0" y="1630401"/>
                    <a:pt x="0" y="1617341"/>
                  </a:cubicBezTo>
                  <a:lnTo>
                    <a:pt x="0" y="23647"/>
                  </a:lnTo>
                  <a:cubicBezTo>
                    <a:pt x="0" y="10587"/>
                    <a:pt x="10587" y="0"/>
                    <a:pt x="23647" y="0"/>
                  </a:cubicBez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397541" cy="16790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196096" y="4565979"/>
            <a:ext cx="8348456" cy="5061251"/>
          </a:xfrm>
          <a:custGeom>
            <a:avLst/>
            <a:gdLst/>
            <a:ahLst/>
            <a:cxnLst/>
            <a:rect r="r" b="b" t="t" l="l"/>
            <a:pathLst>
              <a:path h="5061251" w="8348456">
                <a:moveTo>
                  <a:pt x="0" y="0"/>
                </a:moveTo>
                <a:lnTo>
                  <a:pt x="8348456" y="0"/>
                </a:lnTo>
                <a:lnTo>
                  <a:pt x="8348456" y="5061251"/>
                </a:lnTo>
                <a:lnTo>
                  <a:pt x="0" y="506125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2702166" y="633191"/>
            <a:ext cx="12883667" cy="7052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50"/>
              </a:lnSpc>
            </a:pPr>
            <a:r>
              <a:rPr lang="en-US" sz="4107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INFLUÊNCIA DA REPRODUÇÃO DE ASPIRADORES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11974" y="1756233"/>
            <a:ext cx="18064052" cy="20439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84"/>
              </a:lnSpc>
            </a:pPr>
            <a:r>
              <a:rPr lang="en-US" sz="3291" b="true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Conclusão: </a:t>
            </a:r>
            <a:r>
              <a:rPr lang="en-US" b="true" sz="3291" u="sng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+ reprodução</a:t>
            </a:r>
            <a:r>
              <a:rPr lang="en-US" sz="3291" b="true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=&gt; </a:t>
            </a:r>
            <a:r>
              <a:rPr lang="en-US" b="true" sz="3291" u="sng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~= probabilidade de sucesso</a:t>
            </a:r>
            <a:r>
              <a:rPr lang="en-US" sz="3291" b="true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(e em mais tempo)</a:t>
            </a:r>
          </a:p>
          <a:p>
            <a:pPr algn="ctr">
              <a:lnSpc>
                <a:spcPts val="3196"/>
              </a:lnSpc>
            </a:pPr>
            <a:r>
              <a:rPr lang="en-US" sz="2350" b="true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Reduz-se probabilidade de extinção, mas não se garante mais sucesso</a:t>
            </a:r>
          </a:p>
          <a:p>
            <a:pPr algn="ctr">
              <a:lnSpc>
                <a:spcPts val="3196"/>
              </a:lnSpc>
            </a:pPr>
          </a:p>
          <a:p>
            <a:pPr algn="ctr">
              <a:lnSpc>
                <a:spcPts val="3196"/>
              </a:lnSpc>
            </a:pPr>
            <a:r>
              <a:rPr lang="en-US" b="true" sz="235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Reprodução </a:t>
            </a:r>
            <a:r>
              <a:rPr lang="en-US" b="true" sz="235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=&gt; + Agente(s) mas Perda de Energia (/2) =&gt; +Sobrevivência mas +tempo de carregamento (ou até morte do progenitor) =&gt; Mais possibilidade de sucesso (e em mais tempo) MAS como Tempo&gt;10.000 =&gt; Menos Sucesso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832173" y="4369430"/>
            <a:ext cx="7427127" cy="5257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450"/>
              </a:lnSpc>
            </a:pPr>
            <a:r>
              <a:rPr lang="en-US" b="true" sz="300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“Estes resultados podem ser compreendidos se pensarmos na </a:t>
            </a:r>
            <a:r>
              <a:rPr lang="en-US" b="true" sz="3000" u="sng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reprodução como um fenómeno complexo</a:t>
            </a:r>
            <a:r>
              <a:rPr lang="en-US" b="true" sz="300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que </a:t>
            </a:r>
            <a:r>
              <a:rPr lang="en-US" b="true" sz="3000" u="sng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não só adiciona agentes</a:t>
            </a:r>
            <a:r>
              <a:rPr lang="en-US" b="true" sz="300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ao ambiente, </a:t>
            </a:r>
            <a:r>
              <a:rPr lang="en-US" b="true" sz="3000" u="sng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como também diminui a energia dos agentes</a:t>
            </a:r>
            <a:r>
              <a:rPr lang="en-US" b="true" sz="300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que os originam, aumentando a necessidade de carga, além de </a:t>
            </a:r>
            <a:r>
              <a:rPr lang="en-US" b="true" sz="3000" u="sng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a reprodução em si também levar alguns ticks para ser concluída</a:t>
            </a:r>
            <a:r>
              <a:rPr lang="en-US" b="true" sz="300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. Outra fator importante a ser considerado é a </a:t>
            </a:r>
            <a:r>
              <a:rPr lang="en-US" b="true" sz="3000" u="sng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baixa probabilidade de a reprodução</a:t>
            </a:r>
            <a:r>
              <a:rPr lang="en-US" b="true" sz="300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ocorrer, tendo sido definida a 5%.</a:t>
            </a:r>
            <a:r>
              <a:rPr lang="en-US" b="true" sz="300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"</a:t>
            </a:r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238920" y="548951"/>
            <a:ext cx="13810161" cy="962999"/>
            <a:chOff x="0" y="0"/>
            <a:chExt cx="3637244" cy="25362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637244" cy="253629"/>
            </a:xfrm>
            <a:custGeom>
              <a:avLst/>
              <a:gdLst/>
              <a:ahLst/>
              <a:cxnLst/>
              <a:rect r="r" b="b" t="t" l="l"/>
              <a:pathLst>
                <a:path h="253629" w="3637244">
                  <a:moveTo>
                    <a:pt x="0" y="0"/>
                  </a:moveTo>
                  <a:lnTo>
                    <a:pt x="3637244" y="0"/>
                  </a:lnTo>
                  <a:lnTo>
                    <a:pt x="3637244" y="253629"/>
                  </a:lnTo>
                  <a:lnTo>
                    <a:pt x="0" y="253629"/>
                  </a:ln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3533CD">
                    <a:alpha val="100000"/>
                  </a:srgbClr>
                </a:gs>
              </a:gsLst>
              <a:lin ang="0"/>
            </a:gradFill>
            <a:ln w="38100" cap="sq">
              <a:gradFill>
                <a:gsLst>
                  <a:gs pos="0">
                    <a:srgbClr val="000000">
                      <a:alpha val="100000"/>
                    </a:srgbClr>
                  </a:gs>
                  <a:gs pos="100000">
                    <a:srgbClr val="737373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3637244" cy="29172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5448304" y="2784362"/>
            <a:ext cx="12839696" cy="5360573"/>
          </a:xfrm>
          <a:custGeom>
            <a:avLst/>
            <a:gdLst/>
            <a:ahLst/>
            <a:cxnLst/>
            <a:rect r="r" b="b" t="t" l="l"/>
            <a:pathLst>
              <a:path h="5360573" w="12839696">
                <a:moveTo>
                  <a:pt x="0" y="0"/>
                </a:moveTo>
                <a:lnTo>
                  <a:pt x="12839696" y="0"/>
                </a:lnTo>
                <a:lnTo>
                  <a:pt x="12839696" y="5360573"/>
                </a:lnTo>
                <a:lnTo>
                  <a:pt x="0" y="536057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2548361"/>
            <a:ext cx="4731184" cy="76446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84"/>
              </a:lnSpc>
            </a:pPr>
            <a:r>
              <a:rPr lang="en-US" sz="3291" b="true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Variáveis fixas: </a:t>
            </a:r>
          </a:p>
          <a:p>
            <a:pPr algn="l">
              <a:lnSpc>
                <a:spcPts val="3196"/>
              </a:lnSpc>
            </a:pPr>
          </a:p>
          <a:p>
            <a:pPr algn="l" marL="507520" indent="-253760" lvl="1">
              <a:lnSpc>
                <a:spcPts val="3196"/>
              </a:lnSpc>
              <a:buFont typeface="Arial"/>
              <a:buChar char="•"/>
            </a:pPr>
            <a:r>
              <a:rPr lang="en-US" b="true" sz="235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Energia inicial = 100%</a:t>
            </a:r>
          </a:p>
          <a:p>
            <a:pPr algn="l" marL="507520" indent="-253760" lvl="1">
              <a:lnSpc>
                <a:spcPts val="3196"/>
              </a:lnSpc>
              <a:buFont typeface="Arial"/>
              <a:buChar char="•"/>
            </a:pPr>
            <a:r>
              <a:rPr lang="en-US" b="true" sz="235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Energia mínima para procurar carregador = 30%</a:t>
            </a:r>
          </a:p>
          <a:p>
            <a:pPr algn="l" marL="507520" indent="-253760" lvl="1">
              <a:lnSpc>
                <a:spcPts val="3196"/>
              </a:lnSpc>
              <a:buFont typeface="Arial"/>
              <a:buChar char="•"/>
            </a:pPr>
            <a:r>
              <a:rPr lang="en-US" b="true" sz="235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Número de carregadores disponíveis = 3</a:t>
            </a:r>
          </a:p>
          <a:p>
            <a:pPr algn="l" marL="507520" indent="-253760" lvl="1">
              <a:lnSpc>
                <a:spcPts val="3196"/>
              </a:lnSpc>
              <a:buFont typeface="Arial"/>
              <a:buChar char="•"/>
            </a:pPr>
            <a:r>
              <a:rPr lang="en-US" b="true" sz="235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Capacidade de transporte = 30 unidades</a:t>
            </a:r>
          </a:p>
          <a:p>
            <a:pPr algn="l" marL="507520" indent="-253760" lvl="1">
              <a:lnSpc>
                <a:spcPts val="3196"/>
              </a:lnSpc>
              <a:buFont typeface="Arial"/>
              <a:buChar char="•"/>
            </a:pPr>
            <a:r>
              <a:rPr lang="en-US" b="true" sz="235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Número de ticks para despejar o lixo = 30</a:t>
            </a:r>
          </a:p>
          <a:p>
            <a:pPr algn="l" marL="507520" indent="-253760" lvl="1">
              <a:lnSpc>
                <a:spcPts val="3196"/>
              </a:lnSpc>
              <a:buFont typeface="Arial"/>
              <a:buChar char="•"/>
            </a:pPr>
            <a:r>
              <a:rPr lang="en-US" b="true" sz="235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Número de ticks para carregar aspirador = 50</a:t>
            </a:r>
          </a:p>
          <a:p>
            <a:pPr algn="l" marL="507520" indent="-253760" lvl="1">
              <a:lnSpc>
                <a:spcPts val="3196"/>
              </a:lnSpc>
              <a:buFont typeface="Arial"/>
              <a:buChar char="•"/>
            </a:pPr>
            <a:r>
              <a:rPr lang="en-US" b="true" sz="235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Percentagem de lixo = 60%</a:t>
            </a:r>
          </a:p>
          <a:p>
            <a:pPr algn="l">
              <a:lnSpc>
                <a:spcPts val="3196"/>
              </a:lnSpc>
            </a:pPr>
            <a:r>
              <a:rPr lang="en-US" sz="2350" u="sng">
                <a:solidFill>
                  <a:srgbClr val="9D1A17"/>
                </a:solidFill>
                <a:latin typeface="Nunito"/>
                <a:ea typeface="Nunito"/>
                <a:cs typeface="Nunito"/>
                <a:sym typeface="Nunito"/>
              </a:rPr>
              <a:t>(Igual ao 2º teste do modelo base [2A] mas com...)</a:t>
            </a:r>
          </a:p>
          <a:p>
            <a:pPr algn="l" marL="507520" indent="-253760" lvl="1">
              <a:lnSpc>
                <a:spcPts val="3196"/>
              </a:lnSpc>
              <a:buFont typeface="Arial"/>
              <a:buChar char="•"/>
            </a:pPr>
            <a:r>
              <a:rPr lang="en-US" b="true" sz="2350" u="sng">
                <a:solidFill>
                  <a:srgbClr val="9D1A17"/>
                </a:solidFill>
                <a:latin typeface="Nunito Bold"/>
                <a:ea typeface="Nunito Bold"/>
                <a:cs typeface="Nunito Bold"/>
                <a:sym typeface="Nunito Bold"/>
              </a:rPr>
              <a:t>Removedores de Obstáculos = 10</a:t>
            </a:r>
          </a:p>
          <a:p>
            <a:pPr algn="l">
              <a:lnSpc>
                <a:spcPts val="3196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2702166" y="633191"/>
            <a:ext cx="12883667" cy="7052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50"/>
              </a:lnSpc>
            </a:pPr>
            <a:r>
              <a:rPr lang="en-US" sz="4107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INFLUÊNCIA DOS ASPIRADORES DE OBSTÁCULOS</a:t>
            </a: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238920" y="548951"/>
            <a:ext cx="13810161" cy="962999"/>
            <a:chOff x="0" y="0"/>
            <a:chExt cx="3637244" cy="25362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637244" cy="253629"/>
            </a:xfrm>
            <a:custGeom>
              <a:avLst/>
              <a:gdLst/>
              <a:ahLst/>
              <a:cxnLst/>
              <a:rect r="r" b="b" t="t" l="l"/>
              <a:pathLst>
                <a:path h="253629" w="3637244">
                  <a:moveTo>
                    <a:pt x="0" y="0"/>
                  </a:moveTo>
                  <a:lnTo>
                    <a:pt x="3637244" y="0"/>
                  </a:lnTo>
                  <a:lnTo>
                    <a:pt x="3637244" y="253629"/>
                  </a:lnTo>
                  <a:lnTo>
                    <a:pt x="0" y="253629"/>
                  </a:ln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3533CD">
                    <a:alpha val="100000"/>
                  </a:srgbClr>
                </a:gs>
              </a:gsLst>
              <a:lin ang="0"/>
            </a:gradFill>
            <a:ln w="38100" cap="sq">
              <a:gradFill>
                <a:gsLst>
                  <a:gs pos="0">
                    <a:srgbClr val="000000">
                      <a:alpha val="100000"/>
                    </a:srgbClr>
                  </a:gs>
                  <a:gs pos="100000">
                    <a:srgbClr val="737373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3637244" cy="29172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200835" y="1854206"/>
            <a:ext cx="17886329" cy="7974348"/>
          </a:xfrm>
          <a:custGeom>
            <a:avLst/>
            <a:gdLst/>
            <a:ahLst/>
            <a:cxnLst/>
            <a:rect r="r" b="b" t="t" l="l"/>
            <a:pathLst>
              <a:path h="7974348" w="17886329">
                <a:moveTo>
                  <a:pt x="0" y="0"/>
                </a:moveTo>
                <a:lnTo>
                  <a:pt x="17886330" y="0"/>
                </a:lnTo>
                <a:lnTo>
                  <a:pt x="17886330" y="7974348"/>
                </a:lnTo>
                <a:lnTo>
                  <a:pt x="0" y="797434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027" t="0" r="-759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702166" y="633191"/>
            <a:ext cx="12883667" cy="7052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50"/>
              </a:lnSpc>
            </a:pPr>
            <a:r>
              <a:rPr lang="en-US" sz="4107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INFLUÊNCIA DOS ASPIRADORES DE OBSTÁCULOS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7543072" y="1888027"/>
            <a:ext cx="10544093" cy="7940528"/>
            <a:chOff x="0" y="0"/>
            <a:chExt cx="2777045" cy="209133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777045" cy="2091332"/>
            </a:xfrm>
            <a:custGeom>
              <a:avLst/>
              <a:gdLst/>
              <a:ahLst/>
              <a:cxnLst/>
              <a:rect r="r" b="b" t="t" l="l"/>
              <a:pathLst>
                <a:path h="2091332" w="2777045">
                  <a:moveTo>
                    <a:pt x="49194" y="0"/>
                  </a:moveTo>
                  <a:lnTo>
                    <a:pt x="2727851" y="0"/>
                  </a:lnTo>
                  <a:cubicBezTo>
                    <a:pt x="2740898" y="0"/>
                    <a:pt x="2753411" y="5183"/>
                    <a:pt x="2762636" y="14409"/>
                  </a:cubicBezTo>
                  <a:cubicBezTo>
                    <a:pt x="2771862" y="23634"/>
                    <a:pt x="2777045" y="36147"/>
                    <a:pt x="2777045" y="49194"/>
                  </a:cubicBezTo>
                  <a:lnTo>
                    <a:pt x="2777045" y="2042138"/>
                  </a:lnTo>
                  <a:cubicBezTo>
                    <a:pt x="2777045" y="2055185"/>
                    <a:pt x="2771862" y="2067698"/>
                    <a:pt x="2762636" y="2076924"/>
                  </a:cubicBezTo>
                  <a:cubicBezTo>
                    <a:pt x="2753411" y="2086149"/>
                    <a:pt x="2740898" y="2091332"/>
                    <a:pt x="2727851" y="2091332"/>
                  </a:cubicBezTo>
                  <a:lnTo>
                    <a:pt x="49194" y="2091332"/>
                  </a:lnTo>
                  <a:cubicBezTo>
                    <a:pt x="36147" y="2091332"/>
                    <a:pt x="23634" y="2086149"/>
                    <a:pt x="14409" y="2076924"/>
                  </a:cubicBezTo>
                  <a:cubicBezTo>
                    <a:pt x="5183" y="2067698"/>
                    <a:pt x="0" y="2055185"/>
                    <a:pt x="0" y="2042138"/>
                  </a:cubicBezTo>
                  <a:lnTo>
                    <a:pt x="0" y="49194"/>
                  </a:lnTo>
                  <a:cubicBezTo>
                    <a:pt x="0" y="36147"/>
                    <a:pt x="5183" y="23634"/>
                    <a:pt x="14409" y="14409"/>
                  </a:cubicBezTo>
                  <a:cubicBezTo>
                    <a:pt x="23634" y="5183"/>
                    <a:pt x="36147" y="0"/>
                    <a:pt x="4919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42875" cap="rnd">
              <a:solidFill>
                <a:srgbClr val="121112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2777045" cy="21294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200835" y="1888027"/>
            <a:ext cx="7478899" cy="7940528"/>
            <a:chOff x="0" y="0"/>
            <a:chExt cx="1969751" cy="2091332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969751" cy="2091332"/>
            </a:xfrm>
            <a:custGeom>
              <a:avLst/>
              <a:gdLst/>
              <a:ahLst/>
              <a:cxnLst/>
              <a:rect r="r" b="b" t="t" l="l"/>
              <a:pathLst>
                <a:path h="2091332" w="1969751">
                  <a:moveTo>
                    <a:pt x="0" y="0"/>
                  </a:moveTo>
                  <a:lnTo>
                    <a:pt x="1969751" y="0"/>
                  </a:lnTo>
                  <a:lnTo>
                    <a:pt x="1969751" y="2091332"/>
                  </a:lnTo>
                  <a:lnTo>
                    <a:pt x="0" y="2091332"/>
                  </a:lnTo>
                  <a:close/>
                </a:path>
              </a:pathLst>
            </a:custGeom>
            <a:solidFill>
              <a:srgbClr val="121112">
                <a:alpha val="24706"/>
              </a:srgbClr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1969751" cy="21294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9874949" y="1599102"/>
            <a:ext cx="5880339" cy="288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00"/>
              </a:lnSpc>
            </a:pPr>
            <a:r>
              <a:rPr lang="en-US" b="true" sz="2000">
                <a:solidFill>
                  <a:srgbClr val="00BF63"/>
                </a:solidFill>
                <a:latin typeface="Nunito Bold"/>
                <a:ea typeface="Nunito Bold"/>
                <a:cs typeface="Nunito Bold"/>
                <a:sym typeface="Nunito Bold"/>
              </a:rPr>
              <a:t>Melhorou</a:t>
            </a:r>
          </a:p>
        </p:txBody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238920" y="548951"/>
            <a:ext cx="13810161" cy="962999"/>
            <a:chOff x="0" y="0"/>
            <a:chExt cx="3637244" cy="25362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637244" cy="253629"/>
            </a:xfrm>
            <a:custGeom>
              <a:avLst/>
              <a:gdLst/>
              <a:ahLst/>
              <a:cxnLst/>
              <a:rect r="r" b="b" t="t" l="l"/>
              <a:pathLst>
                <a:path h="253629" w="3637244">
                  <a:moveTo>
                    <a:pt x="0" y="0"/>
                  </a:moveTo>
                  <a:lnTo>
                    <a:pt x="3637244" y="0"/>
                  </a:lnTo>
                  <a:lnTo>
                    <a:pt x="3637244" y="253629"/>
                  </a:lnTo>
                  <a:lnTo>
                    <a:pt x="0" y="253629"/>
                  </a:ln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3533CD">
                    <a:alpha val="100000"/>
                  </a:srgbClr>
                </a:gs>
              </a:gsLst>
              <a:lin ang="0"/>
            </a:gradFill>
            <a:ln w="38100" cap="sq">
              <a:gradFill>
                <a:gsLst>
                  <a:gs pos="0">
                    <a:srgbClr val="000000">
                      <a:alpha val="100000"/>
                    </a:srgbClr>
                  </a:gs>
                  <a:gs pos="100000">
                    <a:srgbClr val="737373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3637244" cy="29172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3999926" y="3800199"/>
            <a:ext cx="10288149" cy="6380791"/>
            <a:chOff x="0" y="0"/>
            <a:chExt cx="2709636" cy="168053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709636" cy="1680538"/>
            </a:xfrm>
            <a:custGeom>
              <a:avLst/>
              <a:gdLst/>
              <a:ahLst/>
              <a:cxnLst/>
              <a:rect r="r" b="b" t="t" l="l"/>
              <a:pathLst>
                <a:path h="1680538" w="2709636">
                  <a:moveTo>
                    <a:pt x="38378" y="0"/>
                  </a:moveTo>
                  <a:lnTo>
                    <a:pt x="2671258" y="0"/>
                  </a:lnTo>
                  <a:cubicBezTo>
                    <a:pt x="2681437" y="0"/>
                    <a:pt x="2691198" y="4043"/>
                    <a:pt x="2698395" y="11241"/>
                  </a:cubicBezTo>
                  <a:cubicBezTo>
                    <a:pt x="2705593" y="18438"/>
                    <a:pt x="2709636" y="28199"/>
                    <a:pt x="2709636" y="38378"/>
                  </a:cubicBezTo>
                  <a:lnTo>
                    <a:pt x="2709636" y="1642160"/>
                  </a:lnTo>
                  <a:cubicBezTo>
                    <a:pt x="2709636" y="1652338"/>
                    <a:pt x="2705593" y="1662100"/>
                    <a:pt x="2698395" y="1669297"/>
                  </a:cubicBezTo>
                  <a:cubicBezTo>
                    <a:pt x="2691198" y="1676494"/>
                    <a:pt x="2681437" y="1680538"/>
                    <a:pt x="2671258" y="1680538"/>
                  </a:cubicBezTo>
                  <a:lnTo>
                    <a:pt x="38378" y="1680538"/>
                  </a:lnTo>
                  <a:cubicBezTo>
                    <a:pt x="17182" y="1680538"/>
                    <a:pt x="0" y="1663355"/>
                    <a:pt x="0" y="1642160"/>
                  </a:cubicBezTo>
                  <a:lnTo>
                    <a:pt x="0" y="38378"/>
                  </a:lnTo>
                  <a:cubicBezTo>
                    <a:pt x="0" y="28199"/>
                    <a:pt x="4043" y="18438"/>
                    <a:pt x="11241" y="11241"/>
                  </a:cubicBezTo>
                  <a:cubicBezTo>
                    <a:pt x="18438" y="4043"/>
                    <a:pt x="28199" y="0"/>
                    <a:pt x="38378" y="0"/>
                  </a:cubicBez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709636" cy="171863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4325881" y="4147904"/>
            <a:ext cx="9636238" cy="5685380"/>
          </a:xfrm>
          <a:custGeom>
            <a:avLst/>
            <a:gdLst/>
            <a:ahLst/>
            <a:cxnLst/>
            <a:rect r="r" b="b" t="t" l="l"/>
            <a:pathLst>
              <a:path h="5685380" w="9636238">
                <a:moveTo>
                  <a:pt x="0" y="0"/>
                </a:moveTo>
                <a:lnTo>
                  <a:pt x="9636238" y="0"/>
                </a:lnTo>
                <a:lnTo>
                  <a:pt x="9636238" y="5685380"/>
                </a:lnTo>
                <a:lnTo>
                  <a:pt x="0" y="56853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2702166" y="633191"/>
            <a:ext cx="12883667" cy="7052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50"/>
              </a:lnSpc>
            </a:pPr>
            <a:r>
              <a:rPr lang="en-US" sz="4107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INFLUÊNCIA DOS ASPIRADORES DE OBSTÁCULOS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11974" y="1756233"/>
            <a:ext cx="18064052" cy="16439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84"/>
              </a:lnSpc>
            </a:pPr>
            <a:r>
              <a:rPr lang="en-US" sz="3291" b="true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Conclusão: </a:t>
            </a:r>
            <a:r>
              <a:rPr lang="en-US" b="true" sz="3291" u="sng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+ removedores</a:t>
            </a:r>
            <a:r>
              <a:rPr lang="en-US" sz="3291" b="true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=&gt; ++ </a:t>
            </a:r>
            <a:r>
              <a:rPr lang="en-US" b="true" sz="3291" u="sng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probabilidade de sucesso</a:t>
            </a:r>
            <a:r>
              <a:rPr lang="en-US" sz="3291" b="true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(e em menos tempo)</a:t>
            </a:r>
          </a:p>
          <a:p>
            <a:pPr algn="ctr">
              <a:lnSpc>
                <a:spcPts val="3196"/>
              </a:lnSpc>
            </a:pPr>
          </a:p>
          <a:p>
            <a:pPr algn="ctr">
              <a:lnSpc>
                <a:spcPts val="3196"/>
              </a:lnSpc>
            </a:pPr>
            <a:r>
              <a:rPr lang="en-US" b="true" sz="235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+ Removedores =&gt; - Obstáculos =&gt; Menos Movimentos dos Robôs (desvios) =&gt; Menos Gasto de Energia &amp; Menos Tempo para encontrar lixo =&gt; Menos probabilidade de extinção =&gt; Mais sucesso (e em menos tempo)</a:t>
            </a:r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238920" y="503511"/>
            <a:ext cx="13810161" cy="1774277"/>
            <a:chOff x="0" y="0"/>
            <a:chExt cx="3637244" cy="46729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637244" cy="467299"/>
            </a:xfrm>
            <a:custGeom>
              <a:avLst/>
              <a:gdLst/>
              <a:ahLst/>
              <a:cxnLst/>
              <a:rect r="r" b="b" t="t" l="l"/>
              <a:pathLst>
                <a:path h="467299" w="3637244">
                  <a:moveTo>
                    <a:pt x="0" y="0"/>
                  </a:moveTo>
                  <a:lnTo>
                    <a:pt x="3637244" y="0"/>
                  </a:lnTo>
                  <a:lnTo>
                    <a:pt x="3637244" y="467299"/>
                  </a:lnTo>
                  <a:lnTo>
                    <a:pt x="0" y="467299"/>
                  </a:ln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3533CD">
                    <a:alpha val="100000"/>
                  </a:srgbClr>
                </a:gs>
              </a:gsLst>
              <a:lin ang="0"/>
            </a:gradFill>
            <a:ln w="38100" cap="sq">
              <a:gradFill>
                <a:gsLst>
                  <a:gs pos="0">
                    <a:srgbClr val="000000">
                      <a:alpha val="100000"/>
                    </a:srgbClr>
                  </a:gs>
                  <a:gs pos="100000">
                    <a:srgbClr val="737373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3637244" cy="50539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5958041" y="3144214"/>
            <a:ext cx="12085670" cy="5211945"/>
          </a:xfrm>
          <a:custGeom>
            <a:avLst/>
            <a:gdLst/>
            <a:ahLst/>
            <a:cxnLst/>
            <a:rect r="r" b="b" t="t" l="l"/>
            <a:pathLst>
              <a:path h="5211945" w="12085670">
                <a:moveTo>
                  <a:pt x="0" y="0"/>
                </a:moveTo>
                <a:lnTo>
                  <a:pt x="12085670" y="0"/>
                </a:lnTo>
                <a:lnTo>
                  <a:pt x="12085670" y="5211945"/>
                </a:lnTo>
                <a:lnTo>
                  <a:pt x="0" y="521194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491234" y="633191"/>
            <a:ext cx="13305532" cy="14291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50"/>
              </a:lnSpc>
            </a:pPr>
            <a:r>
              <a:rPr lang="en-US" sz="4107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INFLUÊNCIA DA DISTRIBUIÇÃO DOS ASPIRADORES POR QUADRANTES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2337429"/>
            <a:ext cx="4731184" cy="68445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84"/>
              </a:lnSpc>
            </a:pPr>
            <a:r>
              <a:rPr lang="en-US" sz="3291" b="true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Variáveis fixas: </a:t>
            </a:r>
          </a:p>
          <a:p>
            <a:pPr algn="l">
              <a:lnSpc>
                <a:spcPts val="3196"/>
              </a:lnSpc>
            </a:pPr>
          </a:p>
          <a:p>
            <a:pPr algn="l" marL="507520" indent="-253760" lvl="1">
              <a:lnSpc>
                <a:spcPts val="3196"/>
              </a:lnSpc>
              <a:buFont typeface="Arial"/>
              <a:buChar char="•"/>
            </a:pPr>
            <a:r>
              <a:rPr lang="en-US" b="true" sz="235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Energia inicial = 100%</a:t>
            </a:r>
          </a:p>
          <a:p>
            <a:pPr algn="l" marL="507520" indent="-253760" lvl="1">
              <a:lnSpc>
                <a:spcPts val="3196"/>
              </a:lnSpc>
              <a:buFont typeface="Arial"/>
              <a:buChar char="•"/>
            </a:pPr>
            <a:r>
              <a:rPr lang="en-US" b="true" sz="235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Energia mínima para procurar carregador = 30%</a:t>
            </a:r>
          </a:p>
          <a:p>
            <a:pPr algn="l" marL="507520" indent="-253760" lvl="1">
              <a:lnSpc>
                <a:spcPts val="3196"/>
              </a:lnSpc>
              <a:buFont typeface="Arial"/>
              <a:buChar char="•"/>
            </a:pPr>
            <a:r>
              <a:rPr lang="en-US" b="true" sz="235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Número de carregadores disponíveis = 3</a:t>
            </a:r>
          </a:p>
          <a:p>
            <a:pPr algn="l" marL="507520" indent="-253760" lvl="1">
              <a:lnSpc>
                <a:spcPts val="3196"/>
              </a:lnSpc>
              <a:buFont typeface="Arial"/>
              <a:buChar char="•"/>
            </a:pPr>
            <a:r>
              <a:rPr lang="en-US" b="true" sz="235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Capacidade de transporte = 30 unidades</a:t>
            </a:r>
          </a:p>
          <a:p>
            <a:pPr algn="l" marL="507520" indent="-253760" lvl="1">
              <a:lnSpc>
                <a:spcPts val="3196"/>
              </a:lnSpc>
              <a:buFont typeface="Arial"/>
              <a:buChar char="•"/>
            </a:pPr>
            <a:r>
              <a:rPr lang="en-US" b="true" sz="235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Número de ticks para despejar o lixo = 30</a:t>
            </a:r>
          </a:p>
          <a:p>
            <a:pPr algn="l" marL="507520" indent="-253760" lvl="1">
              <a:lnSpc>
                <a:spcPts val="3196"/>
              </a:lnSpc>
              <a:buFont typeface="Arial"/>
              <a:buChar char="•"/>
            </a:pPr>
            <a:r>
              <a:rPr lang="en-US" b="true" sz="235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Número de ticks para carregar aspirador = 50</a:t>
            </a:r>
          </a:p>
          <a:p>
            <a:pPr algn="l" marL="507520" indent="-253760" lvl="1">
              <a:lnSpc>
                <a:spcPts val="3196"/>
              </a:lnSpc>
              <a:buFont typeface="Arial"/>
              <a:buChar char="•"/>
            </a:pPr>
            <a:r>
              <a:rPr lang="en-US" b="true" sz="235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Número de obstáculos = 0</a:t>
            </a:r>
          </a:p>
          <a:p>
            <a:pPr algn="l">
              <a:lnSpc>
                <a:spcPts val="3196"/>
              </a:lnSpc>
            </a:pPr>
            <a:r>
              <a:rPr lang="en-US" sz="2350" b="true">
                <a:solidFill>
                  <a:srgbClr val="9D1A17"/>
                </a:solidFill>
                <a:latin typeface="Nunito Bold"/>
                <a:ea typeface="Nunito Bold"/>
                <a:cs typeface="Nunito Bold"/>
                <a:sym typeface="Nunito Bold"/>
              </a:rPr>
              <a:t>(Igual ao teste inicial do modelo base [1A] mas com distribuição quadrantes ON)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838936" y="646741"/>
            <a:ext cx="7143180" cy="962999"/>
            <a:chOff x="0" y="0"/>
            <a:chExt cx="1881331" cy="25362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881331" cy="253629"/>
            </a:xfrm>
            <a:custGeom>
              <a:avLst/>
              <a:gdLst/>
              <a:ahLst/>
              <a:cxnLst/>
              <a:rect r="r" b="b" t="t" l="l"/>
              <a:pathLst>
                <a:path h="253629" w="1881331">
                  <a:moveTo>
                    <a:pt x="0" y="0"/>
                  </a:moveTo>
                  <a:lnTo>
                    <a:pt x="1881331" y="0"/>
                  </a:lnTo>
                  <a:lnTo>
                    <a:pt x="1881331" y="253629"/>
                  </a:lnTo>
                  <a:lnTo>
                    <a:pt x="0" y="253629"/>
                  </a:ln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737373">
                    <a:alpha val="100000"/>
                  </a:srgbClr>
                </a:gs>
              </a:gsLst>
              <a:lin ang="0"/>
            </a:gradFill>
            <a:ln w="38100" cap="sq">
              <a:gradFill>
                <a:gsLst>
                  <a:gs pos="0">
                    <a:srgbClr val="000000">
                      <a:alpha val="100000"/>
                    </a:srgbClr>
                  </a:gs>
                  <a:gs pos="100000">
                    <a:srgbClr val="737373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881331" cy="29172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6684301" y="615891"/>
            <a:ext cx="5452449" cy="9199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70"/>
              </a:lnSpc>
            </a:pPr>
            <a:r>
              <a:rPr lang="en-US" sz="5407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MODELO BASE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60842" y="3397817"/>
            <a:ext cx="7365758" cy="35571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44"/>
              </a:lnSpc>
            </a:pPr>
            <a:r>
              <a:rPr lang="en-US" sz="3603" b="true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Sucesso em Estudo:</a:t>
            </a:r>
          </a:p>
          <a:p>
            <a:pPr algn="l" marL="555717" indent="-277858" lvl="1">
              <a:lnSpc>
                <a:spcPts val="3500"/>
              </a:lnSpc>
              <a:buFont typeface="Arial"/>
              <a:buChar char="•"/>
            </a:pPr>
            <a:r>
              <a:rPr lang="en-US" b="true" sz="2573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Poderia ser a sobrevivência dos agentes, a velocidade de limpeza, se a tarefa é concluída por completo...</a:t>
            </a:r>
          </a:p>
          <a:p>
            <a:pPr algn="l" marL="555717" indent="-277858" lvl="1">
              <a:lnSpc>
                <a:spcPts val="3500"/>
              </a:lnSpc>
              <a:buFont typeface="Arial"/>
              <a:buChar char="•"/>
            </a:pPr>
            <a:r>
              <a:rPr lang="en-US" b="true" sz="2573" u="sng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Conclusão da limpeza do ambiente</a:t>
            </a:r>
            <a:r>
              <a:rPr lang="en-US" b="true" sz="2573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antes de 10.000 ticks e antes de haver extinção, sendo preferencial resultados de sucesso em menos ticks.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8226600" y="2811940"/>
            <a:ext cx="9780784" cy="5269398"/>
          </a:xfrm>
          <a:custGeom>
            <a:avLst/>
            <a:gdLst/>
            <a:ahLst/>
            <a:cxnLst/>
            <a:rect r="r" b="b" t="t" l="l"/>
            <a:pathLst>
              <a:path h="5269398" w="9780784">
                <a:moveTo>
                  <a:pt x="0" y="0"/>
                </a:moveTo>
                <a:lnTo>
                  <a:pt x="9780785" y="0"/>
                </a:lnTo>
                <a:lnTo>
                  <a:pt x="9780785" y="5269398"/>
                </a:lnTo>
                <a:lnTo>
                  <a:pt x="0" y="526939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238920" y="503511"/>
            <a:ext cx="13810161" cy="1774277"/>
            <a:chOff x="0" y="0"/>
            <a:chExt cx="3637244" cy="46729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637244" cy="467299"/>
            </a:xfrm>
            <a:custGeom>
              <a:avLst/>
              <a:gdLst/>
              <a:ahLst/>
              <a:cxnLst/>
              <a:rect r="r" b="b" t="t" l="l"/>
              <a:pathLst>
                <a:path h="467299" w="3637244">
                  <a:moveTo>
                    <a:pt x="0" y="0"/>
                  </a:moveTo>
                  <a:lnTo>
                    <a:pt x="3637244" y="0"/>
                  </a:lnTo>
                  <a:lnTo>
                    <a:pt x="3637244" y="467299"/>
                  </a:lnTo>
                  <a:lnTo>
                    <a:pt x="0" y="467299"/>
                  </a:ln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3533CD">
                    <a:alpha val="100000"/>
                  </a:srgbClr>
                </a:gs>
              </a:gsLst>
              <a:lin ang="0"/>
            </a:gradFill>
            <a:ln w="38100" cap="sq">
              <a:gradFill>
                <a:gsLst>
                  <a:gs pos="0">
                    <a:srgbClr val="000000">
                      <a:alpha val="100000"/>
                    </a:srgbClr>
                  </a:gs>
                  <a:gs pos="100000">
                    <a:srgbClr val="737373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3637244" cy="50539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611016" y="2543044"/>
            <a:ext cx="17065968" cy="7743956"/>
          </a:xfrm>
          <a:custGeom>
            <a:avLst/>
            <a:gdLst/>
            <a:ahLst/>
            <a:cxnLst/>
            <a:rect r="r" b="b" t="t" l="l"/>
            <a:pathLst>
              <a:path h="7743956" w="17065968">
                <a:moveTo>
                  <a:pt x="0" y="0"/>
                </a:moveTo>
                <a:lnTo>
                  <a:pt x="17065968" y="0"/>
                </a:lnTo>
                <a:lnTo>
                  <a:pt x="17065968" y="7743956"/>
                </a:lnTo>
                <a:lnTo>
                  <a:pt x="0" y="774395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221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491234" y="633191"/>
            <a:ext cx="13305532" cy="14291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50"/>
              </a:lnSpc>
            </a:pPr>
            <a:r>
              <a:rPr lang="en-US" sz="4107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INFLUÊNCIA DA DISTRIBUIÇÃO DOS ASPIRADORES POR QUADRANTES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611016" y="2634929"/>
            <a:ext cx="10253842" cy="7579625"/>
            <a:chOff x="0" y="0"/>
            <a:chExt cx="2700600" cy="199628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700600" cy="1996280"/>
            </a:xfrm>
            <a:custGeom>
              <a:avLst/>
              <a:gdLst/>
              <a:ahLst/>
              <a:cxnLst/>
              <a:rect r="r" b="b" t="t" l="l"/>
              <a:pathLst>
                <a:path h="1996280" w="2700600">
                  <a:moveTo>
                    <a:pt x="0" y="0"/>
                  </a:moveTo>
                  <a:lnTo>
                    <a:pt x="2700600" y="0"/>
                  </a:lnTo>
                  <a:lnTo>
                    <a:pt x="2700600" y="1996280"/>
                  </a:lnTo>
                  <a:lnTo>
                    <a:pt x="0" y="1996280"/>
                  </a:lnTo>
                  <a:close/>
                </a:path>
              </a:pathLst>
            </a:custGeom>
            <a:solidFill>
              <a:srgbClr val="121112">
                <a:alpha val="24706"/>
              </a:srgbClr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2700600" cy="20343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1162482" y="6065162"/>
            <a:ext cx="2639940" cy="4149393"/>
            <a:chOff x="0" y="0"/>
            <a:chExt cx="695293" cy="1092844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95293" cy="1092844"/>
            </a:xfrm>
            <a:custGeom>
              <a:avLst/>
              <a:gdLst/>
              <a:ahLst/>
              <a:cxnLst/>
              <a:rect r="r" b="b" t="t" l="l"/>
              <a:pathLst>
                <a:path h="1092844" w="695293">
                  <a:moveTo>
                    <a:pt x="196485" y="0"/>
                  </a:moveTo>
                  <a:lnTo>
                    <a:pt x="498808" y="0"/>
                  </a:lnTo>
                  <a:cubicBezTo>
                    <a:pt x="550919" y="0"/>
                    <a:pt x="600896" y="20701"/>
                    <a:pt x="637744" y="57549"/>
                  </a:cubicBezTo>
                  <a:cubicBezTo>
                    <a:pt x="674592" y="94397"/>
                    <a:pt x="695293" y="144374"/>
                    <a:pt x="695293" y="196485"/>
                  </a:cubicBezTo>
                  <a:lnTo>
                    <a:pt x="695293" y="896359"/>
                  </a:lnTo>
                  <a:cubicBezTo>
                    <a:pt x="695293" y="1004875"/>
                    <a:pt x="607324" y="1092844"/>
                    <a:pt x="498808" y="1092844"/>
                  </a:cubicBezTo>
                  <a:lnTo>
                    <a:pt x="196485" y="1092844"/>
                  </a:lnTo>
                  <a:cubicBezTo>
                    <a:pt x="87969" y="1092844"/>
                    <a:pt x="0" y="1004875"/>
                    <a:pt x="0" y="896359"/>
                  </a:cubicBezTo>
                  <a:lnTo>
                    <a:pt x="0" y="196485"/>
                  </a:lnTo>
                  <a:cubicBezTo>
                    <a:pt x="0" y="87969"/>
                    <a:pt x="87969" y="0"/>
                    <a:pt x="19648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42875" cap="rnd">
              <a:solidFill>
                <a:srgbClr val="121112"/>
              </a:solidFill>
              <a:prstDash val="solid"/>
              <a:round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695293" cy="113094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9431370" y="5776237"/>
            <a:ext cx="5880339" cy="288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00"/>
              </a:lnSpc>
            </a:pPr>
            <a:r>
              <a:rPr lang="en-US" b="true" sz="2000">
                <a:solidFill>
                  <a:srgbClr val="9D1A17"/>
                </a:solidFill>
                <a:latin typeface="Nunito Bold"/>
                <a:ea typeface="Nunito Bold"/>
                <a:cs typeface="Nunito Bold"/>
                <a:sym typeface="Nunito Bold"/>
              </a:rPr>
              <a:t>+Ticks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14306705" y="4678544"/>
            <a:ext cx="2768561" cy="4852224"/>
            <a:chOff x="0" y="0"/>
            <a:chExt cx="729168" cy="1277952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729168" cy="1277952"/>
            </a:xfrm>
            <a:custGeom>
              <a:avLst/>
              <a:gdLst/>
              <a:ahLst/>
              <a:cxnLst/>
              <a:rect r="r" b="b" t="t" l="l"/>
              <a:pathLst>
                <a:path h="1277952" w="729168">
                  <a:moveTo>
                    <a:pt x="187357" y="0"/>
                  </a:moveTo>
                  <a:lnTo>
                    <a:pt x="541811" y="0"/>
                  </a:lnTo>
                  <a:cubicBezTo>
                    <a:pt x="645286" y="0"/>
                    <a:pt x="729168" y="83882"/>
                    <a:pt x="729168" y="187357"/>
                  </a:cubicBezTo>
                  <a:lnTo>
                    <a:pt x="729168" y="1090595"/>
                  </a:lnTo>
                  <a:cubicBezTo>
                    <a:pt x="729168" y="1194070"/>
                    <a:pt x="645286" y="1277952"/>
                    <a:pt x="541811" y="1277952"/>
                  </a:cubicBezTo>
                  <a:lnTo>
                    <a:pt x="187357" y="1277952"/>
                  </a:lnTo>
                  <a:cubicBezTo>
                    <a:pt x="83882" y="1277952"/>
                    <a:pt x="0" y="1194070"/>
                    <a:pt x="0" y="1090595"/>
                  </a:cubicBezTo>
                  <a:lnTo>
                    <a:pt x="0" y="187357"/>
                  </a:lnTo>
                  <a:cubicBezTo>
                    <a:pt x="0" y="83882"/>
                    <a:pt x="83882" y="0"/>
                    <a:pt x="18735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42875" cap="rnd">
              <a:solidFill>
                <a:srgbClr val="121112"/>
              </a:solidFill>
              <a:prstDash val="solid"/>
              <a:round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729168" cy="131605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12750816" y="4437995"/>
            <a:ext cx="5880339" cy="288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00"/>
              </a:lnSpc>
            </a:pPr>
            <a:r>
              <a:rPr lang="en-US" b="true" sz="2000">
                <a:solidFill>
                  <a:srgbClr val="9D1A17"/>
                </a:solidFill>
                <a:latin typeface="Nunito Bold"/>
                <a:ea typeface="Nunito Bold"/>
                <a:cs typeface="Nunito Bold"/>
                <a:sym typeface="Nunito Bold"/>
              </a:rPr>
              <a:t>-Sucesso</a:t>
            </a:r>
          </a:p>
        </p:txBody>
      </p:sp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238920" y="503511"/>
            <a:ext cx="13810161" cy="1774277"/>
            <a:chOff x="0" y="0"/>
            <a:chExt cx="3637244" cy="46729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637244" cy="467299"/>
            </a:xfrm>
            <a:custGeom>
              <a:avLst/>
              <a:gdLst/>
              <a:ahLst/>
              <a:cxnLst/>
              <a:rect r="r" b="b" t="t" l="l"/>
              <a:pathLst>
                <a:path h="467299" w="3637244">
                  <a:moveTo>
                    <a:pt x="0" y="0"/>
                  </a:moveTo>
                  <a:lnTo>
                    <a:pt x="3637244" y="0"/>
                  </a:lnTo>
                  <a:lnTo>
                    <a:pt x="3637244" y="467299"/>
                  </a:lnTo>
                  <a:lnTo>
                    <a:pt x="0" y="467299"/>
                  </a:ln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3533CD">
                    <a:alpha val="100000"/>
                  </a:srgbClr>
                </a:gs>
              </a:gsLst>
              <a:lin ang="0"/>
            </a:gradFill>
            <a:ln w="38100" cap="sq">
              <a:gradFill>
                <a:gsLst>
                  <a:gs pos="0">
                    <a:srgbClr val="000000">
                      <a:alpha val="100000"/>
                    </a:srgbClr>
                  </a:gs>
                  <a:gs pos="100000">
                    <a:srgbClr val="737373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3637244" cy="50539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2491234" y="633191"/>
            <a:ext cx="13305532" cy="14291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50"/>
              </a:lnSpc>
            </a:pPr>
            <a:r>
              <a:rPr lang="en-US" sz="4107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INFLUÊNCIA DA DISTRIBUIÇÃO DOS ASPIRADORES POR QUADRANTES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9199749" y="3355072"/>
            <a:ext cx="6666637" cy="5981955"/>
          </a:xfrm>
          <a:custGeom>
            <a:avLst/>
            <a:gdLst/>
            <a:ahLst/>
            <a:cxnLst/>
            <a:rect r="r" b="b" t="t" l="l"/>
            <a:pathLst>
              <a:path h="5981955" w="6666637">
                <a:moveTo>
                  <a:pt x="0" y="0"/>
                </a:moveTo>
                <a:lnTo>
                  <a:pt x="6666637" y="0"/>
                </a:lnTo>
                <a:lnTo>
                  <a:pt x="6666637" y="5981955"/>
                </a:lnTo>
                <a:lnTo>
                  <a:pt x="0" y="598195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7817" t="-42946" r="-38811" b="-54215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2421614" y="3248249"/>
            <a:ext cx="6099660" cy="6195600"/>
            <a:chOff x="0" y="0"/>
            <a:chExt cx="8132881" cy="8260801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32881" cy="8260801"/>
            </a:xfrm>
            <a:custGeom>
              <a:avLst/>
              <a:gdLst/>
              <a:ahLst/>
              <a:cxnLst/>
              <a:rect r="r" b="b" t="t" l="l"/>
              <a:pathLst>
                <a:path h="8260801" w="8132881">
                  <a:moveTo>
                    <a:pt x="0" y="0"/>
                  </a:moveTo>
                  <a:lnTo>
                    <a:pt x="8132881" y="0"/>
                  </a:lnTo>
                  <a:lnTo>
                    <a:pt x="8132881" y="8260801"/>
                  </a:lnTo>
                  <a:lnTo>
                    <a:pt x="0" y="826080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18" t="0" r="-899" b="0"/>
              </a:stretch>
            </a:blipFill>
          </p:spPr>
        </p:sp>
        <p:grpSp>
          <p:nvGrpSpPr>
            <p:cNvPr name="Group 9" id="9"/>
            <p:cNvGrpSpPr/>
            <p:nvPr/>
          </p:nvGrpSpPr>
          <p:grpSpPr>
            <a:xfrm rot="0">
              <a:off x="0" y="4842987"/>
              <a:ext cx="8132881" cy="3417813"/>
              <a:chOff x="0" y="0"/>
              <a:chExt cx="1558991" cy="655160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1558991" cy="655160"/>
              </a:xfrm>
              <a:custGeom>
                <a:avLst/>
                <a:gdLst/>
                <a:ahLst/>
                <a:cxnLst/>
                <a:rect r="r" b="b" t="t" l="l"/>
                <a:pathLst>
                  <a:path h="655160" w="1558991">
                    <a:moveTo>
                      <a:pt x="0" y="0"/>
                    </a:moveTo>
                    <a:lnTo>
                      <a:pt x="1558991" y="0"/>
                    </a:lnTo>
                    <a:lnTo>
                      <a:pt x="1558991" y="655160"/>
                    </a:lnTo>
                    <a:lnTo>
                      <a:pt x="0" y="655160"/>
                    </a:lnTo>
                    <a:close/>
                  </a:path>
                </a:pathLst>
              </a:custGeom>
              <a:solidFill>
                <a:srgbClr val="121112">
                  <a:alpha val="60000"/>
                </a:srgbClr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38100"/>
                <a:ext cx="1558991" cy="69326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2" id="12"/>
            <p:cNvGrpSpPr/>
            <p:nvPr/>
          </p:nvGrpSpPr>
          <p:grpSpPr>
            <a:xfrm rot="0">
              <a:off x="0" y="0"/>
              <a:ext cx="8132881" cy="3417813"/>
              <a:chOff x="0" y="0"/>
              <a:chExt cx="1558991" cy="655160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1558991" cy="655160"/>
              </a:xfrm>
              <a:custGeom>
                <a:avLst/>
                <a:gdLst/>
                <a:ahLst/>
                <a:cxnLst/>
                <a:rect r="r" b="b" t="t" l="l"/>
                <a:pathLst>
                  <a:path h="655160" w="1558991">
                    <a:moveTo>
                      <a:pt x="0" y="0"/>
                    </a:moveTo>
                    <a:lnTo>
                      <a:pt x="1558991" y="0"/>
                    </a:lnTo>
                    <a:lnTo>
                      <a:pt x="1558991" y="655160"/>
                    </a:lnTo>
                    <a:lnTo>
                      <a:pt x="0" y="655160"/>
                    </a:lnTo>
                    <a:close/>
                  </a:path>
                </a:pathLst>
              </a:custGeom>
              <a:solidFill>
                <a:srgbClr val="121112">
                  <a:alpha val="60000"/>
                </a:srgbClr>
              </a:solidFill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-38100"/>
                <a:ext cx="1558991" cy="69326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5" id="15"/>
            <p:cNvGrpSpPr/>
            <p:nvPr/>
          </p:nvGrpSpPr>
          <p:grpSpPr>
            <a:xfrm rot="0">
              <a:off x="0" y="3417813"/>
              <a:ext cx="2929858" cy="1425174"/>
              <a:chOff x="0" y="0"/>
              <a:chExt cx="561624" cy="273191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561624" cy="273191"/>
              </a:xfrm>
              <a:custGeom>
                <a:avLst/>
                <a:gdLst/>
                <a:ahLst/>
                <a:cxnLst/>
                <a:rect r="r" b="b" t="t" l="l"/>
                <a:pathLst>
                  <a:path h="273191" w="561624">
                    <a:moveTo>
                      <a:pt x="0" y="0"/>
                    </a:moveTo>
                    <a:lnTo>
                      <a:pt x="561624" y="0"/>
                    </a:lnTo>
                    <a:lnTo>
                      <a:pt x="561624" y="273191"/>
                    </a:lnTo>
                    <a:lnTo>
                      <a:pt x="0" y="273191"/>
                    </a:lnTo>
                    <a:close/>
                  </a:path>
                </a:pathLst>
              </a:custGeom>
              <a:solidFill>
                <a:srgbClr val="121112">
                  <a:alpha val="60000"/>
                </a:srgbClr>
              </a:solidFill>
            </p:spPr>
          </p:sp>
          <p:sp>
            <p:nvSpPr>
              <p:cNvPr name="TextBox 17" id="17"/>
              <p:cNvSpPr txBox="true"/>
              <p:nvPr/>
            </p:nvSpPr>
            <p:spPr>
              <a:xfrm>
                <a:off x="0" y="-38100"/>
                <a:ext cx="561624" cy="31129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8" id="18"/>
            <p:cNvGrpSpPr/>
            <p:nvPr/>
          </p:nvGrpSpPr>
          <p:grpSpPr>
            <a:xfrm rot="0">
              <a:off x="5203023" y="3417813"/>
              <a:ext cx="2929858" cy="1425174"/>
              <a:chOff x="0" y="0"/>
              <a:chExt cx="561624" cy="273191"/>
            </a:xfrm>
          </p:grpSpPr>
          <p:sp>
            <p:nvSpPr>
              <p:cNvPr name="Freeform 19" id="19"/>
              <p:cNvSpPr/>
              <p:nvPr/>
            </p:nvSpPr>
            <p:spPr>
              <a:xfrm flipH="false" flipV="false" rot="0">
                <a:off x="0" y="0"/>
                <a:ext cx="561624" cy="273191"/>
              </a:xfrm>
              <a:custGeom>
                <a:avLst/>
                <a:gdLst/>
                <a:ahLst/>
                <a:cxnLst/>
                <a:rect r="r" b="b" t="t" l="l"/>
                <a:pathLst>
                  <a:path h="273191" w="561624">
                    <a:moveTo>
                      <a:pt x="0" y="0"/>
                    </a:moveTo>
                    <a:lnTo>
                      <a:pt x="561624" y="0"/>
                    </a:lnTo>
                    <a:lnTo>
                      <a:pt x="561624" y="273191"/>
                    </a:lnTo>
                    <a:lnTo>
                      <a:pt x="0" y="273191"/>
                    </a:lnTo>
                    <a:close/>
                  </a:path>
                </a:pathLst>
              </a:custGeom>
              <a:solidFill>
                <a:srgbClr val="121112">
                  <a:alpha val="60000"/>
                </a:srgbClr>
              </a:solidFill>
            </p:spPr>
          </p:sp>
          <p:sp>
            <p:nvSpPr>
              <p:cNvPr name="TextBox 20" id="20"/>
              <p:cNvSpPr txBox="true"/>
              <p:nvPr/>
            </p:nvSpPr>
            <p:spPr>
              <a:xfrm>
                <a:off x="0" y="-38100"/>
                <a:ext cx="561624" cy="31129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sp>
        <p:nvSpPr>
          <p:cNvPr name="TextBox 21" id="21"/>
          <p:cNvSpPr txBox="true"/>
          <p:nvPr/>
        </p:nvSpPr>
        <p:spPr>
          <a:xfrm rot="0">
            <a:off x="4653573" y="2511256"/>
            <a:ext cx="1431882" cy="8438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84"/>
              </a:lnSpc>
            </a:pPr>
            <a:r>
              <a:rPr lang="en-US" sz="3291" b="true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Setup</a:t>
            </a:r>
          </a:p>
          <a:p>
            <a:pPr algn="l">
              <a:lnSpc>
                <a:spcPts val="3196"/>
              </a:lnSpc>
            </a:pPr>
          </a:p>
        </p:txBody>
      </p:sp>
      <p:sp>
        <p:nvSpPr>
          <p:cNvPr name="TextBox 22" id="22"/>
          <p:cNvSpPr txBox="true"/>
          <p:nvPr/>
        </p:nvSpPr>
        <p:spPr>
          <a:xfrm rot="0">
            <a:off x="11817127" y="2511256"/>
            <a:ext cx="1431882" cy="4780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84"/>
              </a:lnSpc>
            </a:pPr>
            <a:r>
              <a:rPr lang="en-US" sz="3291" b="true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Go</a:t>
            </a:r>
          </a:p>
        </p:txBody>
      </p:sp>
    </p:spTree>
  </p:cSld>
  <p:clrMapOvr>
    <a:masterClrMapping/>
  </p:clrMapOvr>
</p:sld>
</file>

<file path=ppt/slides/slide3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238920" y="503511"/>
            <a:ext cx="13810161" cy="1774277"/>
            <a:chOff x="0" y="0"/>
            <a:chExt cx="3637244" cy="46729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637244" cy="467299"/>
            </a:xfrm>
            <a:custGeom>
              <a:avLst/>
              <a:gdLst/>
              <a:ahLst/>
              <a:cxnLst/>
              <a:rect r="r" b="b" t="t" l="l"/>
              <a:pathLst>
                <a:path h="467299" w="3637244">
                  <a:moveTo>
                    <a:pt x="0" y="0"/>
                  </a:moveTo>
                  <a:lnTo>
                    <a:pt x="3637244" y="0"/>
                  </a:lnTo>
                  <a:lnTo>
                    <a:pt x="3637244" y="467299"/>
                  </a:lnTo>
                  <a:lnTo>
                    <a:pt x="0" y="467299"/>
                  </a:ln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3533CD">
                    <a:alpha val="100000"/>
                  </a:srgbClr>
                </a:gs>
              </a:gsLst>
              <a:lin ang="0"/>
            </a:gradFill>
            <a:ln w="38100" cap="sq">
              <a:gradFill>
                <a:gsLst>
                  <a:gs pos="0">
                    <a:srgbClr val="000000">
                      <a:alpha val="100000"/>
                    </a:srgbClr>
                  </a:gs>
                  <a:gs pos="100000">
                    <a:srgbClr val="737373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3637244" cy="50539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2491234" y="633191"/>
            <a:ext cx="13305532" cy="14291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50"/>
              </a:lnSpc>
            </a:pPr>
            <a:r>
              <a:rPr lang="en-US" sz="4107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INFLUÊNCIA DA DISTRIBUIÇÃO DOS ASPIRADORES POR QUADRANTES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2491234" y="3382166"/>
            <a:ext cx="6099660" cy="6139140"/>
          </a:xfrm>
          <a:custGeom>
            <a:avLst/>
            <a:gdLst/>
            <a:ahLst/>
            <a:cxnLst/>
            <a:rect r="r" b="b" t="t" l="l"/>
            <a:pathLst>
              <a:path h="6139140" w="6099660">
                <a:moveTo>
                  <a:pt x="0" y="0"/>
                </a:moveTo>
                <a:lnTo>
                  <a:pt x="6099660" y="0"/>
                </a:lnTo>
                <a:lnTo>
                  <a:pt x="6099660" y="6139141"/>
                </a:lnTo>
                <a:lnTo>
                  <a:pt x="0" y="613914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9922371" y="3382166"/>
            <a:ext cx="6053646" cy="6024773"/>
          </a:xfrm>
          <a:custGeom>
            <a:avLst/>
            <a:gdLst/>
            <a:ahLst/>
            <a:cxnLst/>
            <a:rect r="r" b="b" t="t" l="l"/>
            <a:pathLst>
              <a:path h="6024773" w="6053646">
                <a:moveTo>
                  <a:pt x="0" y="0"/>
                </a:moveTo>
                <a:lnTo>
                  <a:pt x="6053646" y="0"/>
                </a:lnTo>
                <a:lnTo>
                  <a:pt x="6053646" y="6024774"/>
                </a:lnTo>
                <a:lnTo>
                  <a:pt x="0" y="602477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4723194" y="2572925"/>
            <a:ext cx="1431882" cy="8438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84"/>
              </a:lnSpc>
            </a:pPr>
            <a:r>
              <a:rPr lang="en-US" sz="3291" b="true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Setup</a:t>
            </a:r>
          </a:p>
          <a:p>
            <a:pPr algn="l">
              <a:lnSpc>
                <a:spcPts val="3196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12626777" y="2572925"/>
            <a:ext cx="1431882" cy="4780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84"/>
              </a:lnSpc>
            </a:pPr>
            <a:r>
              <a:rPr lang="en-US" sz="3291" b="true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Go</a:t>
            </a:r>
          </a:p>
        </p:txBody>
      </p:sp>
    </p:spTree>
  </p:cSld>
  <p:clrMapOvr>
    <a:masterClrMapping/>
  </p:clrMapOvr>
  <p:transition spd="fast">
    <p:cover dir="d"/>
  </p:transition>
</p:sld>
</file>

<file path=ppt/slides/slide3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865433" y="305567"/>
            <a:ext cx="14557134" cy="1769428"/>
            <a:chOff x="0" y="0"/>
            <a:chExt cx="3833978" cy="46602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833978" cy="466022"/>
            </a:xfrm>
            <a:custGeom>
              <a:avLst/>
              <a:gdLst/>
              <a:ahLst/>
              <a:cxnLst/>
              <a:rect r="r" b="b" t="t" l="l"/>
              <a:pathLst>
                <a:path h="466022" w="3833978">
                  <a:moveTo>
                    <a:pt x="0" y="0"/>
                  </a:moveTo>
                  <a:lnTo>
                    <a:pt x="3833978" y="0"/>
                  </a:lnTo>
                  <a:lnTo>
                    <a:pt x="3833978" y="466022"/>
                  </a:lnTo>
                  <a:lnTo>
                    <a:pt x="0" y="466022"/>
                  </a:ln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3533CD">
                    <a:alpha val="100000"/>
                  </a:srgbClr>
                </a:gs>
              </a:gsLst>
              <a:lin ang="0"/>
            </a:gradFill>
            <a:ln w="38100" cap="sq">
              <a:gradFill>
                <a:gsLst>
                  <a:gs pos="0">
                    <a:srgbClr val="000000">
                      <a:alpha val="100000"/>
                    </a:srgbClr>
                  </a:gs>
                  <a:gs pos="100000">
                    <a:srgbClr val="737373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3833978" cy="5041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5433509" y="3204415"/>
            <a:ext cx="12854491" cy="5302478"/>
          </a:xfrm>
          <a:custGeom>
            <a:avLst/>
            <a:gdLst/>
            <a:ahLst/>
            <a:cxnLst/>
            <a:rect r="r" b="b" t="t" l="l"/>
            <a:pathLst>
              <a:path h="5302478" w="12854491">
                <a:moveTo>
                  <a:pt x="0" y="0"/>
                </a:moveTo>
                <a:lnTo>
                  <a:pt x="12854491" y="0"/>
                </a:lnTo>
                <a:lnTo>
                  <a:pt x="12854491" y="5302478"/>
                </a:lnTo>
                <a:lnTo>
                  <a:pt x="0" y="530247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2548361"/>
            <a:ext cx="4731184" cy="64445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84"/>
              </a:lnSpc>
            </a:pPr>
            <a:r>
              <a:rPr lang="en-US" sz="3291" b="true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Variáveis fixas: </a:t>
            </a:r>
          </a:p>
          <a:p>
            <a:pPr algn="l">
              <a:lnSpc>
                <a:spcPts val="3196"/>
              </a:lnSpc>
            </a:pPr>
          </a:p>
          <a:p>
            <a:pPr algn="l" marL="507520" indent="-253760" lvl="1">
              <a:lnSpc>
                <a:spcPts val="3196"/>
              </a:lnSpc>
              <a:buFont typeface="Arial"/>
              <a:buChar char="•"/>
            </a:pPr>
            <a:r>
              <a:rPr lang="en-US" b="true" sz="235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Energia inicial = 100%</a:t>
            </a:r>
          </a:p>
          <a:p>
            <a:pPr algn="l" marL="507520" indent="-253760" lvl="1">
              <a:lnSpc>
                <a:spcPts val="3196"/>
              </a:lnSpc>
              <a:buFont typeface="Arial"/>
              <a:buChar char="•"/>
            </a:pPr>
            <a:r>
              <a:rPr lang="en-US" b="true" sz="235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Energia mínima para procurar carregador = 30%</a:t>
            </a:r>
          </a:p>
          <a:p>
            <a:pPr algn="l" marL="507520" indent="-253760" lvl="1">
              <a:lnSpc>
                <a:spcPts val="3196"/>
              </a:lnSpc>
              <a:buFont typeface="Arial"/>
              <a:buChar char="•"/>
            </a:pPr>
            <a:r>
              <a:rPr lang="en-US" b="true" sz="235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Número de carregadores disponíveis = 3</a:t>
            </a:r>
          </a:p>
          <a:p>
            <a:pPr algn="l" marL="507520" indent="-253760" lvl="1">
              <a:lnSpc>
                <a:spcPts val="3196"/>
              </a:lnSpc>
              <a:buFont typeface="Arial"/>
              <a:buChar char="•"/>
            </a:pPr>
            <a:r>
              <a:rPr lang="en-US" b="true" sz="235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Capacidade de transporte = 30 unidades</a:t>
            </a:r>
          </a:p>
          <a:p>
            <a:pPr algn="l" marL="507520" indent="-253760" lvl="1">
              <a:lnSpc>
                <a:spcPts val="3196"/>
              </a:lnSpc>
              <a:buFont typeface="Arial"/>
              <a:buChar char="•"/>
            </a:pPr>
            <a:r>
              <a:rPr lang="en-US" b="true" sz="235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Número de ticks para despejar o lixo = 30</a:t>
            </a:r>
          </a:p>
          <a:p>
            <a:pPr algn="l" marL="507520" indent="-253760" lvl="1">
              <a:lnSpc>
                <a:spcPts val="3196"/>
              </a:lnSpc>
              <a:buFont typeface="Arial"/>
              <a:buChar char="•"/>
            </a:pPr>
            <a:r>
              <a:rPr lang="en-US" b="true" sz="235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Número de ticks para carregar aspirador = 50</a:t>
            </a:r>
          </a:p>
          <a:p>
            <a:pPr algn="l" marL="507520" indent="-253760" lvl="1">
              <a:lnSpc>
                <a:spcPts val="3196"/>
              </a:lnSpc>
              <a:buFont typeface="Arial"/>
              <a:buChar char="•"/>
            </a:pPr>
            <a:r>
              <a:rPr lang="en-US" b="true" sz="235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Número de obstáculos = 0</a:t>
            </a:r>
          </a:p>
          <a:p>
            <a:pPr algn="l">
              <a:lnSpc>
                <a:spcPts val="3196"/>
              </a:lnSpc>
            </a:pPr>
            <a:r>
              <a:rPr lang="en-US" sz="235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(Igual ao teste 3A exceto com...)</a:t>
            </a:r>
          </a:p>
          <a:p>
            <a:pPr algn="l" marL="507520" indent="-253760" lvl="1">
              <a:lnSpc>
                <a:spcPts val="3196"/>
              </a:lnSpc>
              <a:buFont typeface="Arial"/>
              <a:buChar char="•"/>
            </a:pPr>
            <a:r>
              <a:rPr lang="en-US" b="true" sz="2350">
                <a:solidFill>
                  <a:srgbClr val="9D1A17"/>
                </a:solidFill>
                <a:latin typeface="Nunito Bold"/>
                <a:ea typeface="Nunito Bold"/>
                <a:cs typeface="Nunito Bold"/>
                <a:sym typeface="Nunito Bold"/>
              </a:rPr>
              <a:t>retornarInteligente 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865433" y="432822"/>
            <a:ext cx="14557134" cy="14291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50"/>
              </a:lnSpc>
            </a:pPr>
            <a:r>
              <a:rPr lang="en-US" sz="4107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INFLUÊNCIA DA CAPACIDADE DO ASPIRADOR  RETORNAR DE FORMA INTELIGENTE AO CARREGADOR</a:t>
            </a:r>
          </a:p>
        </p:txBody>
      </p:sp>
    </p:spTree>
  </p:cSld>
  <p:clrMapOvr>
    <a:masterClrMapping/>
  </p:clrMapOvr>
</p:sld>
</file>

<file path=ppt/slides/slide3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865433" y="305567"/>
            <a:ext cx="14557134" cy="1769428"/>
            <a:chOff x="0" y="0"/>
            <a:chExt cx="3833978" cy="46602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833978" cy="466022"/>
            </a:xfrm>
            <a:custGeom>
              <a:avLst/>
              <a:gdLst/>
              <a:ahLst/>
              <a:cxnLst/>
              <a:rect r="r" b="b" t="t" l="l"/>
              <a:pathLst>
                <a:path h="466022" w="3833978">
                  <a:moveTo>
                    <a:pt x="0" y="0"/>
                  </a:moveTo>
                  <a:lnTo>
                    <a:pt x="3833978" y="0"/>
                  </a:lnTo>
                  <a:lnTo>
                    <a:pt x="3833978" y="466022"/>
                  </a:lnTo>
                  <a:lnTo>
                    <a:pt x="0" y="466022"/>
                  </a:ln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3533CD">
                    <a:alpha val="100000"/>
                  </a:srgbClr>
                </a:gs>
              </a:gsLst>
              <a:lin ang="0"/>
            </a:gradFill>
            <a:ln w="38100" cap="sq">
              <a:gradFill>
                <a:gsLst>
                  <a:gs pos="0">
                    <a:srgbClr val="000000">
                      <a:alpha val="100000"/>
                    </a:srgbClr>
                  </a:gs>
                  <a:gs pos="100000">
                    <a:srgbClr val="737373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3833978" cy="5041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202223" y="2283176"/>
            <a:ext cx="17914436" cy="7802372"/>
          </a:xfrm>
          <a:custGeom>
            <a:avLst/>
            <a:gdLst/>
            <a:ahLst/>
            <a:cxnLst/>
            <a:rect r="r" b="b" t="t" l="l"/>
            <a:pathLst>
              <a:path h="7802372" w="17914436">
                <a:moveTo>
                  <a:pt x="0" y="0"/>
                </a:moveTo>
                <a:lnTo>
                  <a:pt x="17914436" y="0"/>
                </a:lnTo>
                <a:lnTo>
                  <a:pt x="17914436" y="7802373"/>
                </a:lnTo>
                <a:lnTo>
                  <a:pt x="0" y="780237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764" t="0" r="0" b="-17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865433" y="432822"/>
            <a:ext cx="14557134" cy="14291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50"/>
              </a:lnSpc>
            </a:pPr>
            <a:r>
              <a:rPr lang="en-US" sz="4107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INFLUÊNCIA DA CAPACIDADE DO ASPIRADOR  RETORNAR DE FORMA INTELIGENTE AO CARREGADOR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10946869" y="2283176"/>
            <a:ext cx="7018271" cy="7690999"/>
            <a:chOff x="0" y="0"/>
            <a:chExt cx="1848433" cy="2025613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848433" cy="2025613"/>
            </a:xfrm>
            <a:custGeom>
              <a:avLst/>
              <a:gdLst/>
              <a:ahLst/>
              <a:cxnLst/>
              <a:rect r="r" b="b" t="t" l="l"/>
              <a:pathLst>
                <a:path h="2025613" w="1848433">
                  <a:moveTo>
                    <a:pt x="0" y="0"/>
                  </a:moveTo>
                  <a:lnTo>
                    <a:pt x="1848433" y="0"/>
                  </a:lnTo>
                  <a:lnTo>
                    <a:pt x="1848433" y="2025613"/>
                  </a:lnTo>
                  <a:lnTo>
                    <a:pt x="0" y="2025613"/>
                  </a:lnTo>
                  <a:close/>
                </a:path>
              </a:pathLst>
            </a:custGeom>
            <a:solidFill>
              <a:srgbClr val="121112">
                <a:alpha val="24706"/>
              </a:srgbClr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1848433" cy="206371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4623932" y="6442272"/>
            <a:ext cx="2639940" cy="3531903"/>
            <a:chOff x="0" y="0"/>
            <a:chExt cx="695293" cy="930213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95293" cy="930213"/>
            </a:xfrm>
            <a:custGeom>
              <a:avLst/>
              <a:gdLst/>
              <a:ahLst/>
              <a:cxnLst/>
              <a:rect r="r" b="b" t="t" l="l"/>
              <a:pathLst>
                <a:path h="930213" w="695293">
                  <a:moveTo>
                    <a:pt x="196485" y="0"/>
                  </a:moveTo>
                  <a:lnTo>
                    <a:pt x="498808" y="0"/>
                  </a:lnTo>
                  <a:cubicBezTo>
                    <a:pt x="550919" y="0"/>
                    <a:pt x="600896" y="20701"/>
                    <a:pt x="637744" y="57549"/>
                  </a:cubicBezTo>
                  <a:cubicBezTo>
                    <a:pt x="674592" y="94397"/>
                    <a:pt x="695293" y="144374"/>
                    <a:pt x="695293" y="196485"/>
                  </a:cubicBezTo>
                  <a:lnTo>
                    <a:pt x="695293" y="733728"/>
                  </a:lnTo>
                  <a:cubicBezTo>
                    <a:pt x="695293" y="842244"/>
                    <a:pt x="607324" y="930213"/>
                    <a:pt x="498808" y="930213"/>
                  </a:cubicBezTo>
                  <a:lnTo>
                    <a:pt x="196485" y="930213"/>
                  </a:lnTo>
                  <a:cubicBezTo>
                    <a:pt x="87969" y="930213"/>
                    <a:pt x="0" y="842244"/>
                    <a:pt x="0" y="733728"/>
                  </a:cubicBezTo>
                  <a:lnTo>
                    <a:pt x="0" y="196485"/>
                  </a:lnTo>
                  <a:cubicBezTo>
                    <a:pt x="0" y="87969"/>
                    <a:pt x="87969" y="0"/>
                    <a:pt x="19648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42875" cap="rnd">
              <a:solidFill>
                <a:srgbClr val="121112"/>
              </a:solidFill>
              <a:prstDash val="solid"/>
              <a:round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695293" cy="96831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202223" y="2394550"/>
            <a:ext cx="4074800" cy="7690999"/>
            <a:chOff x="0" y="0"/>
            <a:chExt cx="1073198" cy="2025613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073198" cy="2025613"/>
            </a:xfrm>
            <a:custGeom>
              <a:avLst/>
              <a:gdLst/>
              <a:ahLst/>
              <a:cxnLst/>
              <a:rect r="r" b="b" t="t" l="l"/>
              <a:pathLst>
                <a:path h="2025613" w="1073198">
                  <a:moveTo>
                    <a:pt x="0" y="0"/>
                  </a:moveTo>
                  <a:lnTo>
                    <a:pt x="1073198" y="0"/>
                  </a:lnTo>
                  <a:lnTo>
                    <a:pt x="1073198" y="2025613"/>
                  </a:lnTo>
                  <a:lnTo>
                    <a:pt x="0" y="2025613"/>
                  </a:lnTo>
                  <a:close/>
                </a:path>
              </a:pathLst>
            </a:custGeom>
            <a:solidFill>
              <a:srgbClr val="121112">
                <a:alpha val="24706"/>
              </a:srgbClr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1073198" cy="206371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3003732" y="6193888"/>
            <a:ext cx="5880339" cy="288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00"/>
              </a:lnSpc>
            </a:pPr>
            <a:r>
              <a:rPr lang="en-US" b="true" sz="2000">
                <a:solidFill>
                  <a:srgbClr val="00BF63"/>
                </a:solidFill>
                <a:latin typeface="Nunito Bold"/>
                <a:ea typeface="Nunito Bold"/>
                <a:cs typeface="Nunito Bold"/>
                <a:sym typeface="Nunito Bold"/>
              </a:rPr>
              <a:t>Melhorou</a:t>
            </a:r>
          </a:p>
        </p:txBody>
      </p:sp>
      <p:grpSp>
        <p:nvGrpSpPr>
          <p:cNvPr name="Group 17" id="17"/>
          <p:cNvGrpSpPr/>
          <p:nvPr/>
        </p:nvGrpSpPr>
        <p:grpSpPr>
          <a:xfrm rot="0">
            <a:off x="7998027" y="5663157"/>
            <a:ext cx="2639940" cy="1534604"/>
            <a:chOff x="0" y="0"/>
            <a:chExt cx="695293" cy="40417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695293" cy="404176"/>
            </a:xfrm>
            <a:custGeom>
              <a:avLst/>
              <a:gdLst/>
              <a:ahLst/>
              <a:cxnLst/>
              <a:rect r="r" b="b" t="t" l="l"/>
              <a:pathLst>
                <a:path h="404176" w="695293">
                  <a:moveTo>
                    <a:pt x="196485" y="0"/>
                  </a:moveTo>
                  <a:lnTo>
                    <a:pt x="498808" y="0"/>
                  </a:lnTo>
                  <a:cubicBezTo>
                    <a:pt x="550919" y="0"/>
                    <a:pt x="600896" y="20701"/>
                    <a:pt x="637744" y="57549"/>
                  </a:cubicBezTo>
                  <a:cubicBezTo>
                    <a:pt x="674592" y="94397"/>
                    <a:pt x="695293" y="144374"/>
                    <a:pt x="695293" y="196485"/>
                  </a:cubicBezTo>
                  <a:lnTo>
                    <a:pt x="695293" y="207691"/>
                  </a:lnTo>
                  <a:cubicBezTo>
                    <a:pt x="695293" y="316206"/>
                    <a:pt x="607324" y="404176"/>
                    <a:pt x="498808" y="404176"/>
                  </a:cubicBezTo>
                  <a:lnTo>
                    <a:pt x="196485" y="404176"/>
                  </a:lnTo>
                  <a:cubicBezTo>
                    <a:pt x="87969" y="404176"/>
                    <a:pt x="0" y="316206"/>
                    <a:pt x="0" y="207691"/>
                  </a:cubicBezTo>
                  <a:lnTo>
                    <a:pt x="0" y="196485"/>
                  </a:lnTo>
                  <a:cubicBezTo>
                    <a:pt x="0" y="87969"/>
                    <a:pt x="87969" y="0"/>
                    <a:pt x="19648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42875" cap="rnd">
              <a:solidFill>
                <a:srgbClr val="121112"/>
              </a:solidFill>
              <a:prstDash val="solid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695293" cy="442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6377827" y="5446811"/>
            <a:ext cx="5880339" cy="288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00"/>
              </a:lnSpc>
            </a:pPr>
            <a:r>
              <a:rPr lang="en-US" b="true" sz="2000">
                <a:solidFill>
                  <a:srgbClr val="00BF63"/>
                </a:solidFill>
                <a:latin typeface="Nunito Bold"/>
                <a:ea typeface="Nunito Bold"/>
                <a:cs typeface="Nunito Bold"/>
                <a:sym typeface="Nunito Bold"/>
              </a:rPr>
              <a:t>Melhorou</a:t>
            </a:r>
          </a:p>
        </p:txBody>
      </p:sp>
    </p:spTree>
  </p:cSld>
  <p:clrMapOvr>
    <a:masterClrMapping/>
  </p:clrMapOvr>
</p:sld>
</file>

<file path=ppt/slides/slide3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865433" y="305567"/>
            <a:ext cx="14557134" cy="1769428"/>
            <a:chOff x="0" y="0"/>
            <a:chExt cx="3833978" cy="46602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833978" cy="466022"/>
            </a:xfrm>
            <a:custGeom>
              <a:avLst/>
              <a:gdLst/>
              <a:ahLst/>
              <a:cxnLst/>
              <a:rect r="r" b="b" t="t" l="l"/>
              <a:pathLst>
                <a:path h="466022" w="3833978">
                  <a:moveTo>
                    <a:pt x="0" y="0"/>
                  </a:moveTo>
                  <a:lnTo>
                    <a:pt x="3833978" y="0"/>
                  </a:lnTo>
                  <a:lnTo>
                    <a:pt x="3833978" y="466022"/>
                  </a:lnTo>
                  <a:lnTo>
                    <a:pt x="0" y="466022"/>
                  </a:ln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3533CD">
                    <a:alpha val="100000"/>
                  </a:srgbClr>
                </a:gs>
              </a:gsLst>
              <a:lin ang="0"/>
            </a:gradFill>
            <a:ln w="38100" cap="sq">
              <a:gradFill>
                <a:gsLst>
                  <a:gs pos="0">
                    <a:srgbClr val="000000">
                      <a:alpha val="100000"/>
                    </a:srgbClr>
                  </a:gs>
                  <a:gs pos="100000">
                    <a:srgbClr val="737373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3833978" cy="5041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202223" y="2283176"/>
            <a:ext cx="17914436" cy="7802372"/>
          </a:xfrm>
          <a:custGeom>
            <a:avLst/>
            <a:gdLst/>
            <a:ahLst/>
            <a:cxnLst/>
            <a:rect r="r" b="b" t="t" l="l"/>
            <a:pathLst>
              <a:path h="7802372" w="17914436">
                <a:moveTo>
                  <a:pt x="0" y="0"/>
                </a:moveTo>
                <a:lnTo>
                  <a:pt x="17914436" y="0"/>
                </a:lnTo>
                <a:lnTo>
                  <a:pt x="17914436" y="7802373"/>
                </a:lnTo>
                <a:lnTo>
                  <a:pt x="0" y="780237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764" t="0" r="0" b="-17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865433" y="432822"/>
            <a:ext cx="14557134" cy="14291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50"/>
              </a:lnSpc>
            </a:pPr>
            <a:r>
              <a:rPr lang="en-US" sz="4107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INFLUÊNCIA DA CAPACIDADE DO ASPIRADOR  RETORNAR DE FORMA INTELIGENTE AO CARREGADOR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4277023" y="2338863"/>
            <a:ext cx="6700590" cy="7690999"/>
            <a:chOff x="0" y="0"/>
            <a:chExt cx="1764764" cy="2025613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764764" cy="2025613"/>
            </a:xfrm>
            <a:custGeom>
              <a:avLst/>
              <a:gdLst/>
              <a:ahLst/>
              <a:cxnLst/>
              <a:rect r="r" b="b" t="t" l="l"/>
              <a:pathLst>
                <a:path h="2025613" w="1764764">
                  <a:moveTo>
                    <a:pt x="0" y="0"/>
                  </a:moveTo>
                  <a:lnTo>
                    <a:pt x="1764764" y="0"/>
                  </a:lnTo>
                  <a:lnTo>
                    <a:pt x="1764764" y="2025613"/>
                  </a:lnTo>
                  <a:lnTo>
                    <a:pt x="0" y="2025613"/>
                  </a:lnTo>
                  <a:close/>
                </a:path>
              </a:pathLst>
            </a:custGeom>
            <a:solidFill>
              <a:srgbClr val="121112">
                <a:alpha val="24706"/>
              </a:srgbClr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1764764" cy="206371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4619360" y="5726397"/>
            <a:ext cx="2858346" cy="4147410"/>
            <a:chOff x="0" y="0"/>
            <a:chExt cx="752815" cy="1092322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752815" cy="1092322"/>
            </a:xfrm>
            <a:custGeom>
              <a:avLst/>
              <a:gdLst/>
              <a:ahLst/>
              <a:cxnLst/>
              <a:rect r="r" b="b" t="t" l="l"/>
              <a:pathLst>
                <a:path h="1092322" w="752815">
                  <a:moveTo>
                    <a:pt x="181472" y="0"/>
                  </a:moveTo>
                  <a:lnTo>
                    <a:pt x="571344" y="0"/>
                  </a:lnTo>
                  <a:cubicBezTo>
                    <a:pt x="671568" y="0"/>
                    <a:pt x="752815" y="81248"/>
                    <a:pt x="752815" y="181472"/>
                  </a:cubicBezTo>
                  <a:lnTo>
                    <a:pt x="752815" y="910850"/>
                  </a:lnTo>
                  <a:cubicBezTo>
                    <a:pt x="752815" y="958980"/>
                    <a:pt x="733696" y="1005138"/>
                    <a:pt x="699664" y="1039170"/>
                  </a:cubicBezTo>
                  <a:cubicBezTo>
                    <a:pt x="665631" y="1073203"/>
                    <a:pt x="619473" y="1092322"/>
                    <a:pt x="571344" y="1092322"/>
                  </a:cubicBezTo>
                  <a:lnTo>
                    <a:pt x="181472" y="1092322"/>
                  </a:lnTo>
                  <a:cubicBezTo>
                    <a:pt x="133342" y="1092322"/>
                    <a:pt x="87184" y="1073203"/>
                    <a:pt x="53152" y="1039170"/>
                  </a:cubicBezTo>
                  <a:cubicBezTo>
                    <a:pt x="19119" y="1005138"/>
                    <a:pt x="0" y="958980"/>
                    <a:pt x="0" y="910850"/>
                  </a:cubicBezTo>
                  <a:lnTo>
                    <a:pt x="0" y="181472"/>
                  </a:lnTo>
                  <a:cubicBezTo>
                    <a:pt x="0" y="133342"/>
                    <a:pt x="19119" y="87184"/>
                    <a:pt x="53152" y="53152"/>
                  </a:cubicBezTo>
                  <a:cubicBezTo>
                    <a:pt x="87184" y="19119"/>
                    <a:pt x="133342" y="0"/>
                    <a:pt x="181472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42875" cap="rnd">
              <a:solidFill>
                <a:srgbClr val="121112"/>
              </a:solidFill>
              <a:prstDash val="solid"/>
              <a:round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752815" cy="11304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202223" y="2394550"/>
            <a:ext cx="4074800" cy="7690999"/>
            <a:chOff x="0" y="0"/>
            <a:chExt cx="1073198" cy="2025613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073198" cy="2025613"/>
            </a:xfrm>
            <a:custGeom>
              <a:avLst/>
              <a:gdLst/>
              <a:ahLst/>
              <a:cxnLst/>
              <a:rect r="r" b="b" t="t" l="l"/>
              <a:pathLst>
                <a:path h="2025613" w="1073198">
                  <a:moveTo>
                    <a:pt x="0" y="0"/>
                  </a:moveTo>
                  <a:lnTo>
                    <a:pt x="1073198" y="0"/>
                  </a:lnTo>
                  <a:lnTo>
                    <a:pt x="1073198" y="2025613"/>
                  </a:lnTo>
                  <a:lnTo>
                    <a:pt x="0" y="2025613"/>
                  </a:lnTo>
                  <a:close/>
                </a:path>
              </a:pathLst>
            </a:custGeom>
            <a:solidFill>
              <a:srgbClr val="121112">
                <a:alpha val="24706"/>
              </a:srgbClr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1073198" cy="206371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13117888" y="5505328"/>
            <a:ext cx="5880339" cy="288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00"/>
              </a:lnSpc>
            </a:pPr>
            <a:r>
              <a:rPr lang="en-US" b="true" sz="2000">
                <a:solidFill>
                  <a:srgbClr val="00BF63"/>
                </a:solidFill>
                <a:latin typeface="Nunito Bold"/>
                <a:ea typeface="Nunito Bold"/>
                <a:cs typeface="Nunito Bold"/>
                <a:sym typeface="Nunito Bold"/>
              </a:rPr>
              <a:t>Melhorou</a:t>
            </a:r>
          </a:p>
        </p:txBody>
      </p:sp>
      <p:grpSp>
        <p:nvGrpSpPr>
          <p:cNvPr name="Group 17" id="17"/>
          <p:cNvGrpSpPr/>
          <p:nvPr/>
        </p:nvGrpSpPr>
        <p:grpSpPr>
          <a:xfrm rot="0">
            <a:off x="11197849" y="6434516"/>
            <a:ext cx="2858346" cy="3651033"/>
            <a:chOff x="0" y="0"/>
            <a:chExt cx="752815" cy="961589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752815" cy="961589"/>
            </a:xfrm>
            <a:custGeom>
              <a:avLst/>
              <a:gdLst/>
              <a:ahLst/>
              <a:cxnLst/>
              <a:rect r="r" b="b" t="t" l="l"/>
              <a:pathLst>
                <a:path h="961589" w="752815">
                  <a:moveTo>
                    <a:pt x="181472" y="0"/>
                  </a:moveTo>
                  <a:lnTo>
                    <a:pt x="571344" y="0"/>
                  </a:lnTo>
                  <a:cubicBezTo>
                    <a:pt x="671568" y="0"/>
                    <a:pt x="752815" y="81248"/>
                    <a:pt x="752815" y="181472"/>
                  </a:cubicBezTo>
                  <a:lnTo>
                    <a:pt x="752815" y="780117"/>
                  </a:lnTo>
                  <a:cubicBezTo>
                    <a:pt x="752815" y="828247"/>
                    <a:pt x="733696" y="874405"/>
                    <a:pt x="699664" y="908437"/>
                  </a:cubicBezTo>
                  <a:cubicBezTo>
                    <a:pt x="665631" y="942470"/>
                    <a:pt x="619473" y="961589"/>
                    <a:pt x="571344" y="961589"/>
                  </a:cubicBezTo>
                  <a:lnTo>
                    <a:pt x="181472" y="961589"/>
                  </a:lnTo>
                  <a:cubicBezTo>
                    <a:pt x="133342" y="961589"/>
                    <a:pt x="87184" y="942470"/>
                    <a:pt x="53152" y="908437"/>
                  </a:cubicBezTo>
                  <a:cubicBezTo>
                    <a:pt x="19119" y="874405"/>
                    <a:pt x="0" y="828247"/>
                    <a:pt x="0" y="780117"/>
                  </a:cubicBezTo>
                  <a:lnTo>
                    <a:pt x="0" y="181472"/>
                  </a:lnTo>
                  <a:cubicBezTo>
                    <a:pt x="0" y="133342"/>
                    <a:pt x="19119" y="87184"/>
                    <a:pt x="53152" y="53152"/>
                  </a:cubicBezTo>
                  <a:cubicBezTo>
                    <a:pt x="87184" y="19119"/>
                    <a:pt x="133342" y="0"/>
                    <a:pt x="181472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42875" cap="rnd">
              <a:solidFill>
                <a:srgbClr val="121112"/>
              </a:solidFill>
              <a:prstDash val="solid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752815" cy="99968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9686853" y="6100349"/>
            <a:ext cx="5880339" cy="288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00"/>
              </a:lnSpc>
            </a:pPr>
            <a:r>
              <a:rPr lang="en-US" b="true" sz="2000">
                <a:solidFill>
                  <a:srgbClr val="00BF63"/>
                </a:solidFill>
                <a:latin typeface="Nunito Bold"/>
                <a:ea typeface="Nunito Bold"/>
                <a:cs typeface="Nunito Bold"/>
                <a:sym typeface="Nunito Bold"/>
              </a:rPr>
              <a:t>Melhorou</a:t>
            </a:r>
          </a:p>
        </p:txBody>
      </p:sp>
    </p:spTree>
  </p:cSld>
  <p:clrMapOvr>
    <a:masterClrMapping/>
  </p:clrMapOvr>
  <p:transition spd="fast">
    <p:fade/>
  </p:transition>
</p:sld>
</file>

<file path=ppt/slides/slide3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865433" y="143986"/>
            <a:ext cx="14557134" cy="1769428"/>
            <a:chOff x="0" y="0"/>
            <a:chExt cx="3833978" cy="46602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833978" cy="466022"/>
            </a:xfrm>
            <a:custGeom>
              <a:avLst/>
              <a:gdLst/>
              <a:ahLst/>
              <a:cxnLst/>
              <a:rect r="r" b="b" t="t" l="l"/>
              <a:pathLst>
                <a:path h="466022" w="3833978">
                  <a:moveTo>
                    <a:pt x="0" y="0"/>
                  </a:moveTo>
                  <a:lnTo>
                    <a:pt x="3833978" y="0"/>
                  </a:lnTo>
                  <a:lnTo>
                    <a:pt x="3833978" y="466022"/>
                  </a:lnTo>
                  <a:lnTo>
                    <a:pt x="0" y="466022"/>
                  </a:ln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3533CD">
                    <a:alpha val="100000"/>
                  </a:srgbClr>
                </a:gs>
              </a:gsLst>
              <a:lin ang="0"/>
            </a:gradFill>
            <a:ln w="38100" cap="sq">
              <a:gradFill>
                <a:gsLst>
                  <a:gs pos="0">
                    <a:srgbClr val="000000">
                      <a:alpha val="100000"/>
                    </a:srgbClr>
                  </a:gs>
                  <a:gs pos="100000">
                    <a:srgbClr val="737373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3833978" cy="5041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28700" y="3906209"/>
            <a:ext cx="16696912" cy="6380791"/>
            <a:chOff x="0" y="0"/>
            <a:chExt cx="4397541" cy="168053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397540" cy="1680538"/>
            </a:xfrm>
            <a:custGeom>
              <a:avLst/>
              <a:gdLst/>
              <a:ahLst/>
              <a:cxnLst/>
              <a:rect r="r" b="b" t="t" l="l"/>
              <a:pathLst>
                <a:path h="1680538" w="4397540">
                  <a:moveTo>
                    <a:pt x="23647" y="0"/>
                  </a:moveTo>
                  <a:lnTo>
                    <a:pt x="4373893" y="0"/>
                  </a:lnTo>
                  <a:cubicBezTo>
                    <a:pt x="4380165" y="0"/>
                    <a:pt x="4386180" y="2491"/>
                    <a:pt x="4390614" y="6926"/>
                  </a:cubicBezTo>
                  <a:cubicBezTo>
                    <a:pt x="4395049" y="11361"/>
                    <a:pt x="4397540" y="17376"/>
                    <a:pt x="4397540" y="23647"/>
                  </a:cubicBezTo>
                  <a:lnTo>
                    <a:pt x="4397540" y="1656890"/>
                  </a:lnTo>
                  <a:cubicBezTo>
                    <a:pt x="4397540" y="1669950"/>
                    <a:pt x="4386953" y="1680538"/>
                    <a:pt x="4373893" y="1680538"/>
                  </a:cubicBezTo>
                  <a:lnTo>
                    <a:pt x="23647" y="1680538"/>
                  </a:lnTo>
                  <a:cubicBezTo>
                    <a:pt x="10587" y="1680538"/>
                    <a:pt x="0" y="1669950"/>
                    <a:pt x="0" y="1656890"/>
                  </a:cubicBezTo>
                  <a:lnTo>
                    <a:pt x="0" y="23647"/>
                  </a:lnTo>
                  <a:cubicBezTo>
                    <a:pt x="0" y="10587"/>
                    <a:pt x="10587" y="0"/>
                    <a:pt x="23647" y="0"/>
                  </a:cubicBez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397541" cy="171863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175454" y="4155204"/>
            <a:ext cx="8419035" cy="5882801"/>
          </a:xfrm>
          <a:custGeom>
            <a:avLst/>
            <a:gdLst/>
            <a:ahLst/>
            <a:cxnLst/>
            <a:rect r="r" b="b" t="t" l="l"/>
            <a:pathLst>
              <a:path h="5882801" w="8419035">
                <a:moveTo>
                  <a:pt x="0" y="0"/>
                </a:moveTo>
                <a:lnTo>
                  <a:pt x="8419036" y="0"/>
                </a:lnTo>
                <a:lnTo>
                  <a:pt x="8419036" y="5882801"/>
                </a:lnTo>
                <a:lnTo>
                  <a:pt x="0" y="588280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865433" y="271241"/>
            <a:ext cx="14557134" cy="14291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50"/>
              </a:lnSpc>
            </a:pPr>
            <a:r>
              <a:rPr lang="en-US" sz="4107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INFLUÊNCIA DA CAPACIDADE DO ASPIRADOR  RETORNAR DE FORMA INTELIGENTE AO CARREGADOR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982336" y="4915379"/>
            <a:ext cx="7427127" cy="4381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450"/>
              </a:lnSpc>
            </a:pPr>
            <a:r>
              <a:rPr lang="en-US" b="true" sz="300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Apesar dos resultados imensamente positivos, “é de se estranhar a média de agentes vivos no final. Afinal, se sabem quando retornar à base, </a:t>
            </a:r>
            <a:r>
              <a:rPr lang="en-US" b="true" sz="3000" u="sng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porque ficam sem carga antes de chegar a ela, morrendo</a:t>
            </a:r>
            <a:r>
              <a:rPr lang="en-US" b="true" sz="300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? Essa questão permaneceu inexplicada, mesmo após várias tentativas de diagnóstico, o que pode indicar uma limitação do algoritmo ou algum outro fator não considerado no modelo.</a:t>
            </a:r>
            <a:r>
              <a:rPr lang="en-US" b="true" sz="300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"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11974" y="1915361"/>
            <a:ext cx="18064052" cy="20439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84"/>
              </a:lnSpc>
            </a:pPr>
            <a:r>
              <a:rPr lang="en-US" sz="3291" b="true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Conclusão: </a:t>
            </a:r>
            <a:r>
              <a:rPr lang="en-US" b="true" sz="3291" u="sng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+ probabilidade de sucesso</a:t>
            </a:r>
            <a:r>
              <a:rPr lang="en-US" sz="3291" b="true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(e em menos tempo)</a:t>
            </a:r>
          </a:p>
          <a:p>
            <a:pPr algn="ctr">
              <a:lnSpc>
                <a:spcPts val="3196"/>
              </a:lnSpc>
            </a:pPr>
            <a:r>
              <a:rPr lang="en-US" sz="2350" b="true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Diferença mais significativa com a combinação de </a:t>
            </a:r>
            <a:r>
              <a:rPr lang="en-US" b="true" sz="2350" u="sng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menor o número de agentes+maior energia mínima</a:t>
            </a:r>
          </a:p>
          <a:p>
            <a:pPr algn="ctr">
              <a:lnSpc>
                <a:spcPts val="3196"/>
              </a:lnSpc>
            </a:pPr>
          </a:p>
          <a:p>
            <a:pPr algn="ctr">
              <a:lnSpc>
                <a:spcPts val="3196"/>
              </a:lnSpc>
            </a:pPr>
            <a:r>
              <a:rPr lang="en-US" b="true" sz="235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Retornar Inteligente</a:t>
            </a:r>
            <a:r>
              <a:rPr lang="en-US" b="true" sz="235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=&gt; + Eficiência de Energia =&gt; +Sobrevivência &amp; Menos tempo de carregamento =&gt; Mais sucesso (e em menos tempo)</a:t>
            </a:r>
          </a:p>
        </p:txBody>
      </p:sp>
    </p:spTree>
  </p:cSld>
  <p:clrMapOvr>
    <a:masterClrMapping/>
  </p:clrMapOvr>
</p:sld>
</file>

<file path=ppt/slides/slide3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43568" y="305567"/>
            <a:ext cx="15417089" cy="1769428"/>
            <a:chOff x="0" y="0"/>
            <a:chExt cx="4060468" cy="46602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060468" cy="466022"/>
            </a:xfrm>
            <a:custGeom>
              <a:avLst/>
              <a:gdLst/>
              <a:ahLst/>
              <a:cxnLst/>
              <a:rect r="r" b="b" t="t" l="l"/>
              <a:pathLst>
                <a:path h="466022" w="4060468">
                  <a:moveTo>
                    <a:pt x="0" y="0"/>
                  </a:moveTo>
                  <a:lnTo>
                    <a:pt x="4060468" y="0"/>
                  </a:lnTo>
                  <a:lnTo>
                    <a:pt x="4060468" y="466022"/>
                  </a:lnTo>
                  <a:lnTo>
                    <a:pt x="0" y="466022"/>
                  </a:ln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3533CD">
                    <a:alpha val="100000"/>
                  </a:srgbClr>
                </a:gs>
              </a:gsLst>
              <a:lin ang="0"/>
            </a:gradFill>
            <a:ln w="38100" cap="sq">
              <a:gradFill>
                <a:gsLst>
                  <a:gs pos="0">
                    <a:srgbClr val="000000">
                      <a:alpha val="100000"/>
                    </a:srgbClr>
                  </a:gs>
                  <a:gs pos="100000">
                    <a:srgbClr val="737373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060468" cy="5041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5453624" y="3150487"/>
            <a:ext cx="12834376" cy="5374395"/>
          </a:xfrm>
          <a:custGeom>
            <a:avLst/>
            <a:gdLst/>
            <a:ahLst/>
            <a:cxnLst/>
            <a:rect r="r" b="b" t="t" l="l"/>
            <a:pathLst>
              <a:path h="5374395" w="12834376">
                <a:moveTo>
                  <a:pt x="0" y="0"/>
                </a:moveTo>
                <a:lnTo>
                  <a:pt x="12834376" y="0"/>
                </a:lnTo>
                <a:lnTo>
                  <a:pt x="12834376" y="5374395"/>
                </a:lnTo>
                <a:lnTo>
                  <a:pt x="0" y="537439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865433" y="432822"/>
            <a:ext cx="14557134" cy="14291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50"/>
              </a:lnSpc>
            </a:pPr>
            <a:r>
              <a:rPr lang="en-US" sz="4107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INFLUÊNCIA DE RETORNAR DE FORMA INTELIGENTE AO CARREGADOR COM MOVIMENTO OTIMIZADO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2548361"/>
            <a:ext cx="4731184" cy="64445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84"/>
              </a:lnSpc>
            </a:pPr>
            <a:r>
              <a:rPr lang="en-US" sz="3291" b="true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Variáveis fixas: </a:t>
            </a:r>
          </a:p>
          <a:p>
            <a:pPr algn="l">
              <a:lnSpc>
                <a:spcPts val="3196"/>
              </a:lnSpc>
            </a:pPr>
          </a:p>
          <a:p>
            <a:pPr algn="l" marL="507520" indent="-253760" lvl="1">
              <a:lnSpc>
                <a:spcPts val="3196"/>
              </a:lnSpc>
              <a:buFont typeface="Arial"/>
              <a:buChar char="•"/>
            </a:pPr>
            <a:r>
              <a:rPr lang="en-US" b="true" sz="235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Energia inicial = 100%</a:t>
            </a:r>
          </a:p>
          <a:p>
            <a:pPr algn="l" marL="507520" indent="-253760" lvl="1">
              <a:lnSpc>
                <a:spcPts val="3196"/>
              </a:lnSpc>
              <a:buFont typeface="Arial"/>
              <a:buChar char="•"/>
            </a:pPr>
            <a:r>
              <a:rPr lang="en-US" b="true" sz="235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Energia mínima para procurar carregador = 30%</a:t>
            </a:r>
          </a:p>
          <a:p>
            <a:pPr algn="l" marL="507520" indent="-253760" lvl="1">
              <a:lnSpc>
                <a:spcPts val="3196"/>
              </a:lnSpc>
              <a:buFont typeface="Arial"/>
              <a:buChar char="•"/>
            </a:pPr>
            <a:r>
              <a:rPr lang="en-US" b="true" sz="235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Número de carregadores disponíveis = 3</a:t>
            </a:r>
          </a:p>
          <a:p>
            <a:pPr algn="l" marL="507520" indent="-253760" lvl="1">
              <a:lnSpc>
                <a:spcPts val="3196"/>
              </a:lnSpc>
              <a:buFont typeface="Arial"/>
              <a:buChar char="•"/>
            </a:pPr>
            <a:r>
              <a:rPr lang="en-US" b="true" sz="235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Capacidade de transporte = 30 unidades</a:t>
            </a:r>
          </a:p>
          <a:p>
            <a:pPr algn="l" marL="507520" indent="-253760" lvl="1">
              <a:lnSpc>
                <a:spcPts val="3196"/>
              </a:lnSpc>
              <a:buFont typeface="Arial"/>
              <a:buChar char="•"/>
            </a:pPr>
            <a:r>
              <a:rPr lang="en-US" b="true" sz="235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Número de ticks para despejar o lixo = 30</a:t>
            </a:r>
          </a:p>
          <a:p>
            <a:pPr algn="l" marL="507520" indent="-253760" lvl="1">
              <a:lnSpc>
                <a:spcPts val="3196"/>
              </a:lnSpc>
              <a:buFont typeface="Arial"/>
              <a:buChar char="•"/>
            </a:pPr>
            <a:r>
              <a:rPr lang="en-US" b="true" sz="235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Número de ticks para carregar aspirador = 50</a:t>
            </a:r>
          </a:p>
          <a:p>
            <a:pPr algn="l" marL="507520" indent="-253760" lvl="1">
              <a:lnSpc>
                <a:spcPts val="3196"/>
              </a:lnSpc>
              <a:buFont typeface="Arial"/>
              <a:buChar char="•"/>
            </a:pPr>
            <a:r>
              <a:rPr lang="en-US" b="true" sz="235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Número de obstáculos = 0</a:t>
            </a:r>
          </a:p>
          <a:p>
            <a:pPr algn="l">
              <a:lnSpc>
                <a:spcPts val="3196"/>
              </a:lnSpc>
            </a:pPr>
            <a:r>
              <a:rPr lang="en-US" sz="235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(Igual ao teste 3A exceto com...)</a:t>
            </a:r>
          </a:p>
          <a:p>
            <a:pPr algn="l" marL="507520" indent="-253760" lvl="1">
              <a:lnSpc>
                <a:spcPts val="3196"/>
              </a:lnSpc>
              <a:buFont typeface="Arial"/>
              <a:buChar char="•"/>
            </a:pPr>
            <a:r>
              <a:rPr lang="en-US" b="true" sz="2350">
                <a:solidFill>
                  <a:srgbClr val="9D1A17"/>
                </a:solidFill>
                <a:latin typeface="Nunito Bold"/>
                <a:ea typeface="Nunito Bold"/>
                <a:cs typeface="Nunito Bold"/>
                <a:sym typeface="Nunito Bold"/>
              </a:rPr>
              <a:t>retornarInteligente ON</a:t>
            </a:r>
          </a:p>
        </p:txBody>
      </p:sp>
    </p:spTree>
  </p:cSld>
  <p:clrMapOvr>
    <a:masterClrMapping/>
  </p:clrMapOvr>
</p:sld>
</file>

<file path=ppt/slides/slide3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43568" y="305567"/>
            <a:ext cx="15417089" cy="1769428"/>
            <a:chOff x="0" y="0"/>
            <a:chExt cx="4060468" cy="46602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060468" cy="466022"/>
            </a:xfrm>
            <a:custGeom>
              <a:avLst/>
              <a:gdLst/>
              <a:ahLst/>
              <a:cxnLst/>
              <a:rect r="r" b="b" t="t" l="l"/>
              <a:pathLst>
                <a:path h="466022" w="4060468">
                  <a:moveTo>
                    <a:pt x="0" y="0"/>
                  </a:moveTo>
                  <a:lnTo>
                    <a:pt x="4060468" y="0"/>
                  </a:lnTo>
                  <a:lnTo>
                    <a:pt x="4060468" y="466022"/>
                  </a:lnTo>
                  <a:lnTo>
                    <a:pt x="0" y="466022"/>
                  </a:ln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3533CD">
                    <a:alpha val="100000"/>
                  </a:srgbClr>
                </a:gs>
              </a:gsLst>
              <a:lin ang="0"/>
            </a:gradFill>
            <a:ln w="38100" cap="sq">
              <a:gradFill>
                <a:gsLst>
                  <a:gs pos="0">
                    <a:srgbClr val="000000">
                      <a:alpha val="100000"/>
                    </a:srgbClr>
                  </a:gs>
                  <a:gs pos="100000">
                    <a:srgbClr val="737373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060468" cy="5041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461098" y="3561419"/>
            <a:ext cx="11472348" cy="2836387"/>
          </a:xfrm>
          <a:custGeom>
            <a:avLst/>
            <a:gdLst/>
            <a:ahLst/>
            <a:cxnLst/>
            <a:rect r="r" b="b" t="t" l="l"/>
            <a:pathLst>
              <a:path h="2836387" w="11472348">
                <a:moveTo>
                  <a:pt x="0" y="0"/>
                </a:moveTo>
                <a:lnTo>
                  <a:pt x="11472348" y="0"/>
                </a:lnTo>
                <a:lnTo>
                  <a:pt x="11472348" y="2836387"/>
                </a:lnTo>
                <a:lnTo>
                  <a:pt x="0" y="283638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3645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865433" y="432822"/>
            <a:ext cx="14557134" cy="14291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50"/>
              </a:lnSpc>
            </a:pPr>
            <a:r>
              <a:rPr lang="en-US" sz="4107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INFLUÊNCIA DE RETORNAR DE FORMA INTELIGENTE AO CARREGADOR COM MOVIMENTO OTIMIZADO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61098" y="2774560"/>
            <a:ext cx="3845596" cy="4780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84"/>
              </a:lnSpc>
            </a:pPr>
            <a:r>
              <a:rPr lang="en-US" sz="3291" b="true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Movimento Normal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1933446" y="4145846"/>
            <a:ext cx="5848656" cy="19572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27393" indent="-313696" lvl="1">
              <a:lnSpc>
                <a:spcPts val="3952"/>
              </a:lnSpc>
              <a:buFont typeface="Arial"/>
              <a:buChar char="•"/>
            </a:pPr>
            <a:r>
              <a:rPr lang="en-US" sz="2905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A cada 10 movimentos, roda</a:t>
            </a:r>
          </a:p>
          <a:p>
            <a:pPr algn="l" marL="627393" indent="-313696" lvl="1">
              <a:lnSpc>
                <a:spcPts val="3952"/>
              </a:lnSpc>
              <a:buFont typeface="Arial"/>
              <a:buChar char="•"/>
            </a:pPr>
            <a:r>
              <a:rPr lang="en-US" sz="2905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Borda: roda 180</a:t>
            </a:r>
          </a:p>
          <a:p>
            <a:pPr algn="l" marL="627393" indent="-313696" lvl="1">
              <a:lnSpc>
                <a:spcPts val="3952"/>
              </a:lnSpc>
              <a:buFont typeface="Arial"/>
              <a:buChar char="•"/>
            </a:pPr>
            <a:r>
              <a:rPr lang="en-US" sz="2905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Obstáculo: roda 90</a:t>
            </a:r>
          </a:p>
          <a:p>
            <a:pPr algn="l" marL="627393" indent="-313696" lvl="1">
              <a:lnSpc>
                <a:spcPts val="3952"/>
              </a:lnSpc>
              <a:buFont typeface="Arial"/>
              <a:buChar char="•"/>
            </a:pPr>
            <a:r>
              <a:rPr lang="en-US" sz="2905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Robô pode ficar preso</a:t>
            </a:r>
          </a:p>
        </p:txBody>
      </p:sp>
    </p:spTree>
  </p:cSld>
  <p:clrMapOvr>
    <a:masterClrMapping/>
  </p:clrMapOvr>
</p:sld>
</file>

<file path=ppt/slides/slide3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43568" y="305567"/>
            <a:ext cx="15417089" cy="1769428"/>
            <a:chOff x="0" y="0"/>
            <a:chExt cx="4060468" cy="46602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060468" cy="466022"/>
            </a:xfrm>
            <a:custGeom>
              <a:avLst/>
              <a:gdLst/>
              <a:ahLst/>
              <a:cxnLst/>
              <a:rect r="r" b="b" t="t" l="l"/>
              <a:pathLst>
                <a:path h="466022" w="4060468">
                  <a:moveTo>
                    <a:pt x="0" y="0"/>
                  </a:moveTo>
                  <a:lnTo>
                    <a:pt x="4060468" y="0"/>
                  </a:lnTo>
                  <a:lnTo>
                    <a:pt x="4060468" y="466022"/>
                  </a:lnTo>
                  <a:lnTo>
                    <a:pt x="0" y="466022"/>
                  </a:ln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3533CD">
                    <a:alpha val="100000"/>
                  </a:srgbClr>
                </a:gs>
              </a:gsLst>
              <a:lin ang="0"/>
            </a:gradFill>
            <a:ln w="38100" cap="sq">
              <a:gradFill>
                <a:gsLst>
                  <a:gs pos="0">
                    <a:srgbClr val="000000">
                      <a:alpha val="100000"/>
                    </a:srgbClr>
                  </a:gs>
                  <a:gs pos="100000">
                    <a:srgbClr val="737373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060468" cy="5041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865433" y="432822"/>
            <a:ext cx="14557134" cy="14291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50"/>
              </a:lnSpc>
            </a:pPr>
            <a:r>
              <a:rPr lang="en-US" sz="4107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INFLUÊNCIA DE RETORNAR DE FORMA INTELIGENTE AO CARREGADOR COM MOVIMENTO OTIMIZADO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61098" y="2774560"/>
            <a:ext cx="5041846" cy="4780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84"/>
              </a:lnSpc>
            </a:pPr>
            <a:r>
              <a:rPr lang="en-US" sz="3291" b="true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Movimento Otimizado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898138" y="4788976"/>
            <a:ext cx="7906200" cy="19810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07520" indent="-253760" lvl="1">
              <a:lnSpc>
                <a:spcPts val="3196"/>
              </a:lnSpc>
              <a:buFont typeface="Arial"/>
              <a:buChar char="•"/>
            </a:pPr>
            <a:r>
              <a:rPr lang="en-US" sz="2350" strike="sng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A cada 10 movimentos, roda</a:t>
            </a:r>
            <a:r>
              <a:rPr lang="en-US" sz="235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&lt;- NÃO EM RETORNOS!</a:t>
            </a:r>
          </a:p>
          <a:p>
            <a:pPr algn="l" marL="507520" indent="-253760" lvl="1">
              <a:lnSpc>
                <a:spcPts val="3196"/>
              </a:lnSpc>
              <a:buFont typeface="Arial"/>
              <a:buChar char="•"/>
            </a:pPr>
            <a:r>
              <a:rPr lang="en-US" sz="235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Borda: roda 180</a:t>
            </a:r>
          </a:p>
          <a:p>
            <a:pPr algn="l" marL="507520" indent="-253760" lvl="1">
              <a:lnSpc>
                <a:spcPts val="3196"/>
              </a:lnSpc>
              <a:buFont typeface="Arial"/>
              <a:buChar char="•"/>
            </a:pPr>
            <a:r>
              <a:rPr lang="en-US" sz="235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Obstáculo: roda 90</a:t>
            </a:r>
          </a:p>
          <a:p>
            <a:pPr algn="l" marL="507520" indent="-253760" lvl="1">
              <a:lnSpc>
                <a:spcPts val="3196"/>
              </a:lnSpc>
              <a:buFont typeface="Arial"/>
              <a:buChar char="•"/>
            </a:pPr>
            <a:r>
              <a:rPr lang="en-US" sz="235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Se mesmo assim está preso: enquanto assim continuar, roda aleatoriamente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461098" y="3427295"/>
            <a:ext cx="9280385" cy="4732996"/>
          </a:xfrm>
          <a:custGeom>
            <a:avLst/>
            <a:gdLst/>
            <a:ahLst/>
            <a:cxnLst/>
            <a:rect r="r" b="b" t="t" l="l"/>
            <a:pathLst>
              <a:path h="4732996" w="9280385">
                <a:moveTo>
                  <a:pt x="0" y="0"/>
                </a:moveTo>
                <a:lnTo>
                  <a:pt x="9280385" y="0"/>
                </a:lnTo>
                <a:lnTo>
                  <a:pt x="9280385" y="4732996"/>
                </a:lnTo>
                <a:lnTo>
                  <a:pt x="0" y="473299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0663677" y="7018737"/>
            <a:ext cx="6375122" cy="9543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84"/>
              </a:lnSpc>
            </a:pPr>
            <a:r>
              <a:rPr lang="en-US" b="true" sz="329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comportamento + determinístico e seguro?</a:t>
            </a:r>
          </a:p>
        </p:txBody>
      </p:sp>
    </p:spTree>
  </p:cSld>
  <p:clrMapOvr>
    <a:masterClrMapping/>
  </p:clrMapOvr>
  <p:transition spd="med">
    <p:fade/>
  </p:transition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838936" y="646741"/>
            <a:ext cx="7143180" cy="962999"/>
            <a:chOff x="0" y="0"/>
            <a:chExt cx="1881331" cy="25362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881331" cy="253629"/>
            </a:xfrm>
            <a:custGeom>
              <a:avLst/>
              <a:gdLst/>
              <a:ahLst/>
              <a:cxnLst/>
              <a:rect r="r" b="b" t="t" l="l"/>
              <a:pathLst>
                <a:path h="253629" w="1881331">
                  <a:moveTo>
                    <a:pt x="0" y="0"/>
                  </a:moveTo>
                  <a:lnTo>
                    <a:pt x="1881331" y="0"/>
                  </a:lnTo>
                  <a:lnTo>
                    <a:pt x="1881331" y="253629"/>
                  </a:lnTo>
                  <a:lnTo>
                    <a:pt x="0" y="253629"/>
                  </a:ln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737373">
                    <a:alpha val="100000"/>
                  </a:srgbClr>
                </a:gs>
              </a:gsLst>
              <a:lin ang="0"/>
            </a:gradFill>
            <a:ln w="38100" cap="sq">
              <a:gradFill>
                <a:gsLst>
                  <a:gs pos="0">
                    <a:srgbClr val="000000">
                      <a:alpha val="100000"/>
                    </a:srgbClr>
                  </a:gs>
                  <a:gs pos="100000">
                    <a:srgbClr val="737373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881331" cy="29172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6684301" y="615891"/>
            <a:ext cx="5452449" cy="9199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70"/>
              </a:lnSpc>
            </a:pPr>
            <a:r>
              <a:rPr lang="en-US" sz="5407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MODELO BASE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60842" y="3397817"/>
            <a:ext cx="7365758" cy="40810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44"/>
              </a:lnSpc>
            </a:pPr>
            <a:r>
              <a:rPr lang="en-US" sz="3603" b="true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Testes realizados: </a:t>
            </a:r>
          </a:p>
          <a:p>
            <a:pPr algn="l">
              <a:lnSpc>
                <a:spcPts val="4144"/>
              </a:lnSpc>
            </a:pPr>
          </a:p>
          <a:p>
            <a:pPr algn="l" marL="555717" indent="-277858" lvl="1">
              <a:lnSpc>
                <a:spcPts val="3500"/>
              </a:lnSpc>
              <a:buFont typeface="Arial"/>
              <a:buChar char="•"/>
            </a:pPr>
            <a:r>
              <a:rPr lang="en-US" b="true" sz="2573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Influência da quantidade de aspiradores</a:t>
            </a:r>
          </a:p>
          <a:p>
            <a:pPr algn="l" marL="555717" indent="-277858" lvl="1">
              <a:lnSpc>
                <a:spcPts val="3500"/>
              </a:lnSpc>
              <a:buFont typeface="Arial"/>
              <a:buChar char="•"/>
            </a:pPr>
            <a:r>
              <a:rPr lang="en-US" b="true" sz="2573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Influência da quantidade de obstáculos</a:t>
            </a:r>
          </a:p>
          <a:p>
            <a:pPr algn="l" marL="555717" indent="-277858" lvl="1">
              <a:lnSpc>
                <a:spcPts val="3500"/>
              </a:lnSpc>
              <a:buFont typeface="Arial"/>
              <a:buChar char="•"/>
            </a:pPr>
            <a:r>
              <a:rPr lang="en-US" b="true" sz="2573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Influência da energia mínima definida</a:t>
            </a:r>
          </a:p>
          <a:p>
            <a:pPr algn="l">
              <a:lnSpc>
                <a:spcPts val="3500"/>
              </a:lnSpc>
            </a:pPr>
          </a:p>
          <a:p>
            <a:pPr algn="l">
              <a:lnSpc>
                <a:spcPts val="3500"/>
              </a:lnSpc>
            </a:pPr>
            <a:r>
              <a:rPr lang="en-US" sz="2573" b="true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Foram efetuadas</a:t>
            </a:r>
            <a:r>
              <a:rPr lang="en-US" b="true" sz="2573" u="sng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20 repetições</a:t>
            </a:r>
            <a:r>
              <a:rPr lang="en-US" sz="2573" b="true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para cada hipótese e foi definido um </a:t>
            </a:r>
            <a:r>
              <a:rPr lang="en-US" b="true" sz="2573" u="sng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limite de 10000 ticks</a:t>
            </a:r>
            <a:r>
              <a:rPr lang="en-US" sz="2573" b="true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para cada experiênia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8226600" y="2811940"/>
            <a:ext cx="9780784" cy="5269398"/>
          </a:xfrm>
          <a:custGeom>
            <a:avLst/>
            <a:gdLst/>
            <a:ahLst/>
            <a:cxnLst/>
            <a:rect r="r" b="b" t="t" l="l"/>
            <a:pathLst>
              <a:path h="5269398" w="9780784">
                <a:moveTo>
                  <a:pt x="0" y="0"/>
                </a:moveTo>
                <a:lnTo>
                  <a:pt x="9780785" y="0"/>
                </a:lnTo>
                <a:lnTo>
                  <a:pt x="9780785" y="5269398"/>
                </a:lnTo>
                <a:lnTo>
                  <a:pt x="0" y="526939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860842" y="8090863"/>
            <a:ext cx="7365758" cy="14926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55"/>
              </a:lnSpc>
            </a:pPr>
            <a:r>
              <a:rPr lang="en-US" sz="257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(Atenção: Por serem poucas repetições, pode-se ter gerado </a:t>
            </a:r>
            <a:r>
              <a:rPr lang="en-US" sz="2570" u="sng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dados estatisticamente incoerentes ou não precisos</a:t>
            </a:r>
            <a:r>
              <a:rPr lang="en-US" sz="257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. Mais testes seriam necessários para consolidar todas as conclusões induzidas)</a:t>
            </a:r>
          </a:p>
        </p:txBody>
      </p:sp>
    </p:spTree>
  </p:cSld>
  <p:clrMapOvr>
    <a:masterClrMapping/>
  </p:clrMapOvr>
</p:sld>
</file>

<file path=ppt/slides/slide4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43568" y="305567"/>
            <a:ext cx="15417089" cy="1769428"/>
            <a:chOff x="0" y="0"/>
            <a:chExt cx="4060468" cy="46602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060468" cy="466022"/>
            </a:xfrm>
            <a:custGeom>
              <a:avLst/>
              <a:gdLst/>
              <a:ahLst/>
              <a:cxnLst/>
              <a:rect r="r" b="b" t="t" l="l"/>
              <a:pathLst>
                <a:path h="466022" w="4060468">
                  <a:moveTo>
                    <a:pt x="0" y="0"/>
                  </a:moveTo>
                  <a:lnTo>
                    <a:pt x="4060468" y="0"/>
                  </a:lnTo>
                  <a:lnTo>
                    <a:pt x="4060468" y="466022"/>
                  </a:lnTo>
                  <a:lnTo>
                    <a:pt x="0" y="466022"/>
                  </a:ln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3533CD">
                    <a:alpha val="100000"/>
                  </a:srgbClr>
                </a:gs>
              </a:gsLst>
              <a:lin ang="0"/>
            </a:gradFill>
            <a:ln w="38100" cap="sq">
              <a:gradFill>
                <a:gsLst>
                  <a:gs pos="0">
                    <a:srgbClr val="000000">
                      <a:alpha val="100000"/>
                    </a:srgbClr>
                  </a:gs>
                  <a:gs pos="100000">
                    <a:srgbClr val="737373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060468" cy="5041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297765" y="2243731"/>
            <a:ext cx="17692470" cy="7896962"/>
          </a:xfrm>
          <a:custGeom>
            <a:avLst/>
            <a:gdLst/>
            <a:ahLst/>
            <a:cxnLst/>
            <a:rect r="r" b="b" t="t" l="l"/>
            <a:pathLst>
              <a:path h="7896962" w="17692470">
                <a:moveTo>
                  <a:pt x="0" y="0"/>
                </a:moveTo>
                <a:lnTo>
                  <a:pt x="17692470" y="0"/>
                </a:lnTo>
                <a:lnTo>
                  <a:pt x="17692470" y="7896962"/>
                </a:lnTo>
                <a:lnTo>
                  <a:pt x="0" y="78969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495" t="0" r="-1094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865433" y="432822"/>
            <a:ext cx="14557134" cy="14291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50"/>
              </a:lnSpc>
            </a:pPr>
            <a:r>
              <a:rPr lang="en-US" sz="4107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INFLUÊNCIA DE RETORNAR DE FORMA INTELIGENTE AO CARREGADOR COM MOVIMENTO OTIMIZADO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4397621" y="2418687"/>
            <a:ext cx="3342718" cy="7722006"/>
            <a:chOff x="0" y="0"/>
            <a:chExt cx="880387" cy="2033779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80387" cy="2033780"/>
            </a:xfrm>
            <a:custGeom>
              <a:avLst/>
              <a:gdLst/>
              <a:ahLst/>
              <a:cxnLst/>
              <a:rect r="r" b="b" t="t" l="l"/>
              <a:pathLst>
                <a:path h="2033780" w="880387">
                  <a:moveTo>
                    <a:pt x="155176" y="0"/>
                  </a:moveTo>
                  <a:lnTo>
                    <a:pt x="725211" y="0"/>
                  </a:lnTo>
                  <a:cubicBezTo>
                    <a:pt x="810912" y="0"/>
                    <a:pt x="880387" y="69475"/>
                    <a:pt x="880387" y="155176"/>
                  </a:cubicBezTo>
                  <a:lnTo>
                    <a:pt x="880387" y="1878604"/>
                  </a:lnTo>
                  <a:cubicBezTo>
                    <a:pt x="880387" y="1964305"/>
                    <a:pt x="810912" y="2033780"/>
                    <a:pt x="725211" y="2033780"/>
                  </a:cubicBezTo>
                  <a:lnTo>
                    <a:pt x="155176" y="2033780"/>
                  </a:lnTo>
                  <a:cubicBezTo>
                    <a:pt x="69475" y="2033780"/>
                    <a:pt x="0" y="1964305"/>
                    <a:pt x="0" y="1878604"/>
                  </a:cubicBezTo>
                  <a:lnTo>
                    <a:pt x="0" y="155176"/>
                  </a:lnTo>
                  <a:cubicBezTo>
                    <a:pt x="0" y="69475"/>
                    <a:pt x="69475" y="0"/>
                    <a:pt x="155176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42875" cap="rnd">
              <a:solidFill>
                <a:srgbClr val="121112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880387" cy="207187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3128810" y="2084520"/>
            <a:ext cx="5880339" cy="288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00"/>
              </a:lnSpc>
            </a:pPr>
            <a:r>
              <a:rPr lang="en-US" b="true" sz="2000">
                <a:solidFill>
                  <a:srgbClr val="00BF63"/>
                </a:solidFill>
                <a:latin typeface="Nunito Bold"/>
                <a:ea typeface="Nunito Bold"/>
                <a:cs typeface="Nunito Bold"/>
                <a:sym typeface="Nunito Bold"/>
              </a:rPr>
              <a:t>Melhorou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7686945" y="2373445"/>
            <a:ext cx="3342718" cy="7722006"/>
            <a:chOff x="0" y="0"/>
            <a:chExt cx="880387" cy="2033779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80387" cy="2033780"/>
            </a:xfrm>
            <a:custGeom>
              <a:avLst/>
              <a:gdLst/>
              <a:ahLst/>
              <a:cxnLst/>
              <a:rect r="r" b="b" t="t" l="l"/>
              <a:pathLst>
                <a:path h="2033780" w="880387">
                  <a:moveTo>
                    <a:pt x="155176" y="0"/>
                  </a:moveTo>
                  <a:lnTo>
                    <a:pt x="725211" y="0"/>
                  </a:lnTo>
                  <a:cubicBezTo>
                    <a:pt x="810912" y="0"/>
                    <a:pt x="880387" y="69475"/>
                    <a:pt x="880387" y="155176"/>
                  </a:cubicBezTo>
                  <a:lnTo>
                    <a:pt x="880387" y="1878604"/>
                  </a:lnTo>
                  <a:cubicBezTo>
                    <a:pt x="880387" y="1964305"/>
                    <a:pt x="810912" y="2033780"/>
                    <a:pt x="725211" y="2033780"/>
                  </a:cubicBezTo>
                  <a:lnTo>
                    <a:pt x="155176" y="2033780"/>
                  </a:lnTo>
                  <a:cubicBezTo>
                    <a:pt x="69475" y="2033780"/>
                    <a:pt x="0" y="1964305"/>
                    <a:pt x="0" y="1878604"/>
                  </a:cubicBezTo>
                  <a:lnTo>
                    <a:pt x="0" y="155176"/>
                  </a:lnTo>
                  <a:cubicBezTo>
                    <a:pt x="0" y="69475"/>
                    <a:pt x="69475" y="0"/>
                    <a:pt x="155176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42875" cap="rnd">
              <a:solidFill>
                <a:srgbClr val="121112"/>
              </a:solidFill>
              <a:prstDash val="solid"/>
              <a:round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880387" cy="207187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6418135" y="2084520"/>
            <a:ext cx="5880339" cy="288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00"/>
              </a:lnSpc>
            </a:pPr>
            <a:r>
              <a:rPr lang="en-US" b="true" sz="2000">
                <a:solidFill>
                  <a:srgbClr val="00BF63"/>
                </a:solidFill>
                <a:latin typeface="Nunito Bold"/>
                <a:ea typeface="Nunito Bold"/>
                <a:cs typeface="Nunito Bold"/>
                <a:sym typeface="Nunito Bold"/>
              </a:rPr>
              <a:t>Melhorou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11004330" y="2373445"/>
            <a:ext cx="3342718" cy="7722006"/>
            <a:chOff x="0" y="0"/>
            <a:chExt cx="880387" cy="2033779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80387" cy="2033780"/>
            </a:xfrm>
            <a:custGeom>
              <a:avLst/>
              <a:gdLst/>
              <a:ahLst/>
              <a:cxnLst/>
              <a:rect r="r" b="b" t="t" l="l"/>
              <a:pathLst>
                <a:path h="2033780" w="880387">
                  <a:moveTo>
                    <a:pt x="155176" y="0"/>
                  </a:moveTo>
                  <a:lnTo>
                    <a:pt x="725211" y="0"/>
                  </a:lnTo>
                  <a:cubicBezTo>
                    <a:pt x="810912" y="0"/>
                    <a:pt x="880387" y="69475"/>
                    <a:pt x="880387" y="155176"/>
                  </a:cubicBezTo>
                  <a:lnTo>
                    <a:pt x="880387" y="1878604"/>
                  </a:lnTo>
                  <a:cubicBezTo>
                    <a:pt x="880387" y="1964305"/>
                    <a:pt x="810912" y="2033780"/>
                    <a:pt x="725211" y="2033780"/>
                  </a:cubicBezTo>
                  <a:lnTo>
                    <a:pt x="155176" y="2033780"/>
                  </a:lnTo>
                  <a:cubicBezTo>
                    <a:pt x="69475" y="2033780"/>
                    <a:pt x="0" y="1964305"/>
                    <a:pt x="0" y="1878604"/>
                  </a:cubicBezTo>
                  <a:lnTo>
                    <a:pt x="0" y="155176"/>
                  </a:lnTo>
                  <a:cubicBezTo>
                    <a:pt x="0" y="69475"/>
                    <a:pt x="69475" y="0"/>
                    <a:pt x="155176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42875" cap="rnd">
              <a:solidFill>
                <a:srgbClr val="121112"/>
              </a:solidFill>
              <a:prstDash val="solid"/>
              <a:round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-38100"/>
              <a:ext cx="880387" cy="207187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9735519" y="2084520"/>
            <a:ext cx="5880339" cy="288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00"/>
              </a:lnSpc>
            </a:pPr>
            <a:r>
              <a:rPr lang="en-US" b="true" sz="2000">
                <a:solidFill>
                  <a:srgbClr val="9D1A17"/>
                </a:solidFill>
                <a:latin typeface="Nunito Bold"/>
                <a:ea typeface="Nunito Bold"/>
                <a:cs typeface="Nunito Bold"/>
                <a:sym typeface="Nunito Bold"/>
              </a:rPr>
              <a:t>Aumentou</a:t>
            </a:r>
          </a:p>
        </p:txBody>
      </p:sp>
      <p:grpSp>
        <p:nvGrpSpPr>
          <p:cNvPr name="Group 19" id="19"/>
          <p:cNvGrpSpPr/>
          <p:nvPr/>
        </p:nvGrpSpPr>
        <p:grpSpPr>
          <a:xfrm rot="0">
            <a:off x="14506618" y="2373445"/>
            <a:ext cx="3429740" cy="7509027"/>
            <a:chOff x="0" y="0"/>
            <a:chExt cx="903306" cy="1977686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903306" cy="1977686"/>
            </a:xfrm>
            <a:custGeom>
              <a:avLst/>
              <a:gdLst/>
              <a:ahLst/>
              <a:cxnLst/>
              <a:rect r="r" b="b" t="t" l="l"/>
              <a:pathLst>
                <a:path h="1977686" w="903306">
                  <a:moveTo>
                    <a:pt x="151238" y="0"/>
                  </a:moveTo>
                  <a:lnTo>
                    <a:pt x="752068" y="0"/>
                  </a:lnTo>
                  <a:cubicBezTo>
                    <a:pt x="835594" y="0"/>
                    <a:pt x="903306" y="67712"/>
                    <a:pt x="903306" y="151238"/>
                  </a:cubicBezTo>
                  <a:lnTo>
                    <a:pt x="903306" y="1826448"/>
                  </a:lnTo>
                  <a:cubicBezTo>
                    <a:pt x="903306" y="1909974"/>
                    <a:pt x="835594" y="1977686"/>
                    <a:pt x="752068" y="1977686"/>
                  </a:cubicBezTo>
                  <a:lnTo>
                    <a:pt x="151238" y="1977686"/>
                  </a:lnTo>
                  <a:cubicBezTo>
                    <a:pt x="67712" y="1977686"/>
                    <a:pt x="0" y="1909974"/>
                    <a:pt x="0" y="1826448"/>
                  </a:cubicBezTo>
                  <a:lnTo>
                    <a:pt x="0" y="151238"/>
                  </a:lnTo>
                  <a:cubicBezTo>
                    <a:pt x="0" y="67712"/>
                    <a:pt x="67712" y="0"/>
                    <a:pt x="15123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42875" cap="rnd">
              <a:solidFill>
                <a:srgbClr val="121112"/>
              </a:solidFill>
              <a:prstDash val="solid"/>
              <a:round/>
            </a:ln>
          </p:spPr>
        </p:sp>
        <p:sp>
          <p:nvSpPr>
            <p:cNvPr name="TextBox 21" id="21"/>
            <p:cNvSpPr txBox="true"/>
            <p:nvPr/>
          </p:nvSpPr>
          <p:spPr>
            <a:xfrm>
              <a:off x="0" y="-38100"/>
              <a:ext cx="903306" cy="201578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2" id="22"/>
          <p:cNvSpPr txBox="true"/>
          <p:nvPr/>
        </p:nvSpPr>
        <p:spPr>
          <a:xfrm rot="0">
            <a:off x="13482398" y="2084520"/>
            <a:ext cx="5880339" cy="288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00"/>
              </a:lnSpc>
            </a:pPr>
            <a:r>
              <a:rPr lang="en-US" b="true" sz="2000">
                <a:solidFill>
                  <a:srgbClr val="00BF63"/>
                </a:solidFill>
                <a:latin typeface="Nunito Bold"/>
                <a:ea typeface="Nunito Bold"/>
                <a:cs typeface="Nunito Bold"/>
                <a:sym typeface="Nunito Bold"/>
              </a:rPr>
              <a:t>Melhorou</a:t>
            </a:r>
          </a:p>
        </p:txBody>
      </p:sp>
    </p:spTree>
  </p:cSld>
  <p:clrMapOvr>
    <a:masterClrMapping/>
  </p:clrMapOvr>
</p:sld>
</file>

<file path=ppt/slides/slide4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43568" y="305567"/>
            <a:ext cx="15417089" cy="1769428"/>
            <a:chOff x="0" y="0"/>
            <a:chExt cx="4060468" cy="46602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060468" cy="466022"/>
            </a:xfrm>
            <a:custGeom>
              <a:avLst/>
              <a:gdLst/>
              <a:ahLst/>
              <a:cxnLst/>
              <a:rect r="r" b="b" t="t" l="l"/>
              <a:pathLst>
                <a:path h="466022" w="4060468">
                  <a:moveTo>
                    <a:pt x="0" y="0"/>
                  </a:moveTo>
                  <a:lnTo>
                    <a:pt x="4060468" y="0"/>
                  </a:lnTo>
                  <a:lnTo>
                    <a:pt x="4060468" y="466022"/>
                  </a:lnTo>
                  <a:lnTo>
                    <a:pt x="0" y="466022"/>
                  </a:ln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3533CD">
                    <a:alpha val="100000"/>
                  </a:srgbClr>
                </a:gs>
              </a:gsLst>
              <a:lin ang="0"/>
            </a:gradFill>
            <a:ln w="38100" cap="sq">
              <a:gradFill>
                <a:gsLst>
                  <a:gs pos="0">
                    <a:srgbClr val="000000">
                      <a:alpha val="100000"/>
                    </a:srgbClr>
                  </a:gs>
                  <a:gs pos="100000">
                    <a:srgbClr val="737373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060468" cy="5041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28700" y="4040118"/>
            <a:ext cx="16696912" cy="6246882"/>
            <a:chOff x="0" y="0"/>
            <a:chExt cx="4397541" cy="164526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397540" cy="1645270"/>
            </a:xfrm>
            <a:custGeom>
              <a:avLst/>
              <a:gdLst/>
              <a:ahLst/>
              <a:cxnLst/>
              <a:rect r="r" b="b" t="t" l="l"/>
              <a:pathLst>
                <a:path h="1645270" w="4397540">
                  <a:moveTo>
                    <a:pt x="23647" y="0"/>
                  </a:moveTo>
                  <a:lnTo>
                    <a:pt x="4373893" y="0"/>
                  </a:lnTo>
                  <a:cubicBezTo>
                    <a:pt x="4380165" y="0"/>
                    <a:pt x="4386180" y="2491"/>
                    <a:pt x="4390614" y="6926"/>
                  </a:cubicBezTo>
                  <a:cubicBezTo>
                    <a:pt x="4395049" y="11361"/>
                    <a:pt x="4397540" y="17376"/>
                    <a:pt x="4397540" y="23647"/>
                  </a:cubicBezTo>
                  <a:lnTo>
                    <a:pt x="4397540" y="1621622"/>
                  </a:lnTo>
                  <a:cubicBezTo>
                    <a:pt x="4397540" y="1634682"/>
                    <a:pt x="4386953" y="1645270"/>
                    <a:pt x="4373893" y="1645270"/>
                  </a:cubicBezTo>
                  <a:lnTo>
                    <a:pt x="23647" y="1645270"/>
                  </a:lnTo>
                  <a:cubicBezTo>
                    <a:pt x="10587" y="1645270"/>
                    <a:pt x="0" y="1634682"/>
                    <a:pt x="0" y="1621622"/>
                  </a:cubicBezTo>
                  <a:lnTo>
                    <a:pt x="0" y="23647"/>
                  </a:lnTo>
                  <a:cubicBezTo>
                    <a:pt x="0" y="10587"/>
                    <a:pt x="10587" y="0"/>
                    <a:pt x="23647" y="0"/>
                  </a:cubicBez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397541" cy="16833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296613" y="4205900"/>
            <a:ext cx="8244346" cy="5915318"/>
          </a:xfrm>
          <a:custGeom>
            <a:avLst/>
            <a:gdLst/>
            <a:ahLst/>
            <a:cxnLst/>
            <a:rect r="r" b="b" t="t" l="l"/>
            <a:pathLst>
              <a:path h="5915318" w="8244346">
                <a:moveTo>
                  <a:pt x="0" y="0"/>
                </a:moveTo>
                <a:lnTo>
                  <a:pt x="8244345" y="0"/>
                </a:lnTo>
                <a:lnTo>
                  <a:pt x="8244345" y="5915318"/>
                </a:lnTo>
                <a:lnTo>
                  <a:pt x="0" y="591531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865433" y="432822"/>
            <a:ext cx="14557134" cy="14291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50"/>
              </a:lnSpc>
            </a:pPr>
            <a:r>
              <a:rPr lang="en-US" sz="4107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INFLUÊNCIA DE RETORNAR DE FORMA INTELIGENTE AO CARREGADOR COM MOVIMENTO OTIMIZADO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832173" y="4407573"/>
            <a:ext cx="7427127" cy="52089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219"/>
              </a:lnSpc>
            </a:pPr>
            <a:r>
              <a:rPr lang="en-US" sz="2799" b="true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“(...) </a:t>
            </a:r>
            <a:r>
              <a:rPr lang="en-US" b="true" sz="2799" u="sng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os robôs andaram mais pelas mesmas áreas, a dos carregadores, diminuindo a área de busca.</a:t>
            </a:r>
          </a:p>
          <a:p>
            <a:pPr algn="just">
              <a:lnSpc>
                <a:spcPts val="3219"/>
              </a:lnSpc>
            </a:pPr>
          </a:p>
          <a:p>
            <a:pPr algn="just">
              <a:lnSpc>
                <a:spcPts val="3219"/>
              </a:lnSpc>
            </a:pPr>
            <a:r>
              <a:rPr lang="en-US" b="true" sz="2799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Apesar dos resultados positivos, ainda surge a questão do que poderá estar a causar a morte dos agentes. Talvez seja o </a:t>
            </a:r>
            <a:r>
              <a:rPr lang="en-US" b="true" sz="2799" u="sng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acaso de não encontrarem ou uma base, ou um robô que conheça alguma base uma única vez</a:t>
            </a:r>
            <a:r>
              <a:rPr lang="en-US" b="true" sz="2799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, ou, encontrando algum robô que </a:t>
            </a:r>
            <a:r>
              <a:rPr lang="en-US" b="true" sz="2799" u="sng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partilhe a base que conhece, esteja já demasiado longe</a:t>
            </a:r>
            <a:r>
              <a:rPr lang="en-US" b="true" sz="2799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da mesma para conseguir lá chegar, morrendo no caminho até lá.”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20087" y="2828033"/>
            <a:ext cx="18064052" cy="4780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84"/>
              </a:lnSpc>
            </a:pPr>
            <a:r>
              <a:rPr lang="en-US" b="true" sz="329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Conclusão: </a:t>
            </a:r>
            <a:r>
              <a:rPr lang="en-US" b="true" sz="3291" u="sng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+ probabilidade de sucesso</a:t>
            </a:r>
            <a:r>
              <a:rPr lang="en-US" b="true" sz="329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(mas em mais tempo)</a:t>
            </a:r>
          </a:p>
        </p:txBody>
      </p:sp>
    </p:spTree>
  </p:cSld>
  <p:clrMapOvr>
    <a:masterClrMapping/>
  </p:clrMapOvr>
</p:sld>
</file>

<file path=ppt/slides/slide4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2065140" cy="5201378"/>
          </a:xfrm>
          <a:custGeom>
            <a:avLst/>
            <a:gdLst/>
            <a:ahLst/>
            <a:cxnLst/>
            <a:rect r="r" b="b" t="t" l="l"/>
            <a:pathLst>
              <a:path h="5201378" w="12065140">
                <a:moveTo>
                  <a:pt x="0" y="0"/>
                </a:moveTo>
                <a:lnTo>
                  <a:pt x="12065140" y="0"/>
                </a:lnTo>
                <a:lnTo>
                  <a:pt x="12065140" y="5201378"/>
                </a:lnTo>
                <a:lnTo>
                  <a:pt x="0" y="520137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98036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5201378"/>
            <a:ext cx="12065140" cy="5085622"/>
          </a:xfrm>
          <a:custGeom>
            <a:avLst/>
            <a:gdLst/>
            <a:ahLst/>
            <a:cxnLst/>
            <a:rect r="r" b="b" t="t" l="l"/>
            <a:pathLst>
              <a:path h="5085622" w="12065140">
                <a:moveTo>
                  <a:pt x="0" y="0"/>
                </a:moveTo>
                <a:lnTo>
                  <a:pt x="12065140" y="0"/>
                </a:lnTo>
                <a:lnTo>
                  <a:pt x="12065140" y="5085622"/>
                </a:lnTo>
                <a:lnTo>
                  <a:pt x="0" y="508562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02543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2595204" y="65701"/>
            <a:ext cx="6297815" cy="962999"/>
            <a:chOff x="0" y="0"/>
            <a:chExt cx="1658684" cy="25362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658684" cy="253629"/>
            </a:xfrm>
            <a:custGeom>
              <a:avLst/>
              <a:gdLst/>
              <a:ahLst/>
              <a:cxnLst/>
              <a:rect r="r" b="b" t="t" l="l"/>
              <a:pathLst>
                <a:path h="253629" w="1658684">
                  <a:moveTo>
                    <a:pt x="0" y="0"/>
                  </a:moveTo>
                  <a:lnTo>
                    <a:pt x="1658684" y="0"/>
                  </a:lnTo>
                  <a:lnTo>
                    <a:pt x="1658684" y="253629"/>
                  </a:lnTo>
                  <a:lnTo>
                    <a:pt x="0" y="253629"/>
                  </a:ln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737373">
                    <a:alpha val="100000"/>
                  </a:srgbClr>
                </a:gs>
              </a:gsLst>
              <a:lin ang="0"/>
            </a:gradFill>
            <a:ln w="38100" cap="sq">
              <a:gradFill>
                <a:gsLst>
                  <a:gs pos="0">
                    <a:srgbClr val="000000">
                      <a:alpha val="100000"/>
                    </a:srgbClr>
                  </a:gs>
                  <a:gs pos="100000">
                    <a:srgbClr val="737373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1658684" cy="29172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12744157" y="34851"/>
            <a:ext cx="5452449" cy="9199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70"/>
              </a:lnSpc>
            </a:pPr>
            <a:r>
              <a:rPr lang="en-US" sz="5407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FLUXOGRAMA</a:t>
            </a:r>
          </a:p>
        </p:txBody>
      </p:sp>
    </p:spTree>
  </p:cSld>
  <p:clrMapOvr>
    <a:masterClrMapping/>
  </p:clrMapOvr>
</p:sld>
</file>

<file path=ppt/slides/slide4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576611" y="8353252"/>
            <a:ext cx="19974273" cy="1420979"/>
            <a:chOff x="0" y="0"/>
            <a:chExt cx="5260714" cy="3742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260714" cy="374250"/>
            </a:xfrm>
            <a:custGeom>
              <a:avLst/>
              <a:gdLst/>
              <a:ahLst/>
              <a:cxnLst/>
              <a:rect r="r" b="b" t="t" l="l"/>
              <a:pathLst>
                <a:path h="374250" w="5260714">
                  <a:moveTo>
                    <a:pt x="0" y="0"/>
                  </a:moveTo>
                  <a:lnTo>
                    <a:pt x="5260714" y="0"/>
                  </a:lnTo>
                  <a:lnTo>
                    <a:pt x="5260714" y="374250"/>
                  </a:lnTo>
                  <a:lnTo>
                    <a:pt x="0" y="374250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260714" cy="412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3269473" y="2230775"/>
            <a:ext cx="11749054" cy="17931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620"/>
              </a:lnSpc>
            </a:pPr>
            <a:r>
              <a:rPr lang="en-US" sz="10443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FIM. OBRIGADO!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8743950"/>
            <a:ext cx="7593049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Instituto Superior de Engenharia de Coimbra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2777754" y="8743950"/>
            <a:ext cx="4481546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23/10/2024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818317" y="4195387"/>
            <a:ext cx="10651365" cy="36436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39"/>
              </a:lnSpc>
            </a:pPr>
            <a:r>
              <a:rPr lang="en-US" sz="40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TP1 - Agentes Racionais</a:t>
            </a:r>
          </a:p>
          <a:p>
            <a:pPr algn="ctr">
              <a:lnSpc>
                <a:spcPts val="5739"/>
              </a:lnSpc>
            </a:pPr>
            <a:r>
              <a:rPr lang="en-US" sz="40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Introdução à Inteligência Artificial</a:t>
            </a:r>
          </a:p>
          <a:p>
            <a:pPr algn="ctr">
              <a:lnSpc>
                <a:spcPts val="4619"/>
              </a:lnSpc>
            </a:pPr>
          </a:p>
          <a:p>
            <a:pPr algn="ctr">
              <a:lnSpc>
                <a:spcPts val="4619"/>
              </a:lnSpc>
            </a:pPr>
          </a:p>
          <a:p>
            <a:pPr algn="ctr">
              <a:lnSpc>
                <a:spcPts val="4199"/>
              </a:lnSpc>
            </a:pPr>
            <a:r>
              <a:rPr lang="en-US" sz="29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Rui Miranda</a:t>
            </a:r>
          </a:p>
          <a:p>
            <a:pPr algn="ctr">
              <a:lnSpc>
                <a:spcPts val="4199"/>
              </a:lnSpc>
              <a:spcBef>
                <a:spcPct val="0"/>
              </a:spcBef>
            </a:pPr>
            <a:r>
              <a:rPr lang="en-US" sz="29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Tiago Cabral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238920" y="548951"/>
            <a:ext cx="13810161" cy="962999"/>
            <a:chOff x="0" y="0"/>
            <a:chExt cx="3637244" cy="25362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637244" cy="253629"/>
            </a:xfrm>
            <a:custGeom>
              <a:avLst/>
              <a:gdLst/>
              <a:ahLst/>
              <a:cxnLst/>
              <a:rect r="r" b="b" t="t" l="l"/>
              <a:pathLst>
                <a:path h="253629" w="3637244">
                  <a:moveTo>
                    <a:pt x="0" y="0"/>
                  </a:moveTo>
                  <a:lnTo>
                    <a:pt x="3637244" y="0"/>
                  </a:lnTo>
                  <a:lnTo>
                    <a:pt x="3637244" y="253629"/>
                  </a:lnTo>
                  <a:lnTo>
                    <a:pt x="0" y="253629"/>
                  </a:ln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C89116">
                    <a:alpha val="100000"/>
                  </a:srgbClr>
                </a:gs>
              </a:gsLst>
              <a:lin ang="0"/>
            </a:gradFill>
            <a:ln w="38100" cap="sq">
              <a:gradFill>
                <a:gsLst>
                  <a:gs pos="0">
                    <a:srgbClr val="000000">
                      <a:alpha val="100000"/>
                    </a:srgbClr>
                  </a:gs>
                  <a:gs pos="100000">
                    <a:srgbClr val="737373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3637244" cy="29172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4984494" y="2782745"/>
            <a:ext cx="13303506" cy="5670620"/>
          </a:xfrm>
          <a:custGeom>
            <a:avLst/>
            <a:gdLst/>
            <a:ahLst/>
            <a:cxnLst/>
            <a:rect r="r" b="b" t="t" l="l"/>
            <a:pathLst>
              <a:path h="5670620" w="13303506">
                <a:moveTo>
                  <a:pt x="0" y="0"/>
                </a:moveTo>
                <a:lnTo>
                  <a:pt x="13303506" y="0"/>
                </a:lnTo>
                <a:lnTo>
                  <a:pt x="13303506" y="5670619"/>
                </a:lnTo>
                <a:lnTo>
                  <a:pt x="0" y="567061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547507" y="2746440"/>
            <a:ext cx="4309319" cy="57069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84"/>
              </a:lnSpc>
            </a:pPr>
            <a:r>
              <a:rPr lang="en-US" sz="3290" b="true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Variáveis fixas: </a:t>
            </a:r>
          </a:p>
          <a:p>
            <a:pPr algn="l">
              <a:lnSpc>
                <a:spcPts val="3196"/>
              </a:lnSpc>
            </a:pPr>
          </a:p>
          <a:p>
            <a:pPr algn="l" marL="507520" indent="-253760" lvl="1">
              <a:lnSpc>
                <a:spcPts val="3196"/>
              </a:lnSpc>
              <a:buFont typeface="Arial"/>
              <a:buChar char="•"/>
            </a:pPr>
            <a:r>
              <a:rPr lang="en-US" b="true" sz="235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Energia inicial = 100%</a:t>
            </a:r>
          </a:p>
          <a:p>
            <a:pPr algn="l" marL="507520" indent="-253760" lvl="1">
              <a:lnSpc>
                <a:spcPts val="3196"/>
              </a:lnSpc>
              <a:buFont typeface="Arial"/>
              <a:buChar char="•"/>
            </a:pPr>
            <a:r>
              <a:rPr lang="en-US" b="true" sz="235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Energia mínima para procurar carregador = 30%</a:t>
            </a:r>
          </a:p>
          <a:p>
            <a:pPr algn="l" marL="507520" indent="-253760" lvl="1">
              <a:lnSpc>
                <a:spcPts val="3196"/>
              </a:lnSpc>
              <a:buFont typeface="Arial"/>
              <a:buChar char="•"/>
            </a:pPr>
            <a:r>
              <a:rPr lang="en-US" b="true" sz="235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Número de carregadores disponíveis = 3</a:t>
            </a:r>
          </a:p>
          <a:p>
            <a:pPr algn="l" marL="507520" indent="-253760" lvl="1">
              <a:lnSpc>
                <a:spcPts val="3196"/>
              </a:lnSpc>
              <a:buFont typeface="Arial"/>
              <a:buChar char="•"/>
            </a:pPr>
            <a:r>
              <a:rPr lang="en-US" b="true" sz="235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Capacidade de transporte = 30 unidades</a:t>
            </a:r>
          </a:p>
          <a:p>
            <a:pPr algn="l" marL="507520" indent="-253760" lvl="1">
              <a:lnSpc>
                <a:spcPts val="3196"/>
              </a:lnSpc>
              <a:buFont typeface="Arial"/>
              <a:buChar char="•"/>
            </a:pPr>
            <a:r>
              <a:rPr lang="en-US" b="true" sz="235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Número de ticks para despejar o lixo = 30</a:t>
            </a:r>
          </a:p>
          <a:p>
            <a:pPr algn="l" marL="507520" indent="-253760" lvl="1">
              <a:lnSpc>
                <a:spcPts val="3196"/>
              </a:lnSpc>
              <a:buFont typeface="Arial"/>
              <a:buChar char="•"/>
            </a:pPr>
            <a:r>
              <a:rPr lang="en-US" b="true" sz="235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Número de ticks para carregar aspirador = 50</a:t>
            </a:r>
          </a:p>
          <a:p>
            <a:pPr algn="l" marL="507520" indent="-253760" lvl="1">
              <a:lnSpc>
                <a:spcPts val="3196"/>
              </a:lnSpc>
              <a:buFont typeface="Arial"/>
              <a:buChar char="•"/>
            </a:pPr>
            <a:r>
              <a:rPr lang="en-US" b="true" sz="235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Número de obstáculos = 0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702166" y="633191"/>
            <a:ext cx="12883667" cy="7052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50"/>
              </a:lnSpc>
            </a:pPr>
            <a:r>
              <a:rPr lang="en-US" sz="4107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INFLUÊNCIA DA QUANTIDADE DE ASPIRADORES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238920" y="548951"/>
            <a:ext cx="13810161" cy="962999"/>
            <a:chOff x="0" y="0"/>
            <a:chExt cx="3637244" cy="25362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637244" cy="253629"/>
            </a:xfrm>
            <a:custGeom>
              <a:avLst/>
              <a:gdLst/>
              <a:ahLst/>
              <a:cxnLst/>
              <a:rect r="r" b="b" t="t" l="l"/>
              <a:pathLst>
                <a:path h="253629" w="3637244">
                  <a:moveTo>
                    <a:pt x="0" y="0"/>
                  </a:moveTo>
                  <a:lnTo>
                    <a:pt x="3637244" y="0"/>
                  </a:lnTo>
                  <a:lnTo>
                    <a:pt x="3637244" y="253629"/>
                  </a:lnTo>
                  <a:lnTo>
                    <a:pt x="0" y="253629"/>
                  </a:ln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C89116">
                    <a:alpha val="100000"/>
                  </a:srgbClr>
                </a:gs>
              </a:gsLst>
              <a:lin ang="0"/>
            </a:gradFill>
            <a:ln w="38100" cap="sq">
              <a:gradFill>
                <a:gsLst>
                  <a:gs pos="0">
                    <a:srgbClr val="000000">
                      <a:alpha val="100000"/>
                    </a:srgbClr>
                  </a:gs>
                  <a:gs pos="100000">
                    <a:srgbClr val="737373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3637244" cy="29172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0" y="1758092"/>
            <a:ext cx="18288000" cy="8231479"/>
          </a:xfrm>
          <a:custGeom>
            <a:avLst/>
            <a:gdLst/>
            <a:ahLst/>
            <a:cxnLst/>
            <a:rect r="r" b="b" t="t" l="l"/>
            <a:pathLst>
              <a:path h="8231479" w="18288000">
                <a:moveTo>
                  <a:pt x="0" y="0"/>
                </a:moveTo>
                <a:lnTo>
                  <a:pt x="18288000" y="0"/>
                </a:lnTo>
                <a:lnTo>
                  <a:pt x="18288000" y="8231480"/>
                </a:lnTo>
                <a:lnTo>
                  <a:pt x="0" y="82314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725" t="-2452" r="-2892" b="-409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5585834" y="3244862"/>
            <a:ext cx="1673466" cy="2311151"/>
            <a:chOff x="0" y="0"/>
            <a:chExt cx="440748" cy="60869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40748" cy="608698"/>
            </a:xfrm>
            <a:custGeom>
              <a:avLst/>
              <a:gdLst/>
              <a:ahLst/>
              <a:cxnLst/>
              <a:rect r="r" b="b" t="t" l="l"/>
              <a:pathLst>
                <a:path h="608698" w="440748">
                  <a:moveTo>
                    <a:pt x="220374" y="0"/>
                  </a:moveTo>
                  <a:lnTo>
                    <a:pt x="220374" y="0"/>
                  </a:lnTo>
                  <a:cubicBezTo>
                    <a:pt x="278821" y="0"/>
                    <a:pt x="334874" y="23218"/>
                    <a:pt x="376202" y="64546"/>
                  </a:cubicBezTo>
                  <a:cubicBezTo>
                    <a:pt x="417530" y="105874"/>
                    <a:pt x="440748" y="161927"/>
                    <a:pt x="440748" y="220374"/>
                  </a:cubicBezTo>
                  <a:lnTo>
                    <a:pt x="440748" y="388324"/>
                  </a:lnTo>
                  <a:cubicBezTo>
                    <a:pt x="440748" y="510033"/>
                    <a:pt x="342083" y="608698"/>
                    <a:pt x="220374" y="608698"/>
                  </a:cubicBezTo>
                  <a:lnTo>
                    <a:pt x="220374" y="608698"/>
                  </a:lnTo>
                  <a:cubicBezTo>
                    <a:pt x="161927" y="608698"/>
                    <a:pt x="105874" y="585480"/>
                    <a:pt x="64546" y="544152"/>
                  </a:cubicBezTo>
                  <a:cubicBezTo>
                    <a:pt x="23218" y="502824"/>
                    <a:pt x="0" y="446771"/>
                    <a:pt x="0" y="388324"/>
                  </a:cubicBezTo>
                  <a:lnTo>
                    <a:pt x="0" y="220374"/>
                  </a:lnTo>
                  <a:cubicBezTo>
                    <a:pt x="0" y="98665"/>
                    <a:pt x="98665" y="0"/>
                    <a:pt x="22037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0" cap="rnd">
              <a:solidFill>
                <a:srgbClr val="9D1A17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440748" cy="6467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2702166" y="633191"/>
            <a:ext cx="12883667" cy="7052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50"/>
              </a:lnSpc>
            </a:pPr>
            <a:r>
              <a:rPr lang="en-US" sz="4107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INFLUÊNCIA DA QUANTIDADE DE ASPIRADORES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8476932" y="3244862"/>
            <a:ext cx="1673466" cy="2311151"/>
            <a:chOff x="0" y="0"/>
            <a:chExt cx="440748" cy="608698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440748" cy="608698"/>
            </a:xfrm>
            <a:custGeom>
              <a:avLst/>
              <a:gdLst/>
              <a:ahLst/>
              <a:cxnLst/>
              <a:rect r="r" b="b" t="t" l="l"/>
              <a:pathLst>
                <a:path h="608698" w="440748">
                  <a:moveTo>
                    <a:pt x="220374" y="0"/>
                  </a:moveTo>
                  <a:lnTo>
                    <a:pt x="220374" y="0"/>
                  </a:lnTo>
                  <a:cubicBezTo>
                    <a:pt x="278821" y="0"/>
                    <a:pt x="334874" y="23218"/>
                    <a:pt x="376202" y="64546"/>
                  </a:cubicBezTo>
                  <a:cubicBezTo>
                    <a:pt x="417530" y="105874"/>
                    <a:pt x="440748" y="161927"/>
                    <a:pt x="440748" y="220374"/>
                  </a:cubicBezTo>
                  <a:lnTo>
                    <a:pt x="440748" y="388324"/>
                  </a:lnTo>
                  <a:cubicBezTo>
                    <a:pt x="440748" y="510033"/>
                    <a:pt x="342083" y="608698"/>
                    <a:pt x="220374" y="608698"/>
                  </a:cubicBezTo>
                  <a:lnTo>
                    <a:pt x="220374" y="608698"/>
                  </a:lnTo>
                  <a:cubicBezTo>
                    <a:pt x="161927" y="608698"/>
                    <a:pt x="105874" y="585480"/>
                    <a:pt x="64546" y="544152"/>
                  </a:cubicBezTo>
                  <a:cubicBezTo>
                    <a:pt x="23218" y="502824"/>
                    <a:pt x="0" y="446771"/>
                    <a:pt x="0" y="388324"/>
                  </a:cubicBezTo>
                  <a:lnTo>
                    <a:pt x="0" y="220374"/>
                  </a:lnTo>
                  <a:cubicBezTo>
                    <a:pt x="0" y="98665"/>
                    <a:pt x="98665" y="0"/>
                    <a:pt x="22037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0" cap="rnd">
              <a:solidFill>
                <a:srgbClr val="9D1A17"/>
              </a:solidFill>
              <a:prstDash val="solid"/>
              <a:round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440748" cy="6467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238920" y="548951"/>
            <a:ext cx="13810161" cy="962999"/>
            <a:chOff x="0" y="0"/>
            <a:chExt cx="3637244" cy="25362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637244" cy="253629"/>
            </a:xfrm>
            <a:custGeom>
              <a:avLst/>
              <a:gdLst/>
              <a:ahLst/>
              <a:cxnLst/>
              <a:rect r="r" b="b" t="t" l="l"/>
              <a:pathLst>
                <a:path h="253629" w="3637244">
                  <a:moveTo>
                    <a:pt x="0" y="0"/>
                  </a:moveTo>
                  <a:lnTo>
                    <a:pt x="3637244" y="0"/>
                  </a:lnTo>
                  <a:lnTo>
                    <a:pt x="3637244" y="253629"/>
                  </a:lnTo>
                  <a:lnTo>
                    <a:pt x="0" y="253629"/>
                  </a:ln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C89116">
                    <a:alpha val="100000"/>
                  </a:srgbClr>
                </a:gs>
              </a:gsLst>
              <a:lin ang="0"/>
            </a:gradFill>
            <a:ln w="38100" cap="sq">
              <a:gradFill>
                <a:gsLst>
                  <a:gs pos="0">
                    <a:srgbClr val="000000">
                      <a:alpha val="100000"/>
                    </a:srgbClr>
                  </a:gs>
                  <a:gs pos="100000">
                    <a:srgbClr val="737373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3637244" cy="29172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0" y="1758092"/>
            <a:ext cx="18288000" cy="8231479"/>
          </a:xfrm>
          <a:custGeom>
            <a:avLst/>
            <a:gdLst/>
            <a:ahLst/>
            <a:cxnLst/>
            <a:rect r="r" b="b" t="t" l="l"/>
            <a:pathLst>
              <a:path h="8231479" w="18288000">
                <a:moveTo>
                  <a:pt x="0" y="0"/>
                </a:moveTo>
                <a:lnTo>
                  <a:pt x="18288000" y="0"/>
                </a:lnTo>
                <a:lnTo>
                  <a:pt x="18288000" y="8231480"/>
                </a:lnTo>
                <a:lnTo>
                  <a:pt x="0" y="82314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725" t="-2452" r="-2892" b="-409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5585834" y="3244862"/>
            <a:ext cx="1673466" cy="2311151"/>
            <a:chOff x="0" y="0"/>
            <a:chExt cx="440748" cy="60869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40748" cy="608698"/>
            </a:xfrm>
            <a:custGeom>
              <a:avLst/>
              <a:gdLst/>
              <a:ahLst/>
              <a:cxnLst/>
              <a:rect r="r" b="b" t="t" l="l"/>
              <a:pathLst>
                <a:path h="608698" w="440748">
                  <a:moveTo>
                    <a:pt x="220374" y="0"/>
                  </a:moveTo>
                  <a:lnTo>
                    <a:pt x="220374" y="0"/>
                  </a:lnTo>
                  <a:cubicBezTo>
                    <a:pt x="278821" y="0"/>
                    <a:pt x="334874" y="23218"/>
                    <a:pt x="376202" y="64546"/>
                  </a:cubicBezTo>
                  <a:cubicBezTo>
                    <a:pt x="417530" y="105874"/>
                    <a:pt x="440748" y="161927"/>
                    <a:pt x="440748" y="220374"/>
                  </a:cubicBezTo>
                  <a:lnTo>
                    <a:pt x="440748" y="388324"/>
                  </a:lnTo>
                  <a:cubicBezTo>
                    <a:pt x="440748" y="510033"/>
                    <a:pt x="342083" y="608698"/>
                    <a:pt x="220374" y="608698"/>
                  </a:cubicBezTo>
                  <a:lnTo>
                    <a:pt x="220374" y="608698"/>
                  </a:lnTo>
                  <a:cubicBezTo>
                    <a:pt x="161927" y="608698"/>
                    <a:pt x="105874" y="585480"/>
                    <a:pt x="64546" y="544152"/>
                  </a:cubicBezTo>
                  <a:cubicBezTo>
                    <a:pt x="23218" y="502824"/>
                    <a:pt x="0" y="446771"/>
                    <a:pt x="0" y="388324"/>
                  </a:cubicBezTo>
                  <a:lnTo>
                    <a:pt x="0" y="220374"/>
                  </a:lnTo>
                  <a:cubicBezTo>
                    <a:pt x="0" y="98665"/>
                    <a:pt x="98665" y="0"/>
                    <a:pt x="22037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0" cap="rnd">
              <a:solidFill>
                <a:srgbClr val="9D1A17">
                  <a:alpha val="19608"/>
                </a:srgbClr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440748" cy="6467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2702166" y="633191"/>
            <a:ext cx="12883667" cy="7052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50"/>
              </a:lnSpc>
            </a:pPr>
            <a:r>
              <a:rPr lang="en-US" sz="4107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INFLUÊNCIA DA QUANTIDADE DE ASPIRADORES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8476932" y="3244862"/>
            <a:ext cx="1673466" cy="2311151"/>
            <a:chOff x="0" y="0"/>
            <a:chExt cx="440748" cy="608698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440748" cy="608698"/>
            </a:xfrm>
            <a:custGeom>
              <a:avLst/>
              <a:gdLst/>
              <a:ahLst/>
              <a:cxnLst/>
              <a:rect r="r" b="b" t="t" l="l"/>
              <a:pathLst>
                <a:path h="608698" w="440748">
                  <a:moveTo>
                    <a:pt x="220374" y="0"/>
                  </a:moveTo>
                  <a:lnTo>
                    <a:pt x="220374" y="0"/>
                  </a:lnTo>
                  <a:cubicBezTo>
                    <a:pt x="278821" y="0"/>
                    <a:pt x="334874" y="23218"/>
                    <a:pt x="376202" y="64546"/>
                  </a:cubicBezTo>
                  <a:cubicBezTo>
                    <a:pt x="417530" y="105874"/>
                    <a:pt x="440748" y="161927"/>
                    <a:pt x="440748" y="220374"/>
                  </a:cubicBezTo>
                  <a:lnTo>
                    <a:pt x="440748" y="388324"/>
                  </a:lnTo>
                  <a:cubicBezTo>
                    <a:pt x="440748" y="510033"/>
                    <a:pt x="342083" y="608698"/>
                    <a:pt x="220374" y="608698"/>
                  </a:cubicBezTo>
                  <a:lnTo>
                    <a:pt x="220374" y="608698"/>
                  </a:lnTo>
                  <a:cubicBezTo>
                    <a:pt x="161927" y="608698"/>
                    <a:pt x="105874" y="585480"/>
                    <a:pt x="64546" y="544152"/>
                  </a:cubicBezTo>
                  <a:cubicBezTo>
                    <a:pt x="23218" y="502824"/>
                    <a:pt x="0" y="446771"/>
                    <a:pt x="0" y="388324"/>
                  </a:cubicBezTo>
                  <a:lnTo>
                    <a:pt x="0" y="220374"/>
                  </a:lnTo>
                  <a:cubicBezTo>
                    <a:pt x="0" y="98665"/>
                    <a:pt x="98665" y="0"/>
                    <a:pt x="22037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0" cap="rnd">
              <a:solidFill>
                <a:srgbClr val="9D1A17">
                  <a:alpha val="19608"/>
                </a:srgbClr>
              </a:solidFill>
              <a:prstDash val="solid"/>
              <a:round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440748" cy="6467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5585834" y="5471472"/>
            <a:ext cx="1673466" cy="2311151"/>
            <a:chOff x="0" y="0"/>
            <a:chExt cx="440748" cy="608698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440748" cy="608698"/>
            </a:xfrm>
            <a:custGeom>
              <a:avLst/>
              <a:gdLst/>
              <a:ahLst/>
              <a:cxnLst/>
              <a:rect r="r" b="b" t="t" l="l"/>
              <a:pathLst>
                <a:path h="608698" w="440748">
                  <a:moveTo>
                    <a:pt x="220374" y="0"/>
                  </a:moveTo>
                  <a:lnTo>
                    <a:pt x="220374" y="0"/>
                  </a:lnTo>
                  <a:cubicBezTo>
                    <a:pt x="278821" y="0"/>
                    <a:pt x="334874" y="23218"/>
                    <a:pt x="376202" y="64546"/>
                  </a:cubicBezTo>
                  <a:cubicBezTo>
                    <a:pt x="417530" y="105874"/>
                    <a:pt x="440748" y="161927"/>
                    <a:pt x="440748" y="220374"/>
                  </a:cubicBezTo>
                  <a:lnTo>
                    <a:pt x="440748" y="388324"/>
                  </a:lnTo>
                  <a:cubicBezTo>
                    <a:pt x="440748" y="510033"/>
                    <a:pt x="342083" y="608698"/>
                    <a:pt x="220374" y="608698"/>
                  </a:cubicBezTo>
                  <a:lnTo>
                    <a:pt x="220374" y="608698"/>
                  </a:lnTo>
                  <a:cubicBezTo>
                    <a:pt x="161927" y="608698"/>
                    <a:pt x="105874" y="585480"/>
                    <a:pt x="64546" y="544152"/>
                  </a:cubicBezTo>
                  <a:cubicBezTo>
                    <a:pt x="23218" y="502824"/>
                    <a:pt x="0" y="446771"/>
                    <a:pt x="0" y="388324"/>
                  </a:cubicBezTo>
                  <a:lnTo>
                    <a:pt x="0" y="220374"/>
                  </a:lnTo>
                  <a:cubicBezTo>
                    <a:pt x="0" y="98665"/>
                    <a:pt x="98665" y="0"/>
                    <a:pt x="22037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0" cap="rnd">
              <a:solidFill>
                <a:srgbClr val="00BF63"/>
              </a:solidFill>
              <a:prstDash val="solid"/>
              <a:round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440748" cy="6467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16" id="16"/>
          <p:cNvSpPr/>
          <p:nvPr/>
        </p:nvSpPr>
        <p:spPr>
          <a:xfrm>
            <a:off x="17259300" y="4400437"/>
            <a:ext cx="0" cy="2226610"/>
          </a:xfrm>
          <a:prstGeom prst="line">
            <a:avLst/>
          </a:prstGeom>
          <a:ln cap="flat" w="10477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</p:spTree>
  </p:cSld>
  <p:clrMapOvr>
    <a:masterClrMapping/>
  </p:clrMapOvr>
  <p:transition spd="fast">
    <p:fade/>
  </p:transition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238920" y="548951"/>
            <a:ext cx="13810161" cy="962999"/>
            <a:chOff x="0" y="0"/>
            <a:chExt cx="3637244" cy="25362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637244" cy="253629"/>
            </a:xfrm>
            <a:custGeom>
              <a:avLst/>
              <a:gdLst/>
              <a:ahLst/>
              <a:cxnLst/>
              <a:rect r="r" b="b" t="t" l="l"/>
              <a:pathLst>
                <a:path h="253629" w="3637244">
                  <a:moveTo>
                    <a:pt x="0" y="0"/>
                  </a:moveTo>
                  <a:lnTo>
                    <a:pt x="3637244" y="0"/>
                  </a:lnTo>
                  <a:lnTo>
                    <a:pt x="3637244" y="253629"/>
                  </a:lnTo>
                  <a:lnTo>
                    <a:pt x="0" y="253629"/>
                  </a:ln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C89116">
                    <a:alpha val="100000"/>
                  </a:srgbClr>
                </a:gs>
              </a:gsLst>
              <a:lin ang="0"/>
            </a:gradFill>
            <a:ln w="38100" cap="sq">
              <a:gradFill>
                <a:gsLst>
                  <a:gs pos="0">
                    <a:srgbClr val="000000">
                      <a:alpha val="100000"/>
                    </a:srgbClr>
                  </a:gs>
                  <a:gs pos="100000">
                    <a:srgbClr val="737373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3637244" cy="29172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0" y="1758092"/>
            <a:ext cx="18288000" cy="8231479"/>
          </a:xfrm>
          <a:custGeom>
            <a:avLst/>
            <a:gdLst/>
            <a:ahLst/>
            <a:cxnLst/>
            <a:rect r="r" b="b" t="t" l="l"/>
            <a:pathLst>
              <a:path h="8231479" w="18288000">
                <a:moveTo>
                  <a:pt x="0" y="0"/>
                </a:moveTo>
                <a:lnTo>
                  <a:pt x="18288000" y="0"/>
                </a:lnTo>
                <a:lnTo>
                  <a:pt x="18288000" y="8231480"/>
                </a:lnTo>
                <a:lnTo>
                  <a:pt x="0" y="82314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725" t="-2452" r="-2892" b="-409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5585834" y="3244862"/>
            <a:ext cx="1673466" cy="2311151"/>
            <a:chOff x="0" y="0"/>
            <a:chExt cx="440748" cy="60869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40748" cy="608698"/>
            </a:xfrm>
            <a:custGeom>
              <a:avLst/>
              <a:gdLst/>
              <a:ahLst/>
              <a:cxnLst/>
              <a:rect r="r" b="b" t="t" l="l"/>
              <a:pathLst>
                <a:path h="608698" w="440748">
                  <a:moveTo>
                    <a:pt x="220374" y="0"/>
                  </a:moveTo>
                  <a:lnTo>
                    <a:pt x="220374" y="0"/>
                  </a:lnTo>
                  <a:cubicBezTo>
                    <a:pt x="278821" y="0"/>
                    <a:pt x="334874" y="23218"/>
                    <a:pt x="376202" y="64546"/>
                  </a:cubicBezTo>
                  <a:cubicBezTo>
                    <a:pt x="417530" y="105874"/>
                    <a:pt x="440748" y="161927"/>
                    <a:pt x="440748" y="220374"/>
                  </a:cubicBezTo>
                  <a:lnTo>
                    <a:pt x="440748" y="388324"/>
                  </a:lnTo>
                  <a:cubicBezTo>
                    <a:pt x="440748" y="510033"/>
                    <a:pt x="342083" y="608698"/>
                    <a:pt x="220374" y="608698"/>
                  </a:cubicBezTo>
                  <a:lnTo>
                    <a:pt x="220374" y="608698"/>
                  </a:lnTo>
                  <a:cubicBezTo>
                    <a:pt x="161927" y="608698"/>
                    <a:pt x="105874" y="585480"/>
                    <a:pt x="64546" y="544152"/>
                  </a:cubicBezTo>
                  <a:cubicBezTo>
                    <a:pt x="23218" y="502824"/>
                    <a:pt x="0" y="446771"/>
                    <a:pt x="0" y="388324"/>
                  </a:cubicBezTo>
                  <a:lnTo>
                    <a:pt x="0" y="220374"/>
                  </a:lnTo>
                  <a:cubicBezTo>
                    <a:pt x="0" y="98665"/>
                    <a:pt x="98665" y="0"/>
                    <a:pt x="22037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0" cap="rnd">
              <a:solidFill>
                <a:srgbClr val="9D1A17">
                  <a:alpha val="19608"/>
                </a:srgbClr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440748" cy="6467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2702166" y="633191"/>
            <a:ext cx="12883667" cy="7052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50"/>
              </a:lnSpc>
            </a:pPr>
            <a:r>
              <a:rPr lang="en-US" sz="4107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INFLUÊNCIA DA QUANTIDADE DE ASPIRADORES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8476932" y="3244862"/>
            <a:ext cx="1673466" cy="2311151"/>
            <a:chOff x="0" y="0"/>
            <a:chExt cx="440748" cy="608698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440748" cy="608698"/>
            </a:xfrm>
            <a:custGeom>
              <a:avLst/>
              <a:gdLst/>
              <a:ahLst/>
              <a:cxnLst/>
              <a:rect r="r" b="b" t="t" l="l"/>
              <a:pathLst>
                <a:path h="608698" w="440748">
                  <a:moveTo>
                    <a:pt x="220374" y="0"/>
                  </a:moveTo>
                  <a:lnTo>
                    <a:pt x="220374" y="0"/>
                  </a:lnTo>
                  <a:cubicBezTo>
                    <a:pt x="278821" y="0"/>
                    <a:pt x="334874" y="23218"/>
                    <a:pt x="376202" y="64546"/>
                  </a:cubicBezTo>
                  <a:cubicBezTo>
                    <a:pt x="417530" y="105874"/>
                    <a:pt x="440748" y="161927"/>
                    <a:pt x="440748" y="220374"/>
                  </a:cubicBezTo>
                  <a:lnTo>
                    <a:pt x="440748" y="388324"/>
                  </a:lnTo>
                  <a:cubicBezTo>
                    <a:pt x="440748" y="510033"/>
                    <a:pt x="342083" y="608698"/>
                    <a:pt x="220374" y="608698"/>
                  </a:cubicBezTo>
                  <a:lnTo>
                    <a:pt x="220374" y="608698"/>
                  </a:lnTo>
                  <a:cubicBezTo>
                    <a:pt x="161927" y="608698"/>
                    <a:pt x="105874" y="585480"/>
                    <a:pt x="64546" y="544152"/>
                  </a:cubicBezTo>
                  <a:cubicBezTo>
                    <a:pt x="23218" y="502824"/>
                    <a:pt x="0" y="446771"/>
                    <a:pt x="0" y="388324"/>
                  </a:cubicBezTo>
                  <a:lnTo>
                    <a:pt x="0" y="220374"/>
                  </a:lnTo>
                  <a:cubicBezTo>
                    <a:pt x="0" y="98665"/>
                    <a:pt x="98665" y="0"/>
                    <a:pt x="22037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0" cap="rnd">
              <a:solidFill>
                <a:srgbClr val="9D1A17">
                  <a:alpha val="19608"/>
                </a:srgbClr>
              </a:solidFill>
              <a:prstDash val="solid"/>
              <a:round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440748" cy="6467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5585834" y="5471472"/>
            <a:ext cx="1673466" cy="2311151"/>
            <a:chOff x="0" y="0"/>
            <a:chExt cx="440748" cy="608698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440748" cy="608698"/>
            </a:xfrm>
            <a:custGeom>
              <a:avLst/>
              <a:gdLst/>
              <a:ahLst/>
              <a:cxnLst/>
              <a:rect r="r" b="b" t="t" l="l"/>
              <a:pathLst>
                <a:path h="608698" w="440748">
                  <a:moveTo>
                    <a:pt x="220374" y="0"/>
                  </a:moveTo>
                  <a:lnTo>
                    <a:pt x="220374" y="0"/>
                  </a:lnTo>
                  <a:cubicBezTo>
                    <a:pt x="278821" y="0"/>
                    <a:pt x="334874" y="23218"/>
                    <a:pt x="376202" y="64546"/>
                  </a:cubicBezTo>
                  <a:cubicBezTo>
                    <a:pt x="417530" y="105874"/>
                    <a:pt x="440748" y="161927"/>
                    <a:pt x="440748" y="220374"/>
                  </a:cubicBezTo>
                  <a:lnTo>
                    <a:pt x="440748" y="388324"/>
                  </a:lnTo>
                  <a:cubicBezTo>
                    <a:pt x="440748" y="510033"/>
                    <a:pt x="342083" y="608698"/>
                    <a:pt x="220374" y="608698"/>
                  </a:cubicBezTo>
                  <a:lnTo>
                    <a:pt x="220374" y="608698"/>
                  </a:lnTo>
                  <a:cubicBezTo>
                    <a:pt x="161927" y="608698"/>
                    <a:pt x="105874" y="585480"/>
                    <a:pt x="64546" y="544152"/>
                  </a:cubicBezTo>
                  <a:cubicBezTo>
                    <a:pt x="23218" y="502824"/>
                    <a:pt x="0" y="446771"/>
                    <a:pt x="0" y="388324"/>
                  </a:cubicBezTo>
                  <a:lnTo>
                    <a:pt x="0" y="220374"/>
                  </a:lnTo>
                  <a:cubicBezTo>
                    <a:pt x="0" y="98665"/>
                    <a:pt x="98665" y="0"/>
                    <a:pt x="22037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0" cap="rnd">
              <a:solidFill>
                <a:srgbClr val="00BF63">
                  <a:alpha val="19608"/>
                </a:srgbClr>
              </a:solidFill>
              <a:prstDash val="solid"/>
              <a:round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440748" cy="6467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16" id="16"/>
          <p:cNvSpPr/>
          <p:nvPr/>
        </p:nvSpPr>
        <p:spPr>
          <a:xfrm>
            <a:off x="17259300" y="6956057"/>
            <a:ext cx="0" cy="1877939"/>
          </a:xfrm>
          <a:prstGeom prst="line">
            <a:avLst/>
          </a:prstGeom>
          <a:ln cap="flat" w="10477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17" id="17"/>
          <p:cNvGrpSpPr/>
          <p:nvPr/>
        </p:nvGrpSpPr>
        <p:grpSpPr>
          <a:xfrm rot="0">
            <a:off x="15585834" y="7678421"/>
            <a:ext cx="1673466" cy="2311151"/>
            <a:chOff x="0" y="0"/>
            <a:chExt cx="440748" cy="608698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440748" cy="608698"/>
            </a:xfrm>
            <a:custGeom>
              <a:avLst/>
              <a:gdLst/>
              <a:ahLst/>
              <a:cxnLst/>
              <a:rect r="r" b="b" t="t" l="l"/>
              <a:pathLst>
                <a:path h="608698" w="440748">
                  <a:moveTo>
                    <a:pt x="220374" y="0"/>
                  </a:moveTo>
                  <a:lnTo>
                    <a:pt x="220374" y="0"/>
                  </a:lnTo>
                  <a:cubicBezTo>
                    <a:pt x="278821" y="0"/>
                    <a:pt x="334874" y="23218"/>
                    <a:pt x="376202" y="64546"/>
                  </a:cubicBezTo>
                  <a:cubicBezTo>
                    <a:pt x="417530" y="105874"/>
                    <a:pt x="440748" y="161927"/>
                    <a:pt x="440748" y="220374"/>
                  </a:cubicBezTo>
                  <a:lnTo>
                    <a:pt x="440748" y="388324"/>
                  </a:lnTo>
                  <a:cubicBezTo>
                    <a:pt x="440748" y="510033"/>
                    <a:pt x="342083" y="608698"/>
                    <a:pt x="220374" y="608698"/>
                  </a:cubicBezTo>
                  <a:lnTo>
                    <a:pt x="220374" y="608698"/>
                  </a:lnTo>
                  <a:cubicBezTo>
                    <a:pt x="161927" y="608698"/>
                    <a:pt x="105874" y="585480"/>
                    <a:pt x="64546" y="544152"/>
                  </a:cubicBezTo>
                  <a:cubicBezTo>
                    <a:pt x="23218" y="502824"/>
                    <a:pt x="0" y="446771"/>
                    <a:pt x="0" y="388324"/>
                  </a:cubicBezTo>
                  <a:lnTo>
                    <a:pt x="0" y="220374"/>
                  </a:lnTo>
                  <a:cubicBezTo>
                    <a:pt x="0" y="98665"/>
                    <a:pt x="98665" y="0"/>
                    <a:pt x="22037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0" cap="rnd">
              <a:solidFill>
                <a:srgbClr val="00BF63"/>
              </a:solidFill>
              <a:prstDash val="solid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440748" cy="6467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20" id="20"/>
          <p:cNvSpPr/>
          <p:nvPr/>
        </p:nvSpPr>
        <p:spPr>
          <a:xfrm>
            <a:off x="13646605" y="6627047"/>
            <a:ext cx="0" cy="2393705"/>
          </a:xfrm>
          <a:prstGeom prst="line">
            <a:avLst/>
          </a:prstGeom>
          <a:ln cap="flat" w="10477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21" id="21"/>
          <p:cNvGrpSpPr/>
          <p:nvPr/>
        </p:nvGrpSpPr>
        <p:grpSpPr>
          <a:xfrm rot="0">
            <a:off x="11973139" y="5471472"/>
            <a:ext cx="1673466" cy="2311151"/>
            <a:chOff x="0" y="0"/>
            <a:chExt cx="440748" cy="608698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440748" cy="608698"/>
            </a:xfrm>
            <a:custGeom>
              <a:avLst/>
              <a:gdLst/>
              <a:ahLst/>
              <a:cxnLst/>
              <a:rect r="r" b="b" t="t" l="l"/>
              <a:pathLst>
                <a:path h="608698" w="440748">
                  <a:moveTo>
                    <a:pt x="220374" y="0"/>
                  </a:moveTo>
                  <a:lnTo>
                    <a:pt x="220374" y="0"/>
                  </a:lnTo>
                  <a:cubicBezTo>
                    <a:pt x="278821" y="0"/>
                    <a:pt x="334874" y="23218"/>
                    <a:pt x="376202" y="64546"/>
                  </a:cubicBezTo>
                  <a:cubicBezTo>
                    <a:pt x="417530" y="105874"/>
                    <a:pt x="440748" y="161927"/>
                    <a:pt x="440748" y="220374"/>
                  </a:cubicBezTo>
                  <a:lnTo>
                    <a:pt x="440748" y="388324"/>
                  </a:lnTo>
                  <a:cubicBezTo>
                    <a:pt x="440748" y="510033"/>
                    <a:pt x="342083" y="608698"/>
                    <a:pt x="220374" y="608698"/>
                  </a:cubicBezTo>
                  <a:lnTo>
                    <a:pt x="220374" y="608698"/>
                  </a:lnTo>
                  <a:cubicBezTo>
                    <a:pt x="161927" y="608698"/>
                    <a:pt x="105874" y="585480"/>
                    <a:pt x="64546" y="544152"/>
                  </a:cubicBezTo>
                  <a:cubicBezTo>
                    <a:pt x="23218" y="502824"/>
                    <a:pt x="0" y="446771"/>
                    <a:pt x="0" y="388324"/>
                  </a:cubicBezTo>
                  <a:lnTo>
                    <a:pt x="0" y="220374"/>
                  </a:lnTo>
                  <a:cubicBezTo>
                    <a:pt x="0" y="98665"/>
                    <a:pt x="98665" y="0"/>
                    <a:pt x="22037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0" cap="rnd">
              <a:solidFill>
                <a:srgbClr val="9D1A17"/>
              </a:solidFill>
              <a:prstDash val="solid"/>
              <a:round/>
            </a:ln>
          </p:spPr>
        </p:sp>
        <p:sp>
          <p:nvSpPr>
            <p:cNvPr name="TextBox 23" id="23"/>
            <p:cNvSpPr txBox="true"/>
            <p:nvPr/>
          </p:nvSpPr>
          <p:spPr>
            <a:xfrm>
              <a:off x="0" y="-38100"/>
              <a:ext cx="440748" cy="6467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11973139" y="7678421"/>
            <a:ext cx="1673466" cy="2311151"/>
            <a:chOff x="0" y="0"/>
            <a:chExt cx="440748" cy="608698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440748" cy="608698"/>
            </a:xfrm>
            <a:custGeom>
              <a:avLst/>
              <a:gdLst/>
              <a:ahLst/>
              <a:cxnLst/>
              <a:rect r="r" b="b" t="t" l="l"/>
              <a:pathLst>
                <a:path h="608698" w="440748">
                  <a:moveTo>
                    <a:pt x="220374" y="0"/>
                  </a:moveTo>
                  <a:lnTo>
                    <a:pt x="220374" y="0"/>
                  </a:lnTo>
                  <a:cubicBezTo>
                    <a:pt x="278821" y="0"/>
                    <a:pt x="334874" y="23218"/>
                    <a:pt x="376202" y="64546"/>
                  </a:cubicBezTo>
                  <a:cubicBezTo>
                    <a:pt x="417530" y="105874"/>
                    <a:pt x="440748" y="161927"/>
                    <a:pt x="440748" y="220374"/>
                  </a:cubicBezTo>
                  <a:lnTo>
                    <a:pt x="440748" y="388324"/>
                  </a:lnTo>
                  <a:cubicBezTo>
                    <a:pt x="440748" y="510033"/>
                    <a:pt x="342083" y="608698"/>
                    <a:pt x="220374" y="608698"/>
                  </a:cubicBezTo>
                  <a:lnTo>
                    <a:pt x="220374" y="608698"/>
                  </a:lnTo>
                  <a:cubicBezTo>
                    <a:pt x="161927" y="608698"/>
                    <a:pt x="105874" y="585480"/>
                    <a:pt x="64546" y="544152"/>
                  </a:cubicBezTo>
                  <a:cubicBezTo>
                    <a:pt x="23218" y="502824"/>
                    <a:pt x="0" y="446771"/>
                    <a:pt x="0" y="388324"/>
                  </a:cubicBezTo>
                  <a:lnTo>
                    <a:pt x="0" y="220374"/>
                  </a:lnTo>
                  <a:cubicBezTo>
                    <a:pt x="0" y="98665"/>
                    <a:pt x="98665" y="0"/>
                    <a:pt x="22037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0" cap="rnd">
              <a:solidFill>
                <a:srgbClr val="00BF63"/>
              </a:solidFill>
              <a:prstDash val="solid"/>
              <a:round/>
            </a:ln>
          </p:spPr>
        </p:sp>
        <p:sp>
          <p:nvSpPr>
            <p:cNvPr name="TextBox 26" id="26"/>
            <p:cNvSpPr txBox="true"/>
            <p:nvPr/>
          </p:nvSpPr>
          <p:spPr>
            <a:xfrm>
              <a:off x="0" y="-38100"/>
              <a:ext cx="440748" cy="6467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  <p:transition spd="fast">
    <p:fade/>
  </p:transition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238920" y="548951"/>
            <a:ext cx="13810161" cy="962999"/>
            <a:chOff x="0" y="0"/>
            <a:chExt cx="3637244" cy="25362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637244" cy="253629"/>
            </a:xfrm>
            <a:custGeom>
              <a:avLst/>
              <a:gdLst/>
              <a:ahLst/>
              <a:cxnLst/>
              <a:rect r="r" b="b" t="t" l="l"/>
              <a:pathLst>
                <a:path h="253629" w="3637244">
                  <a:moveTo>
                    <a:pt x="0" y="0"/>
                  </a:moveTo>
                  <a:lnTo>
                    <a:pt x="3637244" y="0"/>
                  </a:lnTo>
                  <a:lnTo>
                    <a:pt x="3637244" y="253629"/>
                  </a:lnTo>
                  <a:lnTo>
                    <a:pt x="0" y="253629"/>
                  </a:ln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C89116">
                    <a:alpha val="100000"/>
                  </a:srgbClr>
                </a:gs>
              </a:gsLst>
              <a:lin ang="0"/>
            </a:gradFill>
            <a:ln w="38100" cap="sq">
              <a:gradFill>
                <a:gsLst>
                  <a:gs pos="0">
                    <a:srgbClr val="000000">
                      <a:alpha val="100000"/>
                    </a:srgbClr>
                  </a:gs>
                  <a:gs pos="100000">
                    <a:srgbClr val="737373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3637244" cy="29172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4740252" y="3844685"/>
            <a:ext cx="8807497" cy="6380791"/>
            <a:chOff x="0" y="0"/>
            <a:chExt cx="2319670" cy="168053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319670" cy="1680538"/>
            </a:xfrm>
            <a:custGeom>
              <a:avLst/>
              <a:gdLst/>
              <a:ahLst/>
              <a:cxnLst/>
              <a:rect r="r" b="b" t="t" l="l"/>
              <a:pathLst>
                <a:path h="1680538" w="2319670">
                  <a:moveTo>
                    <a:pt x="44830" y="0"/>
                  </a:moveTo>
                  <a:lnTo>
                    <a:pt x="2274840" y="0"/>
                  </a:lnTo>
                  <a:cubicBezTo>
                    <a:pt x="2299599" y="0"/>
                    <a:pt x="2319670" y="20071"/>
                    <a:pt x="2319670" y="44830"/>
                  </a:cubicBezTo>
                  <a:lnTo>
                    <a:pt x="2319670" y="1635708"/>
                  </a:lnTo>
                  <a:cubicBezTo>
                    <a:pt x="2319670" y="1660467"/>
                    <a:pt x="2299599" y="1680538"/>
                    <a:pt x="2274840" y="1680538"/>
                  </a:cubicBezTo>
                  <a:lnTo>
                    <a:pt x="44830" y="1680538"/>
                  </a:lnTo>
                  <a:cubicBezTo>
                    <a:pt x="20071" y="1680538"/>
                    <a:pt x="0" y="1660467"/>
                    <a:pt x="0" y="1635708"/>
                  </a:cubicBezTo>
                  <a:lnTo>
                    <a:pt x="0" y="44830"/>
                  </a:lnTo>
                  <a:cubicBezTo>
                    <a:pt x="0" y="20071"/>
                    <a:pt x="20071" y="0"/>
                    <a:pt x="44830" y="0"/>
                  </a:cubicBez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319670" cy="171863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5050002" y="4072050"/>
            <a:ext cx="8187995" cy="5926061"/>
          </a:xfrm>
          <a:custGeom>
            <a:avLst/>
            <a:gdLst/>
            <a:ahLst/>
            <a:cxnLst/>
            <a:rect r="r" b="b" t="t" l="l"/>
            <a:pathLst>
              <a:path h="5926061" w="8187995">
                <a:moveTo>
                  <a:pt x="0" y="0"/>
                </a:moveTo>
                <a:lnTo>
                  <a:pt x="8187996" y="0"/>
                </a:lnTo>
                <a:lnTo>
                  <a:pt x="8187996" y="5926062"/>
                </a:lnTo>
                <a:lnTo>
                  <a:pt x="0" y="59260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11974" y="1694709"/>
            <a:ext cx="18064052" cy="20439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84"/>
              </a:lnSpc>
            </a:pPr>
            <a:r>
              <a:rPr lang="en-US" sz="3291" b="true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Conclusão: </a:t>
            </a:r>
            <a:r>
              <a:rPr lang="en-US" b="true" sz="3291" u="sng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+ agentes</a:t>
            </a:r>
            <a:r>
              <a:rPr lang="en-US" sz="3291" b="true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=&gt; </a:t>
            </a:r>
            <a:r>
              <a:rPr lang="en-US" b="true" sz="3291" u="sng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+ probabilidade de sucesso</a:t>
            </a:r>
            <a:r>
              <a:rPr lang="en-US" sz="3291" b="true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(e em menos tempo)</a:t>
            </a:r>
          </a:p>
          <a:p>
            <a:pPr algn="ctr">
              <a:lnSpc>
                <a:spcPts val="3196"/>
              </a:lnSpc>
            </a:pPr>
            <a:r>
              <a:rPr lang="en-US" sz="2350" b="true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P</a:t>
            </a:r>
            <a:r>
              <a:rPr lang="en-US" sz="2350" b="true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rincipal causa de insucesso: extinção dos aspiradores</a:t>
            </a:r>
          </a:p>
          <a:p>
            <a:pPr algn="ctr">
              <a:lnSpc>
                <a:spcPts val="3196"/>
              </a:lnSpc>
            </a:pPr>
          </a:p>
          <a:p>
            <a:pPr algn="ctr">
              <a:lnSpc>
                <a:spcPts val="3196"/>
              </a:lnSpc>
            </a:pPr>
            <a:r>
              <a:rPr lang="en-US" b="true" sz="235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+ Aspiradores =&gt; Abrangem + área =&gt; + Velocidade na Limpeza Total =&gt; Menos energia gasta por agente =&gt; Menos probabilidade de extinção =&gt; Mais sucesso (e em menos tempo)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702166" y="633191"/>
            <a:ext cx="12883667" cy="7052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50"/>
              </a:lnSpc>
            </a:pPr>
            <a:r>
              <a:rPr lang="en-US" sz="4107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INFLUÊNCIA DA QUANTIDADE DE ASPIRADORES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DAGUPB0RDBg</dc:identifier>
  <dcterms:modified xsi:type="dcterms:W3CDTF">2011-08-01T06:04:30Z</dcterms:modified>
  <cp:revision>1</cp:revision>
  <dc:title>Introdução à Inteligência Artificial | 2024/2025</dc:title>
</cp:coreProperties>
</file>