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57" r:id="rId4"/>
    <p:sldId id="285" r:id="rId5"/>
    <p:sldId id="258" r:id="rId6"/>
    <p:sldId id="290" r:id="rId7"/>
    <p:sldId id="288" r:id="rId8"/>
    <p:sldId id="279" r:id="rId9"/>
    <p:sldId id="280" r:id="rId10"/>
    <p:sldId id="289" r:id="rId11"/>
    <p:sldId id="286" r:id="rId12"/>
    <p:sldId id="272" r:id="rId13"/>
    <p:sldId id="282" r:id="rId14"/>
    <p:sldId id="28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1C3BD24F-8E16-4CFA-B543-6632EF8840B3}">
          <p14:sldIdLst>
            <p14:sldId id="256"/>
          </p14:sldIdLst>
        </p14:section>
        <p14:section name="Descrição do Problema" id="{034D90ED-73F3-40CF-96AA-58048181CC86}">
          <p14:sldIdLst>
            <p14:sldId id="284"/>
            <p14:sldId id="257"/>
          </p14:sldIdLst>
        </p14:section>
        <p14:section name="Algoritmos Relevantes" id="{1408051A-6A7B-4011-A4ED-17718160AE0D}">
          <p14:sldIdLst>
            <p14:sldId id="285"/>
            <p14:sldId id="258"/>
            <p14:sldId id="290"/>
          </p14:sldIdLst>
        </p14:section>
        <p14:section name="Ficheiros" id="{5E877D16-F11F-419F-B07F-E1F505812282}">
          <p14:sldIdLst>
            <p14:sldId id="288"/>
            <p14:sldId id="279"/>
            <p14:sldId id="280"/>
            <p14:sldId id="289"/>
          </p14:sldIdLst>
        </p14:section>
        <p14:section name="Funcionalidades" id="{4A701759-B7C6-46D9-8C59-002128E503B4}">
          <p14:sldIdLst>
            <p14:sldId id="286"/>
            <p14:sldId id="272"/>
            <p14:sldId id="282"/>
          </p14:sldIdLst>
        </p14:section>
        <p14:section name="Dificuldades e Participação" id="{2342185E-9E51-4803-ACA0-AA9A73F5E485}">
          <p14:sldIdLst>
            <p14:sldId id="287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6600"/>
    <a:srgbClr val="800000"/>
    <a:srgbClr val="FF0000"/>
    <a:srgbClr val="FF505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44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37E09FA-0686-447E-8BEE-BBC77ADFCE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1604CBF-B1E8-4BCF-BE07-166E0509B7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2DAD-2A9A-4660-8988-D681DC39A936}" type="datetimeFigureOut">
              <a:rPr lang="en-GB" smtClean="0"/>
              <a:t>04/01/2021</a:t>
            </a:fld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DDE518C-CB94-4135-890B-7F39C2FDBF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C904EF-2311-478D-9EE1-640B1F90BC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D9C86-105C-482D-8F71-A697FAF54C33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771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92995-DAF4-49BB-82AF-19678191D5B6}" type="datetimeFigureOut">
              <a:rPr lang="en-GB" smtClean="0"/>
              <a:t>04/01/2021</a:t>
            </a:fld>
            <a:endParaRPr lang="en-GB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02D1A-B66F-459C-8C3E-35FF7E750F50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8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>
            <a:extLst>
              <a:ext uri="{FF2B5EF4-FFF2-40B4-BE49-F238E27FC236}">
                <a16:creationId xmlns:a16="http://schemas.microsoft.com/office/drawing/2014/main" id="{E424A0E7-A2CE-4082-8E74-F3C1774A58AC}"/>
              </a:ext>
            </a:extLst>
          </p:cNvPr>
          <p:cNvGrpSpPr/>
          <p:nvPr userDrawn="1"/>
        </p:nvGrpSpPr>
        <p:grpSpPr>
          <a:xfrm rot="2508458">
            <a:off x="9234712" y="-1114210"/>
            <a:ext cx="9439167" cy="12105059"/>
            <a:chOff x="4855953" y="-2833465"/>
            <a:chExt cx="8948964" cy="12105059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19EA0AB-6FAE-4F02-B37D-E8BCC434ECD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1443307-6A5F-45D4-B348-59B301FB8E7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8D28528-09BA-4D3D-8DDE-E56334C0B11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201BF8-FA2A-416B-9B41-798220B8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DB995-22CA-4CD7-800F-F19E810A2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371689-FFA2-4ABF-BC12-31822401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736802-9C24-43ED-8455-08C515B8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Trabalho Prático - Parte 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822C34-2571-466E-9212-7BB915FD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74F65A-E99B-4612-AA1D-4567483364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90665" y="4938320"/>
            <a:ext cx="1810669" cy="579170"/>
          </a:xfrm>
          <a:prstGeom prst="rect">
            <a:avLst/>
          </a:prstGeom>
        </p:spPr>
      </p:pic>
      <p:grpSp>
        <p:nvGrpSpPr>
          <p:cNvPr id="21" name="Group 1">
            <a:extLst>
              <a:ext uri="{FF2B5EF4-FFF2-40B4-BE49-F238E27FC236}">
                <a16:creationId xmlns:a16="http://schemas.microsoft.com/office/drawing/2014/main" id="{C54F1646-B367-4779-BBBD-4694ABFEA603}"/>
              </a:ext>
            </a:extLst>
          </p:cNvPr>
          <p:cNvGrpSpPr/>
          <p:nvPr userDrawn="1"/>
        </p:nvGrpSpPr>
        <p:grpSpPr>
          <a:xfrm rot="19091542" flipH="1">
            <a:off x="-6749923" y="-1549494"/>
            <a:ext cx="9439167" cy="12105059"/>
            <a:chOff x="4855953" y="-2833465"/>
            <a:chExt cx="8948964" cy="12105059"/>
          </a:xfrm>
        </p:grpSpPr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29A27AC-4B1A-4392-BC0F-EB7E38F71E0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2A3DCDD7-D4DE-42BA-B32D-43C64BC74D6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BE56115-B965-4109-A64A-E0012BF449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3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8CA15-AE0A-4EDA-9DA4-483A3CBA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CF6FCA-F77A-424C-9384-48AF0EF33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20A50E-CB10-4742-A0C2-50338079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A96EBC-E488-42DA-9531-3A4693D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26DDFD-140B-47E9-B772-32D2E4A2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6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06DA84-33E0-4B5D-9CDD-4A56D38B6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D26867-7BD8-472E-8FF2-6E97ED9F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93CE55-DB48-448E-BFC2-CF5D89D0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E0BE58-FD1A-41A6-9874-C69724C6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5DAAE9-DFE7-49D1-9BF9-3D8685A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24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3">
            <a:extLst>
              <a:ext uri="{FF2B5EF4-FFF2-40B4-BE49-F238E27FC236}">
                <a16:creationId xmlns:a16="http://schemas.microsoft.com/office/drawing/2014/main" id="{44E1930D-BA39-4FA8-A95C-E5A2FD31FB9B}"/>
              </a:ext>
            </a:extLst>
          </p:cNvPr>
          <p:cNvGrpSpPr/>
          <p:nvPr userDrawn="1"/>
        </p:nvGrpSpPr>
        <p:grpSpPr>
          <a:xfrm rot="4490366">
            <a:off x="9385811" y="3078659"/>
            <a:ext cx="5006140" cy="6375997"/>
            <a:chOff x="4326329" y="-2246936"/>
            <a:chExt cx="9457940" cy="12045966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BF182A4-F668-4200-B6A9-7A619543079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829DE8D1-20B2-4E62-86D9-3DDC4E695352}"/>
                </a:ext>
              </a:extLst>
            </p:cNvPr>
            <p:cNvSpPr>
              <a:spLocks/>
            </p:cNvSpPr>
            <p:nvPr/>
          </p:nvSpPr>
          <p:spPr bwMode="auto">
            <a:xfrm rot="11666697">
              <a:off x="4326329" y="-1307035"/>
              <a:ext cx="8756895" cy="10755935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670A6D8-F496-4CB0-8329-00B5021D01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13842" y="-323875"/>
              <a:ext cx="7570427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1E6A2FB-F5F2-49EA-B52E-48B088FC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9F9B22-5BBE-4D50-8DE0-257E67E4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GB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A196E0-D5B3-4EBE-963F-09617F7B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351FF8-EE0D-4FF6-898C-01F65131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Trabalho Prático - Parte 2</a:t>
            </a:r>
            <a:endParaRPr lang="en-GB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17971A-0725-4BF4-AEE4-0A6227F99DAD}"/>
              </a:ext>
            </a:extLst>
          </p:cNvPr>
          <p:cNvSpPr/>
          <p:nvPr userDrawn="1"/>
        </p:nvSpPr>
        <p:spPr>
          <a:xfrm>
            <a:off x="9982200" y="263155"/>
            <a:ext cx="1816223" cy="5759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D034DC-4435-471D-B65D-5C0DBDF8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D7B2A27A-904F-45B4-9619-33A04BBE0965}" type="slidenum">
              <a:rPr lang="en-GB" smtClean="0"/>
              <a:pPr/>
              <a:t>‹nº›</a:t>
            </a:fld>
            <a:endParaRPr lang="en-GB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>
            <a:extLst>
              <a:ext uri="{FF2B5EF4-FFF2-40B4-BE49-F238E27FC236}">
                <a16:creationId xmlns:a16="http://schemas.microsoft.com/office/drawing/2014/main" id="{97CC7991-4634-43C2-9078-31664D4147E2}"/>
              </a:ext>
            </a:extLst>
          </p:cNvPr>
          <p:cNvGrpSpPr/>
          <p:nvPr userDrawn="1"/>
        </p:nvGrpSpPr>
        <p:grpSpPr>
          <a:xfrm>
            <a:off x="6640566" y="-2916424"/>
            <a:ext cx="9439167" cy="12105059"/>
            <a:chOff x="4855953" y="-2833465"/>
            <a:chExt cx="8948964" cy="12105059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7F5A0AA-554B-442A-9C03-7FD4946CAA7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AF02FCB-FE04-4458-A354-FD359EF64F7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ABEB878-63BB-4C19-B114-EE4751D893A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663ED-2331-4580-87F7-A9AA8106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0D2610-D4B0-43C0-BC9B-8E14A176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934FB4-1E07-4473-99B4-E744921F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4DB28A-731B-460F-A16B-52506ED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D23D04-6CB1-4648-B16A-E39273A0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B2A27A-904F-45B4-9619-33A04BBE0965}" type="slidenum">
              <a:rPr lang="en-GB" smtClean="0"/>
              <a:pPr/>
              <a:t>‹nº›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8E9CF9F-BEE6-42AA-BC20-A7485E1DA2B4}"/>
              </a:ext>
            </a:extLst>
          </p:cNvPr>
          <p:cNvSpPr/>
          <p:nvPr userDrawn="1"/>
        </p:nvSpPr>
        <p:spPr>
          <a:xfrm>
            <a:off x="393577" y="480396"/>
            <a:ext cx="1816223" cy="5759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87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3">
            <a:extLst>
              <a:ext uri="{FF2B5EF4-FFF2-40B4-BE49-F238E27FC236}">
                <a16:creationId xmlns:a16="http://schemas.microsoft.com/office/drawing/2014/main" id="{850A7121-7175-446B-8C33-392CCD02E5D6}"/>
              </a:ext>
            </a:extLst>
          </p:cNvPr>
          <p:cNvGrpSpPr/>
          <p:nvPr userDrawn="1"/>
        </p:nvGrpSpPr>
        <p:grpSpPr>
          <a:xfrm rot="3803579">
            <a:off x="9442632" y="3907430"/>
            <a:ext cx="4736736" cy="6407275"/>
            <a:chOff x="4855953" y="-2833465"/>
            <a:chExt cx="8948964" cy="12105059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9C6143E-39D5-4087-A7F7-4F683D58D93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C59FD9F-69A7-4394-A196-F98EF59590E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C48ED52-1FB7-4B2C-B0F4-68C98F442D2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B94CD6-806C-4B1A-941F-78C8D864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7532D5-81F5-4280-8166-0CD6F2B90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B74F0E-98AB-41A6-B115-9215EA508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9EE7C3F-BA48-4BCA-A1B0-139393F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095919" cy="365125"/>
          </a:xfrm>
        </p:spPr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F395D26-6C74-4746-A1BF-12292C0B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Trabalho Prático - Parte 2</a:t>
            </a:r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2AB03B7-F6C6-417C-A25E-3315728D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B2A27A-904F-45B4-9619-33A04BBE0965}" type="slidenum">
              <a:rPr lang="en-GB" smtClean="0"/>
              <a:pPr/>
              <a:t>‹nº›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92CE21-8B1A-4654-B095-41F4C617EBE2}"/>
              </a:ext>
            </a:extLst>
          </p:cNvPr>
          <p:cNvSpPr/>
          <p:nvPr userDrawn="1"/>
        </p:nvSpPr>
        <p:spPr>
          <a:xfrm>
            <a:off x="9982200" y="263155"/>
            <a:ext cx="1816223" cy="5759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17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4000" decel="9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FBC48-18E4-4708-9F9C-C11FDB63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F97146-8BB9-4F10-ACBF-1492F99D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F38F74-7B28-4CEC-8B1E-79AD06CD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BF12A83-1620-4E94-B6F0-7A4757B3D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8377B29-C97C-4DF3-885C-CEBF39A37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5BD11A4-D4D9-4126-8FDB-5ACC7AEB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D2BEFF1-185E-48C5-A5F8-7DB8F5A2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145EBD7-4E26-49FA-A4E7-931B9818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19D23FF-3489-4EF5-9648-34DF4FD1549B}"/>
              </a:ext>
            </a:extLst>
          </p:cNvPr>
          <p:cNvSpPr/>
          <p:nvPr userDrawn="1"/>
        </p:nvSpPr>
        <p:spPr>
          <a:xfrm>
            <a:off x="9982200" y="263155"/>
            <a:ext cx="1816223" cy="5759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62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8099-AEFD-4B91-87E2-ABBA7EE9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A84611A-5CBD-4862-9DEC-94D26E04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8EEB972-C5FB-4346-8CE7-2C7B8E00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4CB2DC-D726-465F-929A-B747AEE1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3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7287E67-0D18-4583-BD69-9279363B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D028112-B23E-4D28-82D2-81BD6982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30DF8E-B85C-4849-90CC-C33177EC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77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BBD80-6C19-419A-A001-51925A08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D39429-60EC-455F-80E3-02DE86EE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E16E22-8C4D-49E4-837D-720B1EC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DA061-FFD6-496C-A89F-E57F8AE1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FEEF50-985E-4CD0-9CC0-6A38EDDA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077275-AA29-41CD-8683-E6911C62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5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0D945-E548-4DBB-9756-EEC9E474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BC35B5A-4760-47A8-AC1E-AC8B152F4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0FB7989-381C-46B2-8BF3-60479B914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70B8DF5-8C65-4675-9C38-4F4D9DDD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087FE9-E5C4-4056-A5C8-8B98B4BA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6281F2E-8000-4961-9F91-73831BB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17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FEFFB52-216A-4AD6-A2FA-266C7458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CB15BA-7C9B-4CC9-A5CA-86A04CF9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B141-9358-4795-9055-10202694A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780DA2-7C32-4257-8D00-6A0A7124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8A7677-DA22-4665-9885-FEC9C2846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10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9CD67-C57A-49E3-9312-F14D905F5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565"/>
            <a:ext cx="9144000" cy="909673"/>
          </a:xfrm>
        </p:spPr>
        <p:txBody>
          <a:bodyPr>
            <a:normAutofit fontScale="90000"/>
          </a:bodyPr>
          <a:lstStyle/>
          <a:p>
            <a:r>
              <a:rPr lang="pt-P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PRÁTICO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AEDA</a:t>
            </a:r>
            <a:endParaRPr lang="en-GB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D5414-6541-4795-8BAC-DE17247D7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4164"/>
            <a:ext cx="9144000" cy="454836"/>
          </a:xfrm>
        </p:spPr>
        <p:txBody>
          <a:bodyPr/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Tema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2 - 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Online (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Parte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C567E3-E6E7-4F42-A251-80A6645E5925}"/>
              </a:ext>
            </a:extLst>
          </p:cNvPr>
          <p:cNvSpPr txBox="1"/>
          <p:nvPr/>
        </p:nvSpPr>
        <p:spPr>
          <a:xfrm>
            <a:off x="4520213" y="3662876"/>
            <a:ext cx="31515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Turma</a:t>
            </a:r>
            <a:r>
              <a:rPr lang="en-US" sz="1400" dirty="0"/>
              <a:t> 4 - Grupo 3:</a:t>
            </a:r>
          </a:p>
          <a:p>
            <a:pPr algn="ctr"/>
            <a:r>
              <a:rPr lang="en-GB" sz="1200" dirty="0"/>
              <a:t>João </a:t>
            </a:r>
            <a:r>
              <a:rPr lang="pt-PT" sz="1200" dirty="0"/>
              <a:t>Marinho</a:t>
            </a:r>
            <a:r>
              <a:rPr lang="en-GB" sz="1200" dirty="0"/>
              <a:t> (up201905952@fe.up.pt)</a:t>
            </a:r>
          </a:p>
          <a:p>
            <a:pPr algn="ctr"/>
            <a:r>
              <a:rPr lang="en-GB" sz="1200" dirty="0"/>
              <a:t>Miguel Rodrigues (up201906042@fe.up.pt)</a:t>
            </a:r>
          </a:p>
          <a:p>
            <a:pPr algn="ctr"/>
            <a:r>
              <a:rPr lang="en-GB" sz="1200" dirty="0"/>
              <a:t>Tiago Silva (up201906045@fe.up.pt)</a:t>
            </a:r>
          </a:p>
        </p:txBody>
      </p:sp>
    </p:spTree>
    <p:extLst>
      <p:ext uri="{BB962C8B-B14F-4D97-AF65-F5344CB8AC3E}">
        <p14:creationId xmlns:p14="http://schemas.microsoft.com/office/powerpoint/2010/main" val="740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9000" decel="71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17000" decel="8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076C68-9CE4-4F2D-A41B-22962A16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390"/>
            <a:ext cx="10515600" cy="4774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000" dirty="0"/>
          </a:p>
          <a:p>
            <a:pPr marL="457200" lvl="1" indent="0" algn="just">
              <a:buNone/>
            </a:pPr>
            <a:endParaRPr lang="en-US" sz="1800" u="sng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2848E7-2AE5-45B2-9558-FD3D61E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C73F42-A9C5-4887-A89A-B85246EF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2371D-79D2-47E4-A308-92E7D38F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10</a:t>
            </a:fld>
            <a:endParaRPr lang="en-GB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2462B8-2986-417F-8574-4F436694FE8F}"/>
              </a:ext>
            </a:extLst>
          </p:cNvPr>
          <p:cNvSpPr txBox="1"/>
          <p:nvPr/>
        </p:nvSpPr>
        <p:spPr>
          <a:xfrm>
            <a:off x="914929" y="2841927"/>
            <a:ext cx="39525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Lista de </a:t>
            </a:r>
            <a:r>
              <a:rPr lang="en-US" sz="2000" b="1" dirty="0" err="1">
                <a:solidFill>
                  <a:srgbClr val="FF0000"/>
                </a:solidFill>
              </a:rPr>
              <a:t>Fornecedores</a:t>
            </a:r>
            <a:endParaRPr lang="en-US" sz="20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Dados do </a:t>
            </a:r>
            <a:r>
              <a:rPr lang="en-US" sz="2000" dirty="0" err="1"/>
              <a:t>Fornecedor</a:t>
            </a: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Nome e NIF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Lista de </a:t>
            </a:r>
            <a:r>
              <a:rPr lang="en-US" sz="2000" dirty="0" err="1"/>
              <a:t>Produtos</a:t>
            </a:r>
            <a:r>
              <a:rPr lang="en-US" sz="2000" dirty="0"/>
              <a:t> </a:t>
            </a:r>
            <a:r>
              <a:rPr lang="en-US" sz="2000" dirty="0" err="1"/>
              <a:t>Vendidos</a:t>
            </a: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Descrição</a:t>
            </a:r>
            <a:r>
              <a:rPr lang="en-US" sz="1600" dirty="0"/>
              <a:t>, </a:t>
            </a:r>
            <a:r>
              <a:rPr lang="en-US" sz="1600" dirty="0" err="1"/>
              <a:t>preço</a:t>
            </a:r>
            <a:r>
              <a:rPr lang="en-US" sz="1600" dirty="0"/>
              <a:t> e </a:t>
            </a:r>
            <a:r>
              <a:rPr lang="en-US" sz="1600" dirty="0" err="1"/>
              <a:t>quantidade</a:t>
            </a:r>
            <a:endParaRPr lang="en-US" dirty="0"/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470FA9D4-AEC0-48E3-ABFA-86F767769EC0}"/>
              </a:ext>
            </a:extLst>
          </p:cNvPr>
          <p:cNvSpPr txBox="1"/>
          <p:nvPr/>
        </p:nvSpPr>
        <p:spPr>
          <a:xfrm>
            <a:off x="914929" y="475084"/>
            <a:ext cx="3799114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SUPPLIERS.TXT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1169A1-0A17-4FD0-ACEF-6AD4FD5A5780}"/>
              </a:ext>
            </a:extLst>
          </p:cNvPr>
          <p:cNvSpPr txBox="1"/>
          <p:nvPr/>
        </p:nvSpPr>
        <p:spPr>
          <a:xfrm>
            <a:off x="5698304" y="2841927"/>
            <a:ext cx="40800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Lista de </a:t>
            </a:r>
            <a:r>
              <a:rPr lang="en-US" sz="2000" b="1" dirty="0" err="1">
                <a:solidFill>
                  <a:srgbClr val="FF0000"/>
                </a:solidFill>
              </a:rPr>
              <a:t>Veículos</a:t>
            </a:r>
            <a:endParaRPr lang="en-US" sz="20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Matrícula</a:t>
            </a:r>
            <a:r>
              <a:rPr lang="en-US" sz="2000" dirty="0"/>
              <a:t> da </a:t>
            </a:r>
            <a:r>
              <a:rPr lang="en-US" sz="2000" dirty="0" err="1"/>
              <a:t>viatura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Capacidade</a:t>
            </a:r>
            <a:r>
              <a:rPr lang="en-US" sz="2000" dirty="0"/>
              <a:t> total de carga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Capacidade</a:t>
            </a:r>
            <a:r>
              <a:rPr lang="en-US" sz="2000" dirty="0"/>
              <a:t> restante de carga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Carga </a:t>
            </a:r>
            <a:r>
              <a:rPr lang="en-US" sz="2000" dirty="0" err="1"/>
              <a:t>carregada</a:t>
            </a:r>
            <a:endParaRPr lang="pt-PT" sz="20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C4369B17-357D-4ECC-8CE2-40B25A8107B6}"/>
              </a:ext>
            </a:extLst>
          </p:cNvPr>
          <p:cNvSpPr txBox="1"/>
          <p:nvPr/>
        </p:nvSpPr>
        <p:spPr>
          <a:xfrm>
            <a:off x="5698304" y="475084"/>
            <a:ext cx="3799114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FLEET.TXT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37421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5061857" cy="444045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Facilidade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ótica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utilizador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PT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11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68309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7218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35C71B-5EE5-4214-BC32-D85CF392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668"/>
            <a:ext cx="10515600" cy="4951844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O programa permite ao seu utilizador, de uma forma simples e intuitiva, a execução de várias operações de forma a tornar mais fácil a sua utilização.</a:t>
            </a:r>
          </a:p>
          <a:p>
            <a:pPr lvl="5" algn="just"/>
            <a:endParaRPr lang="pt-PT" sz="1000" dirty="0"/>
          </a:p>
          <a:p>
            <a:pPr algn="just"/>
            <a:r>
              <a:rPr lang="pt-PT" sz="2000" b="1" dirty="0"/>
              <a:t>CRUD </a:t>
            </a:r>
            <a:r>
              <a:rPr lang="pt-PT" sz="2000" dirty="0"/>
              <a:t>(</a:t>
            </a:r>
            <a:r>
              <a:rPr lang="pt-PT" sz="2000" i="1" dirty="0" err="1"/>
              <a:t>Create</a:t>
            </a:r>
            <a:r>
              <a:rPr lang="pt-PT" sz="2000" dirty="0"/>
              <a:t>,</a:t>
            </a:r>
            <a:r>
              <a:rPr lang="pt-PT" sz="2000" i="1" dirty="0"/>
              <a:t> </a:t>
            </a:r>
            <a:r>
              <a:rPr lang="pt-PT" sz="2000" i="1" dirty="0" err="1"/>
              <a:t>Read</a:t>
            </a:r>
            <a:r>
              <a:rPr lang="pt-PT" sz="2000" dirty="0"/>
              <a:t>, </a:t>
            </a:r>
            <a:r>
              <a:rPr lang="pt-PT" sz="2000" i="1" dirty="0" err="1"/>
              <a:t>Update</a:t>
            </a:r>
            <a:r>
              <a:rPr lang="pt-PT" sz="2000" dirty="0"/>
              <a:t>, </a:t>
            </a:r>
            <a:r>
              <a:rPr lang="pt-PT" sz="2000" i="1" dirty="0"/>
              <a:t>Delete</a:t>
            </a:r>
            <a:r>
              <a:rPr lang="pt-PT" sz="2000" dirty="0"/>
              <a:t>) - (</a:t>
            </a:r>
            <a:r>
              <a:rPr lang="pt-PT" sz="2000" dirty="0">
                <a:solidFill>
                  <a:srgbClr val="00B050"/>
                </a:solidFill>
              </a:rPr>
              <a:t>OK</a:t>
            </a:r>
            <a:r>
              <a:rPr lang="pt-PT" sz="2000" dirty="0"/>
              <a:t>):</a:t>
            </a:r>
          </a:p>
          <a:p>
            <a:pPr lvl="1" algn="just"/>
            <a:r>
              <a:rPr lang="pt-PT" sz="1600" dirty="0"/>
              <a:t>Nesta componente inserem-se todos os objetos das novas classes criadas: </a:t>
            </a:r>
            <a:r>
              <a:rPr lang="pt-PT" sz="1600" i="1" dirty="0" err="1"/>
              <a:t>Supplier</a:t>
            </a:r>
            <a:r>
              <a:rPr lang="pt-PT" sz="1600" dirty="0"/>
              <a:t>, </a:t>
            </a:r>
            <a:r>
              <a:rPr lang="pt-PT" sz="1600" i="1" dirty="0"/>
              <a:t>Van</a:t>
            </a:r>
            <a:r>
              <a:rPr lang="pt-PT" sz="1600" dirty="0"/>
              <a:t> e ainda </a:t>
            </a:r>
            <a:r>
              <a:rPr lang="pt-PT" sz="1600" i="1" dirty="0" err="1"/>
              <a:t>Message</a:t>
            </a:r>
            <a:r>
              <a:rPr lang="pt-PT" sz="1600" dirty="0"/>
              <a:t>.</a:t>
            </a:r>
          </a:p>
          <a:p>
            <a:pPr lvl="1" algn="just"/>
            <a:endParaRPr lang="pt-PT" sz="1600" dirty="0"/>
          </a:p>
          <a:p>
            <a:pPr algn="just"/>
            <a:r>
              <a:rPr lang="pt-PT" sz="2000" b="1" dirty="0"/>
              <a:t>Listagem </a:t>
            </a:r>
            <a:r>
              <a:rPr lang="pt-PT" sz="2000" dirty="0"/>
              <a:t>- (</a:t>
            </a:r>
            <a:r>
              <a:rPr lang="pt-PT" sz="2000" dirty="0">
                <a:solidFill>
                  <a:srgbClr val="00B050"/>
                </a:solidFill>
              </a:rPr>
              <a:t>OK</a:t>
            </a:r>
            <a:r>
              <a:rPr lang="pt-PT" sz="2000" dirty="0"/>
              <a:t>):</a:t>
            </a:r>
          </a:p>
          <a:p>
            <a:pPr lvl="1" algn="just"/>
            <a:r>
              <a:rPr lang="pt-PT" sz="1600" dirty="0"/>
              <a:t>É possível ao utilizador e ao gerente de loja verem todo o seu registo de mensagens trocadas.</a:t>
            </a:r>
          </a:p>
          <a:p>
            <a:pPr lvl="1" algn="just"/>
            <a:r>
              <a:rPr lang="pt-PT" sz="1600" dirty="0"/>
              <a:t>Ao gerente da loja também a dada a possibilidade de ver o estado de toda a sua frota e também de listar todos os fornecedores de um dado produto, seja por nome ou preço.</a:t>
            </a:r>
          </a:p>
          <a:p>
            <a:pPr lvl="1" algn="just"/>
            <a:endParaRPr lang="pt-PT" sz="1600" dirty="0"/>
          </a:p>
          <a:p>
            <a:pPr algn="just"/>
            <a:r>
              <a:rPr lang="pt-PT" sz="2000" b="1" dirty="0"/>
              <a:t>Pesquisa</a:t>
            </a:r>
            <a:r>
              <a:rPr lang="pt-PT" sz="2000" dirty="0"/>
              <a:t> - (</a:t>
            </a:r>
            <a:r>
              <a:rPr lang="pt-PT" sz="2000" dirty="0">
                <a:solidFill>
                  <a:srgbClr val="00B050"/>
                </a:solidFill>
              </a:rPr>
              <a:t>OK</a:t>
            </a:r>
            <a:r>
              <a:rPr lang="pt-PT" sz="2000" dirty="0"/>
              <a:t>):</a:t>
            </a:r>
          </a:p>
          <a:p>
            <a:pPr lvl="1"/>
            <a:endParaRPr lang="pt-PT" sz="1600" b="1" dirty="0"/>
          </a:p>
          <a:p>
            <a:endParaRPr lang="pt-PT" sz="2000" dirty="0"/>
          </a:p>
          <a:p>
            <a:endParaRPr lang="pt-PT" sz="20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B755E3-383F-4BD2-8EBD-A7EB16FB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E3D3C4-DB36-47E6-A746-D9727109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DB2C53-1A97-4920-B806-7FC80A47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12</a:t>
            </a:fld>
            <a:endParaRPr lang="en-GB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7376EA48-B825-4572-BCD5-FEBD7C9BA2ED}"/>
              </a:ext>
            </a:extLst>
          </p:cNvPr>
          <p:cNvSpPr txBox="1"/>
          <p:nvPr/>
        </p:nvSpPr>
        <p:spPr>
          <a:xfrm>
            <a:off x="838200" y="451639"/>
            <a:ext cx="3799114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9C782BC-F38B-4739-9DA2-6A233D99638C}"/>
              </a:ext>
            </a:extLst>
          </p:cNvPr>
          <p:cNvSpPr txBox="1"/>
          <p:nvPr/>
        </p:nvSpPr>
        <p:spPr>
          <a:xfrm>
            <a:off x="838200" y="4921466"/>
            <a:ext cx="87194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 administrador pode fazer de uma forma simples e intuitiva uma pesquisa de um produto sobre um conjunto de fornecedores.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 administrador do sistema pode, por exemplo, ver estatísticas de vendas num determinado período de tempo à sua escolha. Para tal, foram implementados algoritmos de pesquisa sobre as estruturas de dados que armazenam as Transações.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129012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5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15000" decel="8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20000" decel="8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20000" decel="8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18000" decel="8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18000" decel="8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18000" decel="8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35C71B-5EE5-4214-BC32-D85CF392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276"/>
            <a:ext cx="10515600" cy="4951844"/>
          </a:xfrm>
        </p:spPr>
        <p:txBody>
          <a:bodyPr anchor="ctr">
            <a:normAutofit/>
          </a:bodyPr>
          <a:lstStyle/>
          <a:p>
            <a:pPr algn="just"/>
            <a:r>
              <a:rPr lang="pt-PT" sz="2000" dirty="0"/>
              <a:t>Como foi dito anteriormente, o programa procura trazer ao utilizador uma plataforma simples e de utilização amigável para compras online.</a:t>
            </a:r>
          </a:p>
          <a:p>
            <a:pPr algn="just"/>
            <a:endParaRPr lang="pt-PT" sz="2000" dirty="0"/>
          </a:p>
          <a:p>
            <a:pPr algn="just"/>
            <a:r>
              <a:rPr lang="pt-PT" sz="2000" dirty="0"/>
              <a:t>Como tal, uma das ferramentas mais útil ao administrador é as reposições de stock automáticas, otimizando a eficiência e os custos para a companhia.</a:t>
            </a:r>
          </a:p>
          <a:p>
            <a:pPr lvl="1" algn="just"/>
            <a:r>
              <a:rPr lang="pt-PT" sz="1800" dirty="0"/>
              <a:t>Primeiro, quando se atinge um esgotamento de stock na loja </a:t>
            </a:r>
            <a:r>
              <a:rPr lang="pt-PT" sz="1800" i="1" dirty="0"/>
              <a:t>online</a:t>
            </a:r>
            <a:r>
              <a:rPr lang="pt-PT" sz="1800" dirty="0"/>
              <a:t>, procura-se nas lojas físicas se há stock  suficiente para repor na loja </a:t>
            </a:r>
            <a:r>
              <a:rPr lang="pt-PT" sz="1800" i="1" dirty="0"/>
              <a:t>online</a:t>
            </a:r>
            <a:r>
              <a:rPr lang="pt-PT" sz="1800" dirty="0"/>
              <a:t>.</a:t>
            </a:r>
          </a:p>
          <a:p>
            <a:pPr lvl="1" algn="just"/>
            <a:r>
              <a:rPr lang="pt-PT" sz="1800" dirty="0"/>
              <a:t>Caso não seja possível essa reposição através das lojas físicas, então adquire-se produto ao fornecedor – aquele que o utilizador considere a melhor opção.</a:t>
            </a:r>
          </a:p>
          <a:p>
            <a:pPr lvl="1" algn="just"/>
            <a:r>
              <a:rPr lang="pt-PT" sz="1800" dirty="0"/>
              <a:t>Esta funcionalidade acabou por ser adaptada com a introdução das </a:t>
            </a:r>
            <a:r>
              <a:rPr lang="pt-PT" sz="1800" i="1" dirty="0" err="1"/>
              <a:t>BST’s</a:t>
            </a:r>
            <a:r>
              <a:rPr lang="pt-PT" sz="1800" i="1" dirty="0"/>
              <a:t>.</a:t>
            </a:r>
            <a:endParaRPr lang="pt-PT" sz="18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B755E3-383F-4BD2-8EBD-A7EB16FB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E3D3C4-DB36-47E6-A746-D9727109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DB2C53-1A97-4920-B806-7FC80A47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13</a:t>
            </a:fld>
            <a:endParaRPr lang="en-GB" dirty="0"/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AAFC32BD-A407-4FDF-86FB-5AB2ABAE5A56}"/>
              </a:ext>
            </a:extLst>
          </p:cNvPr>
          <p:cNvSpPr txBox="1"/>
          <p:nvPr/>
        </p:nvSpPr>
        <p:spPr>
          <a:xfrm>
            <a:off x="838199" y="451639"/>
            <a:ext cx="52578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FUNCIONALIDADES EXTRA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5293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9000" decel="8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19000" decel="81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19000" decel="81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19000" decel="81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589463"/>
            <a:ext cx="7576457" cy="444045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Quais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maiores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desafios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enfrentados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PT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14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7772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DIFICULDADES</a:t>
            </a:r>
          </a:p>
        </p:txBody>
      </p:sp>
    </p:spTree>
    <p:extLst>
      <p:ext uri="{BB962C8B-B14F-4D97-AF65-F5344CB8AC3E}">
        <p14:creationId xmlns:p14="http://schemas.microsoft.com/office/powerpoint/2010/main" val="19058101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35C71B-5EE5-4214-BC32-D85CF392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768"/>
            <a:ext cx="10515600" cy="4951844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Neste projeto, coube a cada elemento do grupo implementar uma das três novas funcionalidades propostas.</a:t>
            </a:r>
          </a:p>
          <a:p>
            <a:pPr algn="just"/>
            <a:r>
              <a:rPr lang="pt-PT" sz="2000" dirty="0"/>
              <a:t>Além disso a coordenação  e distribuição equitativa das tarefas entre todos os elementos do grupo mostrou-se, desde o início, crucial para que fossem atingidos os objetivos esperados.</a:t>
            </a:r>
          </a:p>
          <a:p>
            <a:pPr algn="just"/>
            <a:endParaRPr lang="pt-PT" sz="1000" b="1" dirty="0"/>
          </a:p>
          <a:p>
            <a:pPr algn="just"/>
            <a:r>
              <a:rPr lang="pt-PT" sz="2000" b="1" dirty="0"/>
              <a:t>João Marinho </a:t>
            </a:r>
            <a:r>
              <a:rPr lang="pt-PT" sz="2000" dirty="0"/>
              <a:t>(</a:t>
            </a:r>
            <a:r>
              <a:rPr lang="pt-PT" sz="2000" dirty="0">
                <a:solidFill>
                  <a:srgbClr val="00B050"/>
                </a:solidFill>
              </a:rPr>
              <a:t>1/3</a:t>
            </a:r>
            <a:r>
              <a:rPr lang="pt-PT" sz="2000" dirty="0"/>
              <a:t>)</a:t>
            </a:r>
          </a:p>
          <a:p>
            <a:pPr lvl="1" algn="just"/>
            <a:r>
              <a:rPr lang="pt-PT" sz="1600" dirty="0"/>
              <a:t>Reimplementação do sistema de </a:t>
            </a:r>
            <a:r>
              <a:rPr lang="pt-PT" sz="1600" i="1" dirty="0"/>
              <a:t>Stocks </a:t>
            </a:r>
            <a:r>
              <a:rPr lang="pt-PT" sz="1600" dirty="0"/>
              <a:t>com recurso às </a:t>
            </a:r>
            <a:r>
              <a:rPr lang="pt-PT" sz="1600" dirty="0" err="1"/>
              <a:t>BST’s</a:t>
            </a:r>
            <a:r>
              <a:rPr lang="pt-PT" sz="1600" dirty="0"/>
              <a:t>;</a:t>
            </a:r>
          </a:p>
          <a:p>
            <a:pPr lvl="1" algn="just"/>
            <a:r>
              <a:rPr lang="pt-PT" sz="1600" dirty="0"/>
              <a:t>Aprimoramento da interface (visível para o administrador).</a:t>
            </a:r>
            <a:r>
              <a:rPr lang="pt-PT" sz="1200" b="1" dirty="0"/>
              <a:t> </a:t>
            </a:r>
          </a:p>
          <a:p>
            <a:pPr algn="just"/>
            <a:r>
              <a:rPr lang="pt-PT" sz="2000" b="1" dirty="0"/>
              <a:t>Miguel Rodrigues </a:t>
            </a:r>
            <a:r>
              <a:rPr lang="pt-PT" sz="2000" dirty="0"/>
              <a:t>(</a:t>
            </a:r>
            <a:r>
              <a:rPr lang="pt-PT" sz="2000" dirty="0">
                <a:solidFill>
                  <a:srgbClr val="00B050"/>
                </a:solidFill>
              </a:rPr>
              <a:t>1/3</a:t>
            </a:r>
            <a:r>
              <a:rPr lang="pt-PT" sz="2000" dirty="0"/>
              <a:t>)</a:t>
            </a:r>
          </a:p>
          <a:p>
            <a:pPr lvl="1" algn="just"/>
            <a:r>
              <a:rPr lang="pt-PT" sz="1600" dirty="0"/>
              <a:t>Implementação do sistema de entregas ao domicílio usando uma fila de prioridade;</a:t>
            </a:r>
          </a:p>
          <a:p>
            <a:pPr lvl="1" algn="just"/>
            <a:r>
              <a:rPr lang="pt-PT" sz="1600" dirty="0"/>
              <a:t>Aprimoramento da interface (visível para o administrador e para o cliente).</a:t>
            </a:r>
          </a:p>
          <a:p>
            <a:pPr algn="just"/>
            <a:r>
              <a:rPr lang="pt-PT" sz="2000" b="1" dirty="0"/>
              <a:t>Tiago Silva </a:t>
            </a:r>
            <a:r>
              <a:rPr lang="pt-PT" sz="2000" dirty="0"/>
              <a:t>(</a:t>
            </a:r>
            <a:r>
              <a:rPr lang="pt-PT" sz="2000" dirty="0">
                <a:solidFill>
                  <a:srgbClr val="00B050"/>
                </a:solidFill>
              </a:rPr>
              <a:t>1/3</a:t>
            </a:r>
            <a:r>
              <a:rPr lang="pt-PT" sz="2000" dirty="0"/>
              <a:t>)</a:t>
            </a:r>
            <a:endParaRPr lang="pt-PT" sz="2000" b="1" dirty="0"/>
          </a:p>
          <a:p>
            <a:pPr lvl="1" algn="just"/>
            <a:r>
              <a:rPr lang="pt-PT" sz="1600" dirty="0"/>
              <a:t>Implementação do sistema de apoio ao cliente com recurso a tabelas de dispersão;</a:t>
            </a:r>
          </a:p>
          <a:p>
            <a:pPr lvl="1" algn="just"/>
            <a:r>
              <a:rPr lang="pt-PT" sz="1600" dirty="0"/>
              <a:t>Aprimoramento da interface (visível para o administrador e para o cliente).</a:t>
            </a:r>
          </a:p>
          <a:p>
            <a:pPr lvl="1" algn="just"/>
            <a:endParaRPr lang="pt-PT" sz="1400" dirty="0"/>
          </a:p>
          <a:p>
            <a:endParaRPr lang="pt-PT" sz="2000" dirty="0"/>
          </a:p>
          <a:p>
            <a:endParaRPr lang="pt-PT" sz="20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B755E3-383F-4BD2-8EBD-A7EB16FB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E3D3C4-DB36-47E6-A746-D9727109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DB2C53-1A97-4920-B806-7FC80A47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15</a:t>
            </a:fld>
            <a:endParaRPr lang="en-GB" dirty="0"/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B50B3F66-0C36-447E-AE3B-A66BE69B3318}"/>
              </a:ext>
            </a:extLst>
          </p:cNvPr>
          <p:cNvSpPr txBox="1"/>
          <p:nvPr/>
        </p:nvSpPr>
        <p:spPr>
          <a:xfrm>
            <a:off x="838200" y="451294"/>
            <a:ext cx="591094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ISTRIBUIÇÃO DAS TAREFAS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1000" decel="7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13000" decel="87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accel="13000" decel="87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13000" decel="87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19000" decel="8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19000" decel="81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19000" decel="81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20000" decel="8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8316686" cy="461508"/>
          </a:xfrm>
        </p:spPr>
        <p:txBody>
          <a:bodyPr>
            <a:noAutofit/>
          </a:bodyPr>
          <a:lstStyle/>
          <a:p>
            <a:r>
              <a:rPr lang="pt-PT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Aspetos centrais sobre o funcionamento de uma loja </a:t>
            </a:r>
            <a:r>
              <a:rPr lang="pt-PT" sz="22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pt-PT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2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68309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DESCRIÇÃO DO PROBLEMA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3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CD24E3-1F41-4C87-A8FB-72C39015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707"/>
            <a:ext cx="10515600" cy="531772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A </a:t>
            </a:r>
            <a:r>
              <a:rPr lang="pt-PT" sz="2000" dirty="0">
                <a:solidFill>
                  <a:srgbClr val="CC0000"/>
                </a:solidFill>
              </a:rPr>
              <a:t>empresa</a:t>
            </a:r>
            <a:r>
              <a:rPr lang="en-US" sz="2000" dirty="0"/>
              <a:t> </a:t>
            </a:r>
            <a:r>
              <a:rPr lang="pt-PT" sz="2000" i="1" dirty="0"/>
              <a:t>BuyNow</a:t>
            </a:r>
            <a:r>
              <a:rPr lang="en-US" sz="2000" i="1" dirty="0"/>
              <a:t> </a:t>
            </a:r>
            <a:r>
              <a:rPr lang="pt-PT" sz="2000" dirty="0"/>
              <a:t>decidiu</a:t>
            </a:r>
            <a:r>
              <a:rPr lang="en-US" sz="2000" dirty="0"/>
              <a:t> </a:t>
            </a:r>
            <a:r>
              <a:rPr lang="pt-PT" sz="2000" dirty="0"/>
              <a:t>implementar</a:t>
            </a:r>
            <a:r>
              <a:rPr lang="en-US" sz="2000" dirty="0"/>
              <a:t> um </a:t>
            </a:r>
            <a:r>
              <a:rPr lang="pt-PT" sz="2000" dirty="0"/>
              <a:t>sistema</a:t>
            </a:r>
            <a:r>
              <a:rPr lang="en-US" sz="2000" dirty="0"/>
              <a:t> de </a:t>
            </a:r>
            <a:r>
              <a:rPr lang="en-US" sz="2000" dirty="0" err="1"/>
              <a:t>apoio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C0000"/>
                </a:solidFill>
              </a:rPr>
              <a:t>cliente</a:t>
            </a:r>
            <a:r>
              <a:rPr lang="en-US" sz="2000" dirty="0"/>
              <a:t>:</a:t>
            </a:r>
            <a:endParaRPr lang="en-GB" sz="1200" dirty="0"/>
          </a:p>
          <a:p>
            <a:pPr lvl="1" algn="just"/>
            <a:r>
              <a:rPr lang="pt-PT" sz="1600" dirty="0"/>
              <a:t>Através deste sistema é possível estabelecer o contacto entre Empresa-Clientes e vice-versa.</a:t>
            </a:r>
          </a:p>
          <a:p>
            <a:pPr lvl="7" algn="just"/>
            <a:endParaRPr lang="en-US" sz="800" dirty="0"/>
          </a:p>
          <a:p>
            <a:pPr algn="just"/>
            <a:r>
              <a:rPr lang="pt-PT" sz="2000" dirty="0"/>
              <a:t>A </a:t>
            </a:r>
            <a:r>
              <a:rPr lang="pt-PT" sz="2000" i="1" dirty="0" err="1"/>
              <a:t>BuyNow</a:t>
            </a:r>
            <a:r>
              <a:rPr lang="pt-PT" sz="2000" dirty="0"/>
              <a:t> decidiu também introduzir um sistema de entregas ao </a:t>
            </a:r>
            <a:r>
              <a:rPr lang="pt-PT" sz="2000" dirty="0" err="1"/>
              <a:t>domícilio</a:t>
            </a:r>
            <a:r>
              <a:rPr lang="pt-PT" sz="2000" dirty="0"/>
              <a:t>:</a:t>
            </a:r>
            <a:endParaRPr lang="pt-PT" sz="2000" i="1" dirty="0">
              <a:solidFill>
                <a:srgbClr val="0070C0"/>
              </a:solidFill>
            </a:endParaRPr>
          </a:p>
          <a:p>
            <a:pPr lvl="1" algn="just"/>
            <a:r>
              <a:rPr lang="pt-PT" sz="1600" dirty="0"/>
              <a:t>O </a:t>
            </a:r>
            <a:r>
              <a:rPr lang="pt-PT" sz="1600" dirty="0">
                <a:solidFill>
                  <a:srgbClr val="CC0000"/>
                </a:solidFill>
              </a:rPr>
              <a:t>cliente</a:t>
            </a:r>
            <a:r>
              <a:rPr lang="pt-PT" sz="1600" dirty="0"/>
              <a:t> tem a opção de escolher qual o método de envio;</a:t>
            </a:r>
          </a:p>
          <a:p>
            <a:pPr lvl="1" algn="just"/>
            <a:r>
              <a:rPr lang="pt-PT" sz="1600" dirty="0"/>
              <a:t>As novas encomendas devem ser carregadas para as carrinhas com menor volume disponível; estas só devem sair </a:t>
            </a:r>
            <a:r>
              <a:rPr lang="en-US" sz="1600" dirty="0"/>
              <a:t>para a </a:t>
            </a:r>
            <a:r>
              <a:rPr lang="pt-PT" sz="1600" dirty="0"/>
              <a:t>distribuição</a:t>
            </a:r>
            <a:r>
              <a:rPr lang="en-US" sz="1600" dirty="0"/>
              <a:t> </a:t>
            </a:r>
            <a:r>
              <a:rPr lang="pt-PT" sz="1600" dirty="0"/>
              <a:t>se a sua ocupação for superior a 90% ou então até decisão do administrador.</a:t>
            </a:r>
          </a:p>
          <a:p>
            <a:pPr marL="3657600" lvl="8" indent="0" algn="just">
              <a:buNone/>
            </a:pPr>
            <a:r>
              <a:rPr lang="en-US" sz="1000" dirty="0"/>
              <a:t>					</a:t>
            </a:r>
          </a:p>
          <a:p>
            <a:pPr algn="just"/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pt-PT" sz="2000" dirty="0">
                <a:solidFill>
                  <a:srgbClr val="CC0000"/>
                </a:solidFill>
              </a:rPr>
              <a:t>fornecedores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caraterizados</a:t>
            </a:r>
            <a:r>
              <a:rPr lang="en-US" sz="2000" dirty="0"/>
              <a:t> por um </a:t>
            </a:r>
            <a:r>
              <a:rPr lang="en-US" sz="2000" dirty="0" err="1">
                <a:solidFill>
                  <a:srgbClr val="0070C0"/>
                </a:solidFill>
              </a:rPr>
              <a:t>nome</a:t>
            </a:r>
            <a:r>
              <a:rPr lang="en-US" sz="2000" dirty="0"/>
              <a:t>, um </a:t>
            </a:r>
            <a:r>
              <a:rPr lang="en-US" sz="2000" dirty="0">
                <a:solidFill>
                  <a:srgbClr val="0070C0"/>
                </a:solidFill>
              </a:rPr>
              <a:t>NIF</a:t>
            </a:r>
            <a:r>
              <a:rPr lang="en-US" sz="2000" dirty="0"/>
              <a:t> e um </a:t>
            </a:r>
            <a:r>
              <a:rPr lang="en-US" sz="2000" dirty="0">
                <a:solidFill>
                  <a:srgbClr val="0070C0"/>
                </a:solidFill>
              </a:rPr>
              <a:t>conjunto de </a:t>
            </a:r>
            <a:r>
              <a:rPr lang="pt-PT" sz="2000" dirty="0">
                <a:solidFill>
                  <a:srgbClr val="0070C0"/>
                </a:solidFill>
              </a:rPr>
              <a:t>produtos</a:t>
            </a:r>
            <a:r>
              <a:rPr lang="en-US" sz="2000" dirty="0"/>
              <a:t>.</a:t>
            </a:r>
          </a:p>
          <a:p>
            <a:pPr algn="just"/>
            <a:r>
              <a:rPr lang="pt-PT" sz="2000" dirty="0"/>
              <a:t>Para cada </a:t>
            </a:r>
            <a:r>
              <a:rPr lang="pt-PT" sz="2000" dirty="0">
                <a:solidFill>
                  <a:srgbClr val="CC0000"/>
                </a:solidFill>
              </a:rPr>
              <a:t>produto</a:t>
            </a:r>
            <a:r>
              <a:rPr lang="pt-PT" sz="2000" dirty="0"/>
              <a:t> vendido na loja, passará a existir um conjunto de fornecedores</a:t>
            </a:r>
            <a:r>
              <a:rPr lang="en-US" sz="2000" dirty="0"/>
              <a:t>.</a:t>
            </a:r>
          </a:p>
          <a:p>
            <a:pPr algn="just"/>
            <a:r>
              <a:rPr lang="pt-PT" sz="2000" dirty="0"/>
              <a:t>Este sistema deve manter o acompanhamento dos </a:t>
            </a:r>
            <a:r>
              <a:rPr lang="pt-PT" sz="2000" dirty="0">
                <a:solidFill>
                  <a:srgbClr val="0070C0"/>
                </a:solidFill>
              </a:rPr>
              <a:t>stocks</a:t>
            </a:r>
            <a:r>
              <a:rPr lang="pt-PT" sz="2000" dirty="0"/>
              <a:t> dos </a:t>
            </a:r>
            <a:r>
              <a:rPr lang="pt-PT" sz="2000" dirty="0">
                <a:solidFill>
                  <a:srgbClr val="C00000"/>
                </a:solidFill>
              </a:rPr>
              <a:t>produtos</a:t>
            </a:r>
            <a:r>
              <a:rPr lang="pt-PT" sz="2000" dirty="0"/>
              <a:t>:</a:t>
            </a:r>
          </a:p>
          <a:p>
            <a:pPr lvl="1" algn="just"/>
            <a:r>
              <a:rPr lang="pt-PT" sz="1600" dirty="0"/>
              <a:t>Permitir a </a:t>
            </a:r>
            <a:r>
              <a:rPr lang="pt-PT" sz="1600" dirty="0">
                <a:solidFill>
                  <a:srgbClr val="C00000"/>
                </a:solidFill>
              </a:rPr>
              <a:t>reposição</a:t>
            </a:r>
            <a:r>
              <a:rPr lang="pt-PT" sz="1600" dirty="0"/>
              <a:t> de </a:t>
            </a:r>
            <a:r>
              <a:rPr lang="pt-PT" sz="1600" dirty="0">
                <a:solidFill>
                  <a:srgbClr val="0070C0"/>
                </a:solidFill>
              </a:rPr>
              <a:t>stock</a:t>
            </a:r>
            <a:r>
              <a:rPr lang="pt-PT" sz="1600" dirty="0"/>
              <a:t> da </a:t>
            </a:r>
            <a:r>
              <a:rPr lang="pt-PT" sz="1600" dirty="0">
                <a:solidFill>
                  <a:srgbClr val="00B050"/>
                </a:solidFill>
              </a:rPr>
              <a:t>loja </a:t>
            </a:r>
            <a:r>
              <a:rPr lang="pt-PT" sz="1600" i="1" dirty="0">
                <a:solidFill>
                  <a:srgbClr val="00B050"/>
                </a:solidFill>
              </a:rPr>
              <a:t>online</a:t>
            </a:r>
            <a:r>
              <a:rPr lang="pt-PT" sz="1600" dirty="0">
                <a:solidFill>
                  <a:srgbClr val="FF6600"/>
                </a:solidFill>
              </a:rPr>
              <a:t> </a:t>
            </a:r>
            <a:r>
              <a:rPr lang="pt-PT" sz="1600" dirty="0"/>
              <a:t>a partir das </a:t>
            </a:r>
            <a:r>
              <a:rPr lang="pt-PT" sz="1600" dirty="0">
                <a:solidFill>
                  <a:srgbClr val="00B050"/>
                </a:solidFill>
              </a:rPr>
              <a:t>lojas físicas</a:t>
            </a:r>
            <a:r>
              <a:rPr lang="pt-PT" sz="1600" dirty="0">
                <a:solidFill>
                  <a:srgbClr val="FF6600"/>
                </a:solidFill>
              </a:rPr>
              <a:t> </a:t>
            </a:r>
            <a:r>
              <a:rPr lang="pt-PT" sz="1600" dirty="0"/>
              <a:t>(se possível);</a:t>
            </a:r>
          </a:p>
          <a:p>
            <a:pPr lvl="1" algn="just"/>
            <a:r>
              <a:rPr lang="pt-PT" sz="1600" dirty="0"/>
              <a:t>Caso o ponto acima não seja exequível, então reabastecer os </a:t>
            </a:r>
            <a:r>
              <a:rPr lang="pt-PT" sz="1600" dirty="0">
                <a:solidFill>
                  <a:srgbClr val="0070C0"/>
                </a:solidFill>
              </a:rPr>
              <a:t>stocks</a:t>
            </a:r>
            <a:r>
              <a:rPr lang="pt-PT" sz="1600" dirty="0"/>
              <a:t> através do fornecedor.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DF9AF7-7337-4511-AC70-C7190CC7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5497A6-B947-4A17-85D3-8E26BDCD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C3882D-621A-4325-84A3-5BCB4300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3</a:t>
            </a:fld>
            <a:endParaRPr lang="en-GB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4D9A3FB6-1199-4CE5-ACC6-ED44C8429016}"/>
              </a:ext>
            </a:extLst>
          </p:cNvPr>
          <p:cNvSpPr txBox="1"/>
          <p:nvPr/>
        </p:nvSpPr>
        <p:spPr>
          <a:xfrm>
            <a:off x="838200" y="475151"/>
            <a:ext cx="8896109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IMPLEMENTAÇÃO DE UMA LOJA ONLINE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9764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4000" decel="8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1000" decel="6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14000" decel="86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15000" decel="8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19000" decel="8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accel="16000" decel="77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accel="16000" decel="77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accel="16000" decel="77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5155"/>
            <a:ext cx="6139543" cy="461508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Algoritmos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operadores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relevantes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pt-PT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68309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DESCRIÇÃO DA SOLUÇÃO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1578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024AD63-EF5C-45AD-9056-57C280BF7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572" y="709072"/>
                <a:ext cx="10658383" cy="5399812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n-US" sz="2000" b="1" dirty="0"/>
                  <a:t>Pesquisa </a:t>
                </a:r>
                <a:r>
                  <a:rPr lang="en-US" sz="2000" b="1" dirty="0" err="1"/>
                  <a:t>nas</a:t>
                </a:r>
                <a:r>
                  <a:rPr lang="en-US" sz="2000" b="1" dirty="0"/>
                  <a:t> BST’s:</a:t>
                </a:r>
              </a:p>
              <a:p>
                <a:pPr lvl="1" algn="just"/>
                <a:r>
                  <a:rPr lang="en-US" sz="1800" dirty="0"/>
                  <a:t>A </a:t>
                </a:r>
                <a:r>
                  <a:rPr lang="en-US" sz="1800" dirty="0" err="1"/>
                  <a:t>Árvore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Binária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Pesquisa</a:t>
                </a:r>
                <a:r>
                  <a:rPr lang="en-US" sz="1800" dirty="0"/>
                  <a:t>  é </a:t>
                </a:r>
                <a:r>
                  <a:rPr lang="en-US" sz="1800" dirty="0" err="1"/>
                  <a:t>uma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estrutura</a:t>
                </a:r>
                <a:r>
                  <a:rPr lang="en-US" sz="1800" dirty="0"/>
                  <a:t> de dados que </a:t>
                </a:r>
                <a:r>
                  <a:rPr lang="en-US" sz="1800" dirty="0" err="1"/>
                  <a:t>permite</a:t>
                </a:r>
                <a:r>
                  <a:rPr lang="en-US" sz="1800" dirty="0"/>
                  <a:t> a </a:t>
                </a:r>
                <a:r>
                  <a:rPr lang="en-US" sz="1800" dirty="0" err="1"/>
                  <a:t>pesquisa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elementos</a:t>
                </a:r>
                <a:r>
                  <a:rPr lang="en-US" sz="1800" dirty="0"/>
                  <a:t> com </a:t>
                </a:r>
                <a:r>
                  <a:rPr lang="en-US" sz="1800" dirty="0" err="1"/>
                  <a:t>uma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complexidade</a:t>
                </a:r>
                <a:r>
                  <a:rPr lang="en-US" sz="1800" dirty="0"/>
                  <a:t> temporal da </a:t>
                </a:r>
                <a:r>
                  <a:rPr lang="en-US" sz="1800" dirty="0" err="1"/>
                  <a:t>ordem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pt-PT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PT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sz="1800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pt-PT" sz="1800" dirty="0"/>
                  <a:t>;</a:t>
                </a:r>
              </a:p>
              <a:p>
                <a:pPr lvl="1" algn="just"/>
                <a:r>
                  <a:rPr lang="pt-PT" sz="1800" dirty="0"/>
                  <a:t>Estas requerem que o </a:t>
                </a:r>
                <a:r>
                  <a:rPr lang="pt-PT" sz="1800" b="1" i="1" dirty="0"/>
                  <a:t>operator&lt;</a:t>
                </a:r>
                <a:r>
                  <a:rPr lang="pt-PT" sz="1800" b="1" dirty="0"/>
                  <a:t> </a:t>
                </a:r>
                <a:r>
                  <a:rPr lang="pt-PT" sz="1800" dirty="0"/>
                  <a:t>se encontre implementado para que possa haver comparações entre os diferentes elementos;</a:t>
                </a:r>
              </a:p>
              <a:p>
                <a:pPr lvl="1" algn="just"/>
                <a:r>
                  <a:rPr lang="pt-PT" sz="1800" dirty="0"/>
                  <a:t>Na prática, se nos encontrarmos num determinado nó, todos os elementos à sua esquerda são de menor valor e, em contrapartida, todos os elementos à sua direita são de maior valor, isto comparando com o valor do próprio nó.</a:t>
                </a:r>
              </a:p>
              <a:p>
                <a:pPr lvl="3" algn="just"/>
                <a:endParaRPr lang="pt-PT" sz="100" dirty="0"/>
              </a:p>
              <a:p>
                <a:pPr algn="just"/>
                <a:r>
                  <a:rPr lang="pt-PT" sz="2000" b="1" dirty="0"/>
                  <a:t>Filas de Prioridade:</a:t>
                </a:r>
              </a:p>
              <a:p>
                <a:pPr lvl="1" algn="just"/>
                <a:r>
                  <a:rPr lang="pt-PT" sz="1800" dirty="0"/>
                  <a:t>As filas de prioridade são baseadas em </a:t>
                </a:r>
                <a:r>
                  <a:rPr lang="pt-PT" sz="1800" i="1" dirty="0"/>
                  <a:t>Heaps – </a:t>
                </a:r>
                <a:r>
                  <a:rPr lang="pt-PT" sz="1800" dirty="0"/>
                  <a:t>árvores binárias completas e que podem ser representadas em vetores (de modo a evitar o uso de apontadores);</a:t>
                </a:r>
              </a:p>
              <a:p>
                <a:pPr lvl="1" algn="just"/>
                <a:r>
                  <a:rPr lang="pt-PT" sz="1800" dirty="0"/>
                  <a:t>Por definição os </a:t>
                </a:r>
                <a:r>
                  <a:rPr lang="pt-PT" sz="1800" i="1" dirty="0"/>
                  <a:t>Heaps</a:t>
                </a:r>
                <a:r>
                  <a:rPr lang="pt-PT" sz="1800" dirty="0"/>
                  <a:t> da STL são </a:t>
                </a:r>
                <a:r>
                  <a:rPr lang="pt-PT" sz="1800" i="1" dirty="0"/>
                  <a:t>max-heaps</a:t>
                </a:r>
                <a:r>
                  <a:rPr lang="pt-PT" sz="1800" dirty="0"/>
                  <a:t>, pelo que a implementação do </a:t>
                </a:r>
                <a:r>
                  <a:rPr lang="pt-PT" sz="1800" b="1" i="1" dirty="0"/>
                  <a:t>operator&lt;</a:t>
                </a:r>
                <a:r>
                  <a:rPr lang="pt-PT" sz="1800" dirty="0"/>
                  <a:t> deve ser efetuada de forma cuidadosa;</a:t>
                </a:r>
              </a:p>
              <a:p>
                <a:pPr lvl="1" algn="just"/>
                <a:r>
                  <a:rPr lang="pt-PT" sz="1800" dirty="0"/>
                  <a:t>Pelo ponto anterior, no topo da fila está o maior elemento, sendo que a ordenação dos mesmos é feita com recurso ao </a:t>
                </a:r>
                <a:r>
                  <a:rPr lang="pt-PT" sz="1800" i="1" dirty="0"/>
                  <a:t>HeapSort – </a:t>
                </a:r>
                <a:r>
                  <a:rPr lang="pt-PT" sz="1800" dirty="0"/>
                  <a:t>complexidade temporal na ordem </a:t>
                </a:r>
                <a14:m>
                  <m:oMath xmlns:m="http://schemas.openxmlformats.org/officeDocument/2006/math">
                    <m:r>
                      <a:rPr lang="pt-PT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PT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pt-PT" sz="1800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PT" sz="1800" i="1" dirty="0"/>
              </a:p>
              <a:p>
                <a:pPr lvl="1" algn="just"/>
                <a:r>
                  <a:rPr lang="pt-PT" sz="1800" dirty="0"/>
                  <a:t>Por último, a complexidade temporal média de inserção e remoção é da ordem </a:t>
                </a:r>
                <a14:m>
                  <m:oMath xmlns:m="http://schemas.openxmlformats.org/officeDocument/2006/math">
                    <m:r>
                      <a:rPr lang="pt-PT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PT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sz="1800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pt-PT" sz="1800" dirty="0"/>
                  <a:t>.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024AD63-EF5C-45AD-9056-57C280BF7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572" y="709072"/>
                <a:ext cx="10658383" cy="5399812"/>
              </a:xfrm>
              <a:blipFill>
                <a:blip r:embed="rId2"/>
                <a:stretch>
                  <a:fillRect l="-515" r="-4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5BB73D-44FD-4A0F-A2ED-0C6053B4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B5BC4B-0784-4CB0-AF48-8F5A717B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337255-146C-44B5-A866-382B8DEE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5</a:t>
            </a:fld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9828A7-6031-42BB-B49D-CAE71C36D930}"/>
              </a:ext>
            </a:extLst>
          </p:cNvPr>
          <p:cNvSpPr txBox="1"/>
          <p:nvPr/>
        </p:nvSpPr>
        <p:spPr>
          <a:xfrm>
            <a:off x="301841" y="3293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A79F7A53-2EF8-47C1-8E60-13B6FFE6C36C}"/>
              </a:ext>
            </a:extLst>
          </p:cNvPr>
          <p:cNvSpPr txBox="1"/>
          <p:nvPr/>
        </p:nvSpPr>
        <p:spPr>
          <a:xfrm>
            <a:off x="838199" y="467254"/>
            <a:ext cx="744927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IMPORTÂNCIA DOS ALGORITMOS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65447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024AD63-EF5C-45AD-9056-57C280BF7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572" y="1224169"/>
                <a:ext cx="10658383" cy="2492990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pt-PT" sz="2000" b="1" dirty="0"/>
                  <a:t>Tabelas de Dispersão:</a:t>
                </a:r>
              </a:p>
              <a:p>
                <a:pPr lvl="1" algn="just"/>
                <a:r>
                  <a:rPr lang="pt-PT" sz="1800" dirty="0"/>
                  <a:t>As tabelas de dispersão permitem que a procura por um elemento seja da ordem </a:t>
                </a:r>
                <a14:m>
                  <m:oMath xmlns:m="http://schemas.openxmlformats.org/officeDocument/2006/math">
                    <m:r>
                      <a:rPr lang="pt-PT" sz="1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PT" sz="1800" dirty="0"/>
                  <a:t>, ou seja, constante;</a:t>
                </a:r>
              </a:p>
              <a:p>
                <a:pPr lvl="1" algn="just"/>
                <a:r>
                  <a:rPr lang="pt-PT" sz="1800" dirty="0"/>
                  <a:t>Para isso, é necessário definir uma função de </a:t>
                </a:r>
                <a:r>
                  <a:rPr lang="pt-PT" sz="1800" i="1" dirty="0"/>
                  <a:t>hashing</a:t>
                </a:r>
                <a:r>
                  <a:rPr lang="pt-PT" sz="1800" dirty="0"/>
                  <a:t>,</a:t>
                </a:r>
                <a:r>
                  <a:rPr lang="pt-PT" sz="1800" i="1" dirty="0"/>
                  <a:t> </a:t>
                </a:r>
                <a:r>
                  <a:rPr lang="pt-PT" sz="1800" dirty="0"/>
                  <a:t>que permite a identificação dos elementos de uma forma única;</a:t>
                </a:r>
              </a:p>
              <a:p>
                <a:pPr lvl="1" algn="just"/>
                <a:r>
                  <a:rPr lang="pt-PT" sz="1800" dirty="0"/>
                  <a:t>Uma boa função de </a:t>
                </a:r>
                <a:r>
                  <a:rPr lang="pt-PT" sz="1800" i="1" dirty="0"/>
                  <a:t>hashing </a:t>
                </a:r>
                <a:r>
                  <a:rPr lang="pt-PT" sz="1800" dirty="0"/>
                  <a:t>é fundamental, de forma a evitar um elevado número de colisões, o que obriga à resolução das mesmas por métodos como a sondagem quadrática ou linear;</a:t>
                </a:r>
                <a:endParaRPr lang="pt-PT" sz="1800" i="1" dirty="0"/>
              </a:p>
              <a:p>
                <a:pPr lvl="1" algn="just"/>
                <a:r>
                  <a:rPr lang="pt-PT" sz="1800" dirty="0"/>
                  <a:t>Na STL, esta estrutura de dados é representada pelo contentor </a:t>
                </a:r>
                <a:r>
                  <a:rPr lang="pt-PT" sz="1800" b="1" i="1" dirty="0" err="1"/>
                  <a:t>unordered_set</a:t>
                </a:r>
                <a:r>
                  <a:rPr lang="pt-PT" sz="1800" dirty="0"/>
                  <a:t>.</a:t>
                </a:r>
                <a:endParaRPr lang="pt-PT" sz="1800" b="1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024AD63-EF5C-45AD-9056-57C280BF7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572" y="1224169"/>
                <a:ext cx="10658383" cy="2492990"/>
              </a:xfrm>
              <a:blipFill>
                <a:blip r:embed="rId2"/>
                <a:stretch>
                  <a:fillRect l="-515" r="-458" b="-9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5BB73D-44FD-4A0F-A2ED-0C6053B4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B5BC4B-0784-4CB0-AF48-8F5A717B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337255-146C-44B5-A866-382B8DEE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6</a:t>
            </a:fld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9828A7-6031-42BB-B49D-CAE71C36D930}"/>
              </a:ext>
            </a:extLst>
          </p:cNvPr>
          <p:cNvSpPr txBox="1"/>
          <p:nvPr/>
        </p:nvSpPr>
        <p:spPr>
          <a:xfrm>
            <a:off x="301841" y="3293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A79F7A53-2EF8-47C1-8E60-13B6FFE6C36C}"/>
              </a:ext>
            </a:extLst>
          </p:cNvPr>
          <p:cNvSpPr txBox="1"/>
          <p:nvPr/>
        </p:nvSpPr>
        <p:spPr>
          <a:xfrm>
            <a:off x="838199" y="467254"/>
            <a:ext cx="744927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IMPORTÂNCIA DOS ALGORITMOS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ECC47B-B979-43B9-A24D-DE7913E3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045" y="3723558"/>
            <a:ext cx="3929744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int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operator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()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(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ClientMessage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*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msg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)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const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{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  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int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v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=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0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  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for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(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auto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elem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: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msg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-&gt;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getMsg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   {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      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v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+=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37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*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elem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   }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  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for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(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auto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elem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: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msg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-&gt;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getEMail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   {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      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v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+=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37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*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elem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   }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  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return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v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 PL" panose="020B0609020000020004" pitchFamily="49" charset="0"/>
                <a:cs typeface="Cascadia Mono PL" panose="020B0609020000020004" pitchFamily="49" charset="0"/>
              </a:rPr>
              <a:t>}</a:t>
            </a:r>
            <a:endParaRPr kumimoji="0" lang="pt-PT" altLang="pt-P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 PL" panose="020B0609020000020004" pitchFamily="49" charset="0"/>
              <a:cs typeface="Cascadia Mono PL" panose="020B06090200000200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E68BC4-DC1F-42BA-9663-E5EAB280A889}"/>
              </a:ext>
            </a:extLst>
          </p:cNvPr>
          <p:cNvSpPr txBox="1"/>
          <p:nvPr/>
        </p:nvSpPr>
        <p:spPr>
          <a:xfrm>
            <a:off x="5105399" y="5598382"/>
            <a:ext cx="4241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</a:rPr>
              <a:t>Figura</a:t>
            </a:r>
            <a:r>
              <a:rPr lang="en-US" sz="1600" b="1" dirty="0">
                <a:solidFill>
                  <a:srgbClr val="002060"/>
                </a:solidFill>
              </a:rPr>
              <a:t> 2 </a:t>
            </a:r>
            <a:r>
              <a:rPr lang="en-US" sz="1600" dirty="0"/>
              <a:t>– </a:t>
            </a:r>
            <a:r>
              <a:rPr lang="en-US" sz="1600" dirty="0" err="1"/>
              <a:t>Implementação</a:t>
            </a:r>
            <a:r>
              <a:rPr lang="en-US" sz="1600" dirty="0"/>
              <a:t> da </a:t>
            </a:r>
            <a:r>
              <a:rPr lang="en-US" sz="1600" dirty="0" err="1"/>
              <a:t>função</a:t>
            </a:r>
            <a:r>
              <a:rPr lang="en-US" sz="1600" dirty="0"/>
              <a:t> de </a:t>
            </a:r>
            <a:r>
              <a:rPr lang="en-US" sz="1600" i="1" dirty="0"/>
              <a:t>hashing</a:t>
            </a:r>
            <a:r>
              <a:rPr lang="en-US" sz="1600" dirty="0"/>
              <a:t>. 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21271875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9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9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9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12000" decel="88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7424057" cy="444045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dados da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PT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68309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ESTRUTURA DOS FICHEIROS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702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076C68-9CE4-4F2D-A41B-22962A16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5"/>
            <a:ext cx="10515600" cy="4774291"/>
          </a:xfrm>
        </p:spPr>
        <p:txBody>
          <a:bodyPr anchor="ctr">
            <a:normAutofit/>
          </a:bodyPr>
          <a:lstStyle/>
          <a:p>
            <a:pPr algn="just"/>
            <a:r>
              <a:rPr lang="pt-PT" sz="2400" dirty="0"/>
              <a:t>Para o armazenamento dos dados relativos a transações, listas de clientes e produtos, foram usados ficheiros de texto. </a:t>
            </a:r>
          </a:p>
          <a:p>
            <a:pPr algn="just"/>
            <a:endParaRPr lang="pt-PT" sz="2400" dirty="0"/>
          </a:p>
          <a:p>
            <a:pPr algn="just"/>
            <a:r>
              <a:rPr lang="pt-PT" sz="2400" dirty="0"/>
              <a:t>O programa, quando é iniciado, efetua a leitura dos conteúdos do ficheiro, armazenando-os na estrutura de dados apropriada. Por outro lado, a escrita dos dados para o ficheiro de texto ocorre quando o utilizador encerra o programa.</a:t>
            </a:r>
          </a:p>
          <a:p>
            <a:pPr algn="just"/>
            <a:r>
              <a:rPr lang="pt-PT" sz="2400" dirty="0"/>
              <a:t>Com a introdução destas novas funcionalidades, adicionámos novos ficheiros de texto relevantes no contexto deste problema.</a:t>
            </a:r>
          </a:p>
          <a:p>
            <a:pPr algn="just"/>
            <a:endParaRPr lang="en-US" sz="1000" dirty="0"/>
          </a:p>
          <a:p>
            <a:pPr marL="457200" lvl="1" indent="0" algn="just">
              <a:buNone/>
            </a:pPr>
            <a:endParaRPr lang="en-US" sz="1800" u="sng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2848E7-2AE5-45B2-9558-FD3D61E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C73F42-A9C5-4887-A89A-B85246EF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2371D-79D2-47E4-A308-92E7D38F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8</a:t>
            </a:fld>
            <a:endParaRPr lang="en-GB" dirty="0"/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A33C8FF5-CD14-422D-8928-1F338FB71F1A}"/>
              </a:ext>
            </a:extLst>
          </p:cNvPr>
          <p:cNvSpPr txBox="1"/>
          <p:nvPr/>
        </p:nvSpPr>
        <p:spPr>
          <a:xfrm>
            <a:off x="838199" y="451639"/>
            <a:ext cx="598714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FICHEIROS E A SUA UTILIDADE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9486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6000" decel="8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076C68-9CE4-4F2D-A41B-22962A16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390"/>
            <a:ext cx="10515600" cy="4774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000" dirty="0"/>
          </a:p>
          <a:p>
            <a:pPr marL="457200" lvl="1" indent="0" algn="just">
              <a:buNone/>
            </a:pPr>
            <a:endParaRPr lang="en-US" sz="1800" u="sng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2848E7-2AE5-45B2-9558-FD3D61E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janeiro de 2021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C73F42-A9C5-4887-A89A-B85246EF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2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2371D-79D2-47E4-A308-92E7D38F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9</a:t>
            </a:fld>
            <a:endParaRPr lang="en-GB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2462B8-2986-417F-8574-4F436694FE8F}"/>
              </a:ext>
            </a:extLst>
          </p:cNvPr>
          <p:cNvSpPr txBox="1"/>
          <p:nvPr/>
        </p:nvSpPr>
        <p:spPr>
          <a:xfrm>
            <a:off x="3581400" y="1246945"/>
            <a:ext cx="3804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Nome da </a:t>
            </a:r>
            <a:r>
              <a:rPr lang="en-US" sz="2000" b="1" dirty="0" err="1">
                <a:solidFill>
                  <a:srgbClr val="FF0000"/>
                </a:solidFill>
              </a:rPr>
              <a:t>Empresa</a:t>
            </a:r>
            <a:endParaRPr lang="en-US" sz="20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Localização</a:t>
            </a:r>
            <a:r>
              <a:rPr lang="en-US" sz="2000" dirty="0"/>
              <a:t> das </a:t>
            </a:r>
            <a:r>
              <a:rPr lang="en-US" sz="2000" dirty="0" err="1"/>
              <a:t>lojas</a:t>
            </a:r>
            <a:r>
              <a:rPr lang="en-US" sz="2000" dirty="0"/>
              <a:t> </a:t>
            </a:r>
            <a:r>
              <a:rPr lang="en-US" sz="2000" dirty="0" err="1"/>
              <a:t>físicas</a:t>
            </a:r>
            <a:endParaRPr lang="pt-PT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0B0C48-E4E1-43DB-960B-2B8F594D2F05}"/>
              </a:ext>
            </a:extLst>
          </p:cNvPr>
          <p:cNvSpPr txBox="1"/>
          <p:nvPr/>
        </p:nvSpPr>
        <p:spPr>
          <a:xfrm>
            <a:off x="3581400" y="1954831"/>
            <a:ext cx="44754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Lista de </a:t>
            </a:r>
            <a:r>
              <a:rPr lang="en-US" sz="2000" b="1" dirty="0" err="1">
                <a:solidFill>
                  <a:srgbClr val="00B050"/>
                </a:solidFill>
              </a:rPr>
              <a:t>Clientes</a:t>
            </a:r>
            <a:endParaRPr lang="en-US" sz="2000" b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Clientes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Registados</a:t>
            </a:r>
            <a:endParaRPr lang="en-US" sz="12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Registados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E-Mail e </a:t>
            </a:r>
            <a:r>
              <a:rPr lang="en-US" sz="1600" dirty="0" err="1"/>
              <a:t>métodos</a:t>
            </a:r>
            <a:r>
              <a:rPr lang="en-US" sz="1600" dirty="0"/>
              <a:t> de </a:t>
            </a:r>
            <a:r>
              <a:rPr lang="en-US" sz="1600" dirty="0" err="1"/>
              <a:t>pagamento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Mensagens</a:t>
            </a:r>
            <a:r>
              <a:rPr lang="en-US" sz="1600" dirty="0"/>
              <a:t> </a:t>
            </a:r>
            <a:r>
              <a:rPr lang="en-US" sz="1600" dirty="0" err="1"/>
              <a:t>trocadas</a:t>
            </a:r>
            <a:r>
              <a:rPr lang="en-US" sz="1600" dirty="0"/>
              <a:t> com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clientes</a:t>
            </a:r>
            <a:endParaRPr lang="en-US" sz="16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30CAFF-49CF-4477-8D16-31DFA9C9F356}"/>
              </a:ext>
            </a:extLst>
          </p:cNvPr>
          <p:cNvSpPr txBox="1"/>
          <p:nvPr/>
        </p:nvSpPr>
        <p:spPr>
          <a:xfrm>
            <a:off x="3581400" y="3430810"/>
            <a:ext cx="4807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Lista de </a:t>
            </a:r>
            <a:r>
              <a:rPr lang="en-US" sz="2000" b="1" dirty="0" err="1">
                <a:solidFill>
                  <a:srgbClr val="00B0F0"/>
                </a:solidFill>
              </a:rPr>
              <a:t>Produtos</a:t>
            </a:r>
            <a:endParaRPr lang="en-US" sz="2000" b="1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Descrição</a:t>
            </a:r>
            <a:r>
              <a:rPr lang="en-US" dirty="0"/>
              <a:t> e </a:t>
            </a:r>
            <a:r>
              <a:rPr lang="en-US" dirty="0" err="1"/>
              <a:t>Preço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Referências</a:t>
            </a:r>
            <a:r>
              <a:rPr lang="en-US" dirty="0"/>
              <a:t> de Stock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loja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Stock </a:t>
            </a:r>
            <a:r>
              <a:rPr lang="en-US" sz="1600" dirty="0" err="1"/>
              <a:t>mínimo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Stock </a:t>
            </a:r>
            <a:r>
              <a:rPr lang="en-US" sz="1600" dirty="0" err="1"/>
              <a:t>disponível</a:t>
            </a:r>
            <a:endParaRPr lang="pt-PT" sz="1600" dirty="0"/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470FA9D4-AEC0-48E3-ABFA-86F767769EC0}"/>
              </a:ext>
            </a:extLst>
          </p:cNvPr>
          <p:cNvSpPr txBox="1"/>
          <p:nvPr/>
        </p:nvSpPr>
        <p:spPr>
          <a:xfrm>
            <a:off x="838200" y="451639"/>
            <a:ext cx="3799114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COMPANY.TXT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38A6E0-35FE-46ED-93A2-F20AA67E166F}"/>
              </a:ext>
            </a:extLst>
          </p:cNvPr>
          <p:cNvSpPr txBox="1"/>
          <p:nvPr/>
        </p:nvSpPr>
        <p:spPr>
          <a:xfrm>
            <a:off x="3581399" y="5031065"/>
            <a:ext cx="48079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FF6600"/>
                </a:solidFill>
              </a:rPr>
              <a:t>Lista de </a:t>
            </a:r>
            <a:r>
              <a:rPr lang="en-US" sz="2000" b="1" dirty="0" err="1">
                <a:solidFill>
                  <a:srgbClr val="FF6600"/>
                </a:solidFill>
              </a:rPr>
              <a:t>Transações</a:t>
            </a:r>
            <a:endParaRPr lang="en-US" sz="2000" b="1" dirty="0">
              <a:solidFill>
                <a:srgbClr val="FF66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estatísticos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4742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8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accel="17000" decel="8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accel="17000" decel="81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accel="17000" decel="81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accel="17000" decel="81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17000" decel="81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accel="20000" decel="8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1432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Cascadia Mono PL</vt:lpstr>
      <vt:lpstr>Segoe UI</vt:lpstr>
      <vt:lpstr>Tema do Office</vt:lpstr>
      <vt:lpstr>PROJETO PRÁTICO DE AEDA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Prático de AEDA</dc:title>
  <dc:creator>Miguel</dc:creator>
  <cp:lastModifiedBy>Isabel Maria Rocha Silva Rodrigues</cp:lastModifiedBy>
  <cp:revision>29</cp:revision>
  <dcterms:created xsi:type="dcterms:W3CDTF">2020-11-15T19:50:42Z</dcterms:created>
  <dcterms:modified xsi:type="dcterms:W3CDTF">2021-01-04T23:48:13Z</dcterms:modified>
</cp:coreProperties>
</file>