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panose="020B0604020202020204" charset="0"/>
      <p:regular r:id="rId30"/>
      <p:bold r:id="rId31"/>
      <p:italic r:id="rId32"/>
      <p:boldItalic r:id="rId33"/>
    </p:embeddedFont>
    <p:embeddedFont>
      <p:font typeface="Montserrat Medium" panose="020B0604020202020204" charset="0"/>
      <p:regular r:id="rId34"/>
      <p:bold r:id="rId35"/>
      <p:italic r:id="rId36"/>
      <p:boldItalic r:id="rId37"/>
    </p:embeddedFont>
    <p:embeddedFont>
      <p:font typeface="Montserrat SemiBold"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7">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RxBtt2uv/n06lAiQQGWiCaWws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guide orient="horz" pos="73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rive.google.com/file/d/1D5Flb10A11pGoXCx5Bea9WG4ynU6ci3i/view?usp=sharin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profesional.com/management/352621-esto-cobrara-un-programador-en-argentina-en-2022"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cessi.org.ar/ver-noticias-cessi-la-evolucion-de-los-salarios-en-la-industria-it-2755"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essi.org.ar/ver-noticias-cessi-la-evolucion-de-los-salarios-en-la-industria-it-2755"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a:solidFill>
                  <a:schemeClr val="dk1"/>
                </a:solidFill>
              </a:rPr>
              <a:t>Programa oficial Full Stack Python 2022: </a:t>
            </a:r>
            <a:r>
              <a:rPr lang="es" u="sng">
                <a:solidFill>
                  <a:schemeClr val="hlink"/>
                </a:solidFill>
                <a:hlinkClick r:id="rId3"/>
              </a:rPr>
              <a:t>https://drive.google.com/file/d/1D5Flb10A11pGoXCx5Bea9WG4ynU6ci3i/view?usp=sharing</a:t>
            </a:r>
            <a:r>
              <a:rPr lang="es">
                <a:solidFill>
                  <a:schemeClr val="dk1"/>
                </a:solidFill>
              </a:rPr>
              <a:t> (por el momento sólo se puede compartir este Plan de estudios a los Estudiantes)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rgbClr val="FF0000"/>
                </a:solidFill>
              </a:rPr>
              <a:t>Nota para los Docentes: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(importante, siempre citar fuente): </a:t>
            </a:r>
            <a:endParaRPr b="1">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3"/>
              </a:rPr>
              <a:t>https://www.iprofesional.com/management/352621-esto-cobrara-un-programador-en-argentina-en-2022</a:t>
            </a:r>
            <a:r>
              <a:rPr lang="es">
                <a:solidFill>
                  <a:schemeClr val="dk1"/>
                </a:solidFill>
              </a:rPr>
              <a:t> </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s" u="sng">
                <a:solidFill>
                  <a:schemeClr val="hlink"/>
                </a:solidFill>
                <a:hlinkClick r:id="rId4"/>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s" b="1">
                <a:solidFill>
                  <a:schemeClr val="dk1"/>
                </a:solidFill>
              </a:rPr>
              <a:t>Fuente: </a:t>
            </a:r>
            <a:r>
              <a:rPr lang="es" u="sng">
                <a:solidFill>
                  <a:schemeClr val="hlink"/>
                </a:solidFill>
                <a:hlinkClick r:id="rId3"/>
              </a:rPr>
              <a:t>https://cessi.org.ar/ver-noticias-cessi-la-evolucion-de-los-salarios-en-la-industria-it-2755</a:t>
            </a:r>
            <a:r>
              <a:rPr lang="es">
                <a:solidFill>
                  <a:schemeClr val="dk1"/>
                </a:solidFill>
              </a:rPr>
              <a:t> (CESSI, 2021)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700"/>
              <a:buFont typeface="Montserrat"/>
              <a:buNone/>
              <a:defRPr sz="3700" b="1">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11" name="Google Shape;11;p29"/>
          <p:cNvPicPr preferRelativeResize="0"/>
          <p:nvPr/>
        </p:nvPicPr>
        <p:blipFill rotWithShape="1">
          <a:blip r:embed="rId2">
            <a:alphaModFix/>
          </a:blip>
          <a:srcRect/>
          <a:stretch/>
        </p:blipFill>
        <p:spPr>
          <a:xfrm>
            <a:off x="0" y="1290050"/>
            <a:ext cx="3040999" cy="2072300"/>
          </a:xfrm>
          <a:prstGeom prst="rect">
            <a:avLst/>
          </a:prstGeom>
          <a:noFill/>
          <a:ln>
            <a:noFill/>
          </a:ln>
        </p:spPr>
      </p:pic>
      <p:pic>
        <p:nvPicPr>
          <p:cNvPr id="12" name="Google Shape;12;p29"/>
          <p:cNvPicPr preferRelativeResize="0"/>
          <p:nvPr/>
        </p:nvPicPr>
        <p:blipFill rotWithShape="1">
          <a:blip r:embed="rId3">
            <a:alphaModFix/>
          </a:blip>
          <a:srcRect/>
          <a:stretch/>
        </p:blipFill>
        <p:spPr>
          <a:xfrm>
            <a:off x="8222877" y="4573625"/>
            <a:ext cx="741498" cy="399274"/>
          </a:xfrm>
          <a:prstGeom prst="rect">
            <a:avLst/>
          </a:prstGeom>
          <a:noFill/>
          <a:ln>
            <a:noFill/>
          </a:ln>
        </p:spPr>
      </p:pic>
      <p:sp>
        <p:nvSpPr>
          <p:cNvPr id="13" name="Google Shape;13;p29"/>
          <p:cNvSpPr txBox="1"/>
          <p:nvPr/>
        </p:nvSpPr>
        <p:spPr>
          <a:xfrm>
            <a:off x="3326000" y="3062475"/>
            <a:ext cx="55344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Medium"/>
              <a:ea typeface="Montserrat Medium"/>
              <a:cs typeface="Montserrat Medium"/>
              <a:sym typeface="Montserrat Medium"/>
            </a:endParaRPr>
          </a:p>
        </p:txBody>
      </p:sp>
      <p:sp>
        <p:nvSpPr>
          <p:cNvPr id="14" name="Google Shape;14;p29"/>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5" name="Google Shape;15;p29"/>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9"/>
          <p:cNvPicPr preferRelativeResize="0"/>
          <p:nvPr/>
        </p:nvPicPr>
        <p:blipFill rotWithShape="1">
          <a:blip r:embed="rId4">
            <a:alphaModFix/>
          </a:blip>
          <a:srcRect/>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portante o recordatorio" type="blank">
  <p:cSld name="BLANK">
    <p:spTree>
      <p:nvGrpSpPr>
        <p:cNvPr id="1" name="Shape 86"/>
        <p:cNvGrpSpPr/>
        <p:nvPr/>
      </p:nvGrpSpPr>
      <p:grpSpPr>
        <a:xfrm>
          <a:off x="0" y="0"/>
          <a:ext cx="0" cy="0"/>
          <a:chOff x="0" y="0"/>
          <a:chExt cx="0" cy="0"/>
        </a:xfrm>
      </p:grpSpPr>
      <p:sp>
        <p:nvSpPr>
          <p:cNvPr id="87" name="Google Shape;87;p38"/>
          <p:cNvSpPr/>
          <p:nvPr/>
        </p:nvSpPr>
        <p:spPr>
          <a:xfrm>
            <a:off x="-13650" y="-577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38"/>
          <p:cNvPicPr preferRelativeResize="0"/>
          <p:nvPr/>
        </p:nvPicPr>
        <p:blipFill rotWithShape="1">
          <a:blip r:embed="rId2">
            <a:alphaModFix/>
          </a:blip>
          <a:srcRect/>
          <a:stretch/>
        </p:blipFill>
        <p:spPr>
          <a:xfrm>
            <a:off x="7910675" y="-260761"/>
            <a:ext cx="1365875" cy="1365875"/>
          </a:xfrm>
          <a:prstGeom prst="rect">
            <a:avLst/>
          </a:prstGeom>
          <a:noFill/>
          <a:ln>
            <a:noFill/>
          </a:ln>
        </p:spPr>
      </p:pic>
      <p:pic>
        <p:nvPicPr>
          <p:cNvPr id="89" name="Google Shape;89;p38"/>
          <p:cNvPicPr preferRelativeResize="0"/>
          <p:nvPr/>
        </p:nvPicPr>
        <p:blipFill rotWithShape="1">
          <a:blip r:embed="rId3">
            <a:alphaModFix/>
          </a:blip>
          <a:srcRect/>
          <a:stretch/>
        </p:blipFill>
        <p:spPr>
          <a:xfrm>
            <a:off x="0" y="5738"/>
            <a:ext cx="1163080" cy="792599"/>
          </a:xfrm>
          <a:prstGeom prst="rect">
            <a:avLst/>
          </a:prstGeom>
          <a:noFill/>
          <a:ln>
            <a:noFill/>
          </a:ln>
        </p:spPr>
      </p:pic>
      <p:pic>
        <p:nvPicPr>
          <p:cNvPr id="90" name="Google Shape;90;p38"/>
          <p:cNvPicPr preferRelativeResize="0"/>
          <p:nvPr/>
        </p:nvPicPr>
        <p:blipFill rotWithShape="1">
          <a:blip r:embed="rId4">
            <a:alphaModFix/>
          </a:blip>
          <a:srcRect/>
          <a:stretch/>
        </p:blipFill>
        <p:spPr>
          <a:xfrm>
            <a:off x="4026135" y="164938"/>
            <a:ext cx="1091725" cy="497100"/>
          </a:xfrm>
          <a:prstGeom prst="rect">
            <a:avLst/>
          </a:prstGeom>
          <a:noFill/>
          <a:ln>
            <a:noFill/>
          </a:ln>
        </p:spPr>
      </p:pic>
      <p:sp>
        <p:nvSpPr>
          <p:cNvPr id="91" name="Google Shape;91;p38"/>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333333"/>
              </a:buClr>
              <a:buSzPts val="3700"/>
              <a:buFont typeface="Montserrat"/>
              <a:buNone/>
              <a:defRPr sz="37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tarea y consigna">
  <p:cSld name="BIG_NUMBER">
    <p:spTree>
      <p:nvGrpSpPr>
        <p:cNvPr id="1" name="Shape 92"/>
        <p:cNvGrpSpPr/>
        <p:nvPr/>
      </p:nvGrpSpPr>
      <p:grpSpPr>
        <a:xfrm>
          <a:off x="0" y="0"/>
          <a:ext cx="0" cy="0"/>
          <a:chOff x="0" y="0"/>
          <a:chExt cx="0" cy="0"/>
        </a:xfrm>
      </p:grpSpPr>
      <p:sp>
        <p:nvSpPr>
          <p:cNvPr id="93" name="Google Shape;93;p39"/>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pic>
        <p:nvPicPr>
          <p:cNvPr id="95" name="Google Shape;95;p39"/>
          <p:cNvPicPr preferRelativeResize="0"/>
          <p:nvPr/>
        </p:nvPicPr>
        <p:blipFill rotWithShape="1">
          <a:blip r:embed="rId2">
            <a:alphaModFix/>
          </a:blip>
          <a:srcRect/>
          <a:stretch/>
        </p:blipFill>
        <p:spPr>
          <a:xfrm>
            <a:off x="4026135" y="4508338"/>
            <a:ext cx="1091725" cy="497100"/>
          </a:xfrm>
          <a:prstGeom prst="rect">
            <a:avLst/>
          </a:prstGeom>
          <a:noFill/>
          <a:ln>
            <a:noFill/>
          </a:ln>
        </p:spPr>
      </p:pic>
      <p:pic>
        <p:nvPicPr>
          <p:cNvPr id="96" name="Google Shape;96;p39"/>
          <p:cNvPicPr preferRelativeResize="0"/>
          <p:nvPr/>
        </p:nvPicPr>
        <p:blipFill rotWithShape="1">
          <a:blip r:embed="rId3">
            <a:alphaModFix/>
          </a:blip>
          <a:srcRect/>
          <a:stretch/>
        </p:blipFill>
        <p:spPr>
          <a:xfrm>
            <a:off x="0" y="4264238"/>
            <a:ext cx="1163080" cy="792599"/>
          </a:xfrm>
          <a:prstGeom prst="rect">
            <a:avLst/>
          </a:prstGeom>
          <a:noFill/>
          <a:ln>
            <a:noFill/>
          </a:ln>
        </p:spPr>
      </p:pic>
      <p:pic>
        <p:nvPicPr>
          <p:cNvPr id="97" name="Google Shape;97;p39"/>
          <p:cNvPicPr preferRelativeResize="0"/>
          <p:nvPr/>
        </p:nvPicPr>
        <p:blipFill rotWithShape="1">
          <a:blip r:embed="rId4">
            <a:alphaModFix/>
          </a:blip>
          <a:srcRect/>
          <a:stretch/>
        </p:blipFill>
        <p:spPr>
          <a:xfrm>
            <a:off x="7910675" y="4073939"/>
            <a:ext cx="1365875" cy="1365875"/>
          </a:xfrm>
          <a:prstGeom prst="rect">
            <a:avLst/>
          </a:prstGeom>
          <a:noFill/>
          <a:ln>
            <a:noFill/>
          </a:ln>
        </p:spPr>
      </p:pic>
      <p:sp>
        <p:nvSpPr>
          <p:cNvPr id="98" name="Google Shape;98;p39"/>
          <p:cNvSpPr txBox="1">
            <a:spLocks noGrp="1"/>
          </p:cNvSpPr>
          <p:nvPr>
            <p:ph type="title"/>
          </p:nvPr>
        </p:nvSpPr>
        <p:spPr>
          <a:xfrm>
            <a:off x="432025" y="187325"/>
            <a:ext cx="7982100" cy="497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39"/>
          <p:cNvSpPr txBox="1">
            <a:spLocks noGrp="1"/>
          </p:cNvSpPr>
          <p:nvPr>
            <p:ph type="body" idx="1"/>
          </p:nvPr>
        </p:nvSpPr>
        <p:spPr>
          <a:xfrm>
            <a:off x="432025" y="8476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ase 2 - 37">
  <p:cSld name="BLANK_1_1">
    <p:spTree>
      <p:nvGrpSpPr>
        <p:cNvPr id="1" name="Shape 100"/>
        <p:cNvGrpSpPr/>
        <p:nvPr/>
      </p:nvGrpSpPr>
      <p:grpSpPr>
        <a:xfrm>
          <a:off x="0" y="0"/>
          <a:ext cx="0" cy="0"/>
          <a:chOff x="0" y="0"/>
          <a:chExt cx="0" cy="0"/>
        </a:xfrm>
      </p:grpSpPr>
      <p:sp>
        <p:nvSpPr>
          <p:cNvPr id="101" name="Google Shape;101;p40"/>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02" name="Google Shape;102;p40"/>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0"/>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0"/>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0"/>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6" name="Google Shape;106;p40"/>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07" name="Google Shape;107;p40"/>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8" name="Google Shape;108;p40"/>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09" name="Google Shape;109;p40"/>
          <p:cNvSpPr txBox="1">
            <a:spLocks noGrp="1"/>
          </p:cNvSpPr>
          <p:nvPr>
            <p:ph type="title" idx="3"/>
          </p:nvPr>
        </p:nvSpPr>
        <p:spPr>
          <a:xfrm>
            <a:off x="6877450" y="1159388"/>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10" name="Google Shape;110;p40"/>
          <p:cNvSpPr txBox="1">
            <a:spLocks noGrp="1"/>
          </p:cNvSpPr>
          <p:nvPr>
            <p:ph type="title" idx="4"/>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1" name="Google Shape;111;p40"/>
          <p:cNvSpPr txBox="1">
            <a:spLocks noGrp="1"/>
          </p:cNvSpPr>
          <p:nvPr>
            <p:ph type="title" idx="5"/>
          </p:nvPr>
        </p:nvSpPr>
        <p:spPr>
          <a:xfrm>
            <a:off x="6130475" y="2159925"/>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2" name="Google Shape;112;p4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40"/>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14" name="Google Shape;114;p40"/>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15" name="Google Shape;115;p40"/>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16" name="Google Shape;116;p40"/>
          <p:cNvSpPr txBox="1">
            <a:spLocks noGrp="1"/>
          </p:cNvSpPr>
          <p:nvPr>
            <p:ph type="title" idx="6"/>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17" name="Google Shape;117;p40"/>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Última clase">
  <p:cSld name="BLANK_1_1_1">
    <p:spTree>
      <p:nvGrpSpPr>
        <p:cNvPr id="1" name="Shape 118"/>
        <p:cNvGrpSpPr/>
        <p:nvPr/>
      </p:nvGrpSpPr>
      <p:grpSpPr>
        <a:xfrm>
          <a:off x="0" y="0"/>
          <a:ext cx="0" cy="0"/>
          <a:chOff x="0" y="0"/>
          <a:chExt cx="0" cy="0"/>
        </a:xfrm>
      </p:grpSpPr>
      <p:sp>
        <p:nvSpPr>
          <p:cNvPr id="119" name="Google Shape;119;p41"/>
          <p:cNvSpPr/>
          <p:nvPr/>
        </p:nvSpPr>
        <p:spPr>
          <a:xfrm>
            <a:off x="212425" y="1172325"/>
            <a:ext cx="4818000" cy="436800"/>
          </a:xfrm>
          <a:prstGeom prst="chevron">
            <a:avLst>
              <a:gd name="adj" fmla="val 45084"/>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120" name="Google Shape;120;p4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1"/>
          <p:cNvSpPr/>
          <p:nvPr/>
        </p:nvSpPr>
        <p:spPr>
          <a:xfrm>
            <a:off x="1139350" y="7922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41"/>
          <p:cNvSpPr txBox="1"/>
          <p:nvPr/>
        </p:nvSpPr>
        <p:spPr>
          <a:xfrm>
            <a:off x="528700" y="2150250"/>
            <a:ext cx="2397900" cy="21312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23" name="Google Shape;123;p41"/>
          <p:cNvSpPr txBox="1">
            <a:spLocks noGrp="1"/>
          </p:cNvSpPr>
          <p:nvPr>
            <p:ph type="title"/>
          </p:nvPr>
        </p:nvSpPr>
        <p:spPr>
          <a:xfrm>
            <a:off x="1271800" y="115937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4" name="Google Shape;124;p41"/>
          <p:cNvSpPr txBox="1">
            <a:spLocks noGrp="1"/>
          </p:cNvSpPr>
          <p:nvPr>
            <p:ph type="title" idx="2"/>
          </p:nvPr>
        </p:nvSpPr>
        <p:spPr>
          <a:xfrm>
            <a:off x="3938175" y="1159375"/>
            <a:ext cx="109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a:endParaRPr/>
          </a:p>
        </p:txBody>
      </p:sp>
      <p:sp>
        <p:nvSpPr>
          <p:cNvPr id="125" name="Google Shape;125;p41"/>
          <p:cNvSpPr txBox="1">
            <a:spLocks noGrp="1"/>
          </p:cNvSpPr>
          <p:nvPr>
            <p:ph type="title" idx="3"/>
          </p:nvPr>
        </p:nvSpPr>
        <p:spPr>
          <a:xfrm>
            <a:off x="532575" y="2150850"/>
            <a:ext cx="2397900" cy="2112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6" name="Google Shape;126;p4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7" name="Google Shape;127;p4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128" name="Google Shape;128;p41"/>
          <p:cNvPicPr preferRelativeResize="0"/>
          <p:nvPr/>
        </p:nvPicPr>
        <p:blipFill rotWithShape="1">
          <a:blip r:embed="rId3">
            <a:alphaModFix/>
          </a:blip>
          <a:srcRect/>
          <a:stretch/>
        </p:blipFill>
        <p:spPr>
          <a:xfrm>
            <a:off x="8078975" y="4699100"/>
            <a:ext cx="558475" cy="300725"/>
          </a:xfrm>
          <a:prstGeom prst="rect">
            <a:avLst/>
          </a:prstGeom>
          <a:noFill/>
          <a:ln>
            <a:noFill/>
          </a:ln>
        </p:spPr>
      </p:pic>
      <p:sp>
        <p:nvSpPr>
          <p:cNvPr id="129" name="Google Shape;129;p4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130" name="Google Shape;130;p41"/>
          <p:cNvSpPr txBox="1">
            <a:spLocks noGrp="1"/>
          </p:cNvSpPr>
          <p:nvPr>
            <p:ph type="title" idx="4"/>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131" name="Google Shape;131;p4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y subtítulo" type="title">
  <p:cSld name="TITLE">
    <p:spTree>
      <p:nvGrpSpPr>
        <p:cNvPr id="1" name="Shape 17"/>
        <p:cNvGrpSpPr/>
        <p:nvPr/>
      </p:nvGrpSpPr>
      <p:grpSpPr>
        <a:xfrm>
          <a:off x="0" y="0"/>
          <a:ext cx="0" cy="0"/>
          <a:chOff x="0" y="0"/>
          <a:chExt cx="0" cy="0"/>
        </a:xfrm>
      </p:grpSpPr>
      <p:sp>
        <p:nvSpPr>
          <p:cNvPr id="18" name="Google Shape;18;p30"/>
          <p:cNvSpPr/>
          <p:nvPr/>
        </p:nvSpPr>
        <p:spPr>
          <a:xfrm>
            <a:off x="-13650" y="4328925"/>
            <a:ext cx="9171300" cy="8559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30"/>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rgbClr val="333333"/>
              </a:buClr>
              <a:buSzPts val="4900"/>
              <a:buFont typeface="Montserrat"/>
              <a:buNone/>
              <a:defRPr sz="4900" b="1">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20" name="Google Shape;20;p3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21" name="Google Shape;21;p30"/>
          <p:cNvPicPr preferRelativeResize="0"/>
          <p:nvPr/>
        </p:nvPicPr>
        <p:blipFill rotWithShape="1">
          <a:blip r:embed="rId2">
            <a:alphaModFix/>
          </a:blip>
          <a:srcRect/>
          <a:stretch/>
        </p:blipFill>
        <p:spPr>
          <a:xfrm>
            <a:off x="7910675" y="4073939"/>
            <a:ext cx="1365875" cy="1365875"/>
          </a:xfrm>
          <a:prstGeom prst="rect">
            <a:avLst/>
          </a:prstGeom>
          <a:noFill/>
          <a:ln>
            <a:noFill/>
          </a:ln>
        </p:spPr>
      </p:pic>
      <p:sp>
        <p:nvSpPr>
          <p:cNvPr id="22" name="Google Shape;22;p30"/>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3" name="Google Shape;23;p30"/>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24" name="Google Shape;24;p30"/>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lase 0">
  <p:cSld name="BLANK_1">
    <p:spTree>
      <p:nvGrpSpPr>
        <p:cNvPr id="1" name="Shape 25"/>
        <p:cNvGrpSpPr/>
        <p:nvPr/>
      </p:nvGrpSpPr>
      <p:grpSpPr>
        <a:xfrm>
          <a:off x="0" y="0"/>
          <a:ext cx="0" cy="0"/>
          <a:chOff x="0" y="0"/>
          <a:chExt cx="0" cy="0"/>
        </a:xfrm>
      </p:grpSpPr>
      <p:sp>
        <p:nvSpPr>
          <p:cNvPr id="26" name="Google Shape;26;p31"/>
          <p:cNvSpPr/>
          <p:nvPr/>
        </p:nvSpPr>
        <p:spPr>
          <a:xfrm>
            <a:off x="212425" y="1172325"/>
            <a:ext cx="8636100" cy="436800"/>
          </a:xfrm>
          <a:prstGeom prst="chevron">
            <a:avLst>
              <a:gd name="adj" fmla="val 50000"/>
            </a:avLst>
          </a:prstGeom>
          <a:solidFill>
            <a:srgbClr val="7685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D9D9D9"/>
              </a:solidFill>
              <a:latin typeface="Arial"/>
              <a:ea typeface="Arial"/>
              <a:cs typeface="Arial"/>
              <a:sym typeface="Arial"/>
            </a:endParaRPr>
          </a:p>
        </p:txBody>
      </p:sp>
      <p:sp>
        <p:nvSpPr>
          <p:cNvPr id="27" name="Google Shape;27;p31"/>
          <p:cNvSpPr/>
          <p:nvPr/>
        </p:nvSpPr>
        <p:spPr>
          <a:xfrm>
            <a:off x="3907500" y="792225"/>
            <a:ext cx="1176600" cy="1164600"/>
          </a:xfrm>
          <a:prstGeom prst="ellipse">
            <a:avLst/>
          </a:prstGeom>
          <a:solidFill>
            <a:srgbClr val="F1C23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1"/>
          <p:cNvSpPr/>
          <p:nvPr/>
        </p:nvSpPr>
        <p:spPr>
          <a:xfrm>
            <a:off x="6745000" y="808425"/>
            <a:ext cx="1176600" cy="1164600"/>
          </a:xfrm>
          <a:prstGeom prst="ellipse">
            <a:avLst/>
          </a:prstGeom>
          <a:solidFill>
            <a:srgbClr val="F9F9F9"/>
          </a:solidFill>
          <a:ln w="1905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1"/>
          <p:cNvSpPr txBox="1"/>
          <p:nvPr/>
        </p:nvSpPr>
        <p:spPr>
          <a:xfrm>
            <a:off x="3331525" y="2150250"/>
            <a:ext cx="2397900" cy="2121600"/>
          </a:xfrm>
          <a:prstGeom prst="rect">
            <a:avLst/>
          </a:prstGeom>
          <a:solidFill>
            <a:srgbClr val="F1C232"/>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0" name="Google Shape;30;p31"/>
          <p:cNvSpPr txBox="1"/>
          <p:nvPr/>
        </p:nvSpPr>
        <p:spPr>
          <a:xfrm>
            <a:off x="6134350" y="2150250"/>
            <a:ext cx="2397900" cy="2121600"/>
          </a:xfrm>
          <a:prstGeom prst="rect">
            <a:avLst/>
          </a:prstGeom>
          <a:solidFill>
            <a:srgbClr val="D9D9D9"/>
          </a:solid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31" name="Google Shape;31;p31"/>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31"/>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31"/>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1400"/>
              <a:buFont typeface="Montserrat"/>
              <a:buNone/>
              <a:defRPr sz="1400"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4" name="Google Shape;34;p31"/>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rgbClr val="333333"/>
              </a:buClr>
              <a:buSzPts val="1400"/>
              <a:buFont typeface="Montserrat"/>
              <a:buNone/>
              <a:defRPr sz="1400" b="1">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5" name="Google Shape;35;p31"/>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 name="Google Shape;36;p31"/>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37" name="Google Shape;37;p31"/>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38" name="Google Shape;38;p31"/>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cepto destacado y explicación">
  <p:cSld name="TITLE_1">
    <p:spTree>
      <p:nvGrpSpPr>
        <p:cNvPr id="1" name="Shape 39"/>
        <p:cNvGrpSpPr/>
        <p:nvPr/>
      </p:nvGrpSpPr>
      <p:grpSpPr>
        <a:xfrm>
          <a:off x="0" y="0"/>
          <a:ext cx="0" cy="0"/>
          <a:chOff x="0" y="0"/>
          <a:chExt cx="0" cy="0"/>
        </a:xfrm>
      </p:grpSpPr>
      <p:sp>
        <p:nvSpPr>
          <p:cNvPr id="40" name="Google Shape;40;p32"/>
          <p:cNvSpPr/>
          <p:nvPr/>
        </p:nvSpPr>
        <p:spPr>
          <a:xfrm>
            <a:off x="-27250" y="-18175"/>
            <a:ext cx="91713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2"/>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000"/>
              <a:buFont typeface="Montserrat"/>
              <a:buNone/>
              <a:defRPr sz="40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42" name="Google Shape;42;p32"/>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43" name="Google Shape;43;p32"/>
          <p:cNvPicPr preferRelativeResize="0"/>
          <p:nvPr/>
        </p:nvPicPr>
        <p:blipFill rotWithShape="1">
          <a:blip r:embed="rId2">
            <a:alphaModFix/>
          </a:blip>
          <a:srcRect/>
          <a:stretch/>
        </p:blipFill>
        <p:spPr>
          <a:xfrm>
            <a:off x="7910675" y="4073939"/>
            <a:ext cx="1365875" cy="1365875"/>
          </a:xfrm>
          <a:prstGeom prst="rect">
            <a:avLst/>
          </a:prstGeom>
          <a:noFill/>
          <a:ln>
            <a:noFill/>
          </a:ln>
        </p:spPr>
      </p:pic>
      <p:pic>
        <p:nvPicPr>
          <p:cNvPr id="44" name="Google Shape;44;p32"/>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45" name="Google Shape;45;p32"/>
          <p:cNvPicPr preferRelativeResize="0"/>
          <p:nvPr/>
        </p:nvPicPr>
        <p:blipFill rotWithShape="1">
          <a:blip r:embed="rId4">
            <a:alphaModFix/>
          </a:blip>
          <a:srcRect/>
          <a:stretch/>
        </p:blipFill>
        <p:spPr>
          <a:xfrm>
            <a:off x="0" y="4264238"/>
            <a:ext cx="1163080" cy="792599"/>
          </a:xfrm>
          <a:prstGeom prst="rect">
            <a:avLst/>
          </a:prstGeom>
          <a:noFill/>
          <a:ln>
            <a:noFill/>
          </a:ln>
        </p:spPr>
      </p:pic>
    </p:spTree>
  </p:cSld>
  <p:clrMapOvr>
    <a:masterClrMapping/>
  </p:clrMapOvr>
  <p:extLst>
    <p:ext uri="{DCECCB84-F9BA-43D5-87BE-67443E8EF086}">
      <p15:sldGuideLst xmlns:p15="http://schemas.microsoft.com/office/powerpoint/2012/main">
        <p15:guide id="1" pos="5413">
          <p15:clr>
            <a:srgbClr val="FA7B17"/>
          </p15:clr>
        </p15:guide>
        <p15:guide id="2" pos="347">
          <p15:clr>
            <a:srgbClr val="FA7B17"/>
          </p15:clr>
        </p15:guide>
        <p15:guide id="3" orient="horz" pos="2778">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sp>
        <p:nvSpPr>
          <p:cNvPr id="47" name="Google Shape;47;p3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 name="Google Shape;48;p3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marL="914400" lvl="1"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marL="1371600" lvl="2"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marL="1828800" lvl="3"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marL="2286000" lvl="4"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marL="2743200" lvl="5"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marL="3200400" lvl="6"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marL="3657600" lvl="7"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marL="4114800" lvl="8" indent="-3175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a:endParaRPr/>
          </a:p>
        </p:txBody>
      </p:sp>
      <p:pic>
        <p:nvPicPr>
          <p:cNvPr id="49" name="Google Shape;49;p33"/>
          <p:cNvPicPr preferRelativeResize="0"/>
          <p:nvPr/>
        </p:nvPicPr>
        <p:blipFill rotWithShape="1">
          <a:blip r:embed="rId2">
            <a:alphaModFix/>
          </a:blip>
          <a:srcRect/>
          <a:stretch/>
        </p:blipFill>
        <p:spPr>
          <a:xfrm>
            <a:off x="8078975" y="4699100"/>
            <a:ext cx="558475" cy="300725"/>
          </a:xfrm>
          <a:prstGeom prst="rect">
            <a:avLst/>
          </a:prstGeom>
          <a:noFill/>
          <a:ln>
            <a:noFill/>
          </a:ln>
        </p:spPr>
      </p:pic>
      <p:sp>
        <p:nvSpPr>
          <p:cNvPr id="50" name="Google Shape;50;p33"/>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1" name="Google Shape;51;p33"/>
          <p:cNvPicPr preferRelativeResize="0"/>
          <p:nvPr/>
        </p:nvPicPr>
        <p:blipFill rotWithShape="1">
          <a:blip r:embed="rId3">
            <a:alphaModFix/>
          </a:blip>
          <a:srcRect/>
          <a:stretch/>
        </p:blipFill>
        <p:spPr>
          <a:xfrm>
            <a:off x="8155184" y="33947"/>
            <a:ext cx="876879" cy="399275"/>
          </a:xfrm>
          <a:prstGeom prst="rect">
            <a:avLst/>
          </a:prstGeom>
          <a:noFill/>
          <a:ln>
            <a:noFill/>
          </a:ln>
        </p:spPr>
      </p:pic>
      <p:pic>
        <p:nvPicPr>
          <p:cNvPr id="52" name="Google Shape;52;p33"/>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3"/>
        <p:cNvGrpSpPr/>
        <p:nvPr/>
      </p:nvGrpSpPr>
      <p:grpSpPr>
        <a:xfrm>
          <a:off x="0" y="0"/>
          <a:ext cx="0" cy="0"/>
          <a:chOff x="0" y="0"/>
          <a:chExt cx="0" cy="0"/>
        </a:xfrm>
      </p:grpSpPr>
      <p:sp>
        <p:nvSpPr>
          <p:cNvPr id="54" name="Google Shape;54;p34"/>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4"/>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6" name="Google Shape;56;p3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sp>
        <p:nvSpPr>
          <p:cNvPr id="57" name="Google Shape;57;p3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marL="914400" lvl="1"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marL="1371600" lvl="2"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marL="1828800" lvl="3"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marL="2286000" lvl="4"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marL="2743200" lvl="5"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marL="3200400" lvl="6"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marL="3657600" lvl="7"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marL="4114800" lvl="8" indent="-30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a:endParaRPr/>
          </a:p>
        </p:txBody>
      </p:sp>
      <p:pic>
        <p:nvPicPr>
          <p:cNvPr id="58" name="Google Shape;58;p34"/>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59" name="Google Shape;59;p34"/>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0" name="Google Shape;60;p34"/>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ágenes o gráficos" type="titleOnly">
  <p:cSld name="TITLE_ONLY">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63" name="Google Shape;63;p35"/>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64" name="Google Shape;64;p35"/>
          <p:cNvPicPr preferRelativeResize="0"/>
          <p:nvPr/>
        </p:nvPicPr>
        <p:blipFill rotWithShape="1">
          <a:blip r:embed="rId3">
            <a:alphaModFix/>
          </a:blip>
          <a:srcRect/>
          <a:stretch/>
        </p:blipFill>
        <p:spPr>
          <a:xfrm>
            <a:off x="8078975" y="4699100"/>
            <a:ext cx="558475" cy="300725"/>
          </a:xfrm>
          <a:prstGeom prst="rect">
            <a:avLst/>
          </a:prstGeom>
          <a:noFill/>
          <a:ln>
            <a:noFill/>
          </a:ln>
        </p:spPr>
      </p:pic>
      <p:pic>
        <p:nvPicPr>
          <p:cNvPr id="65" name="Google Shape;65;p35"/>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jercicios e imagen">
  <p:cSld name="SECTION_TITLE_AND_DESCRIPTION">
    <p:spTree>
      <p:nvGrpSpPr>
        <p:cNvPr id="1" name="Shape 66"/>
        <p:cNvGrpSpPr/>
        <p:nvPr/>
      </p:nvGrpSpPr>
      <p:grpSpPr>
        <a:xfrm>
          <a:off x="0" y="0"/>
          <a:ext cx="0" cy="0"/>
          <a:chOff x="0" y="0"/>
          <a:chExt cx="0" cy="0"/>
        </a:xfrm>
      </p:grpSpPr>
      <p:sp>
        <p:nvSpPr>
          <p:cNvPr id="67" name="Google Shape;67;p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6"/>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9" name="Google Shape;69;p36"/>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0" name="Google Shape;7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
        <p:nvSpPr>
          <p:cNvPr id="71" name="Google Shape;71;p36"/>
          <p:cNvSpPr/>
          <p:nvPr/>
        </p:nvSpPr>
        <p:spPr>
          <a:xfrm>
            <a:off x="4572150" y="-18175"/>
            <a:ext cx="4572000" cy="51618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2" name="Google Shape;72;p36"/>
          <p:cNvPicPr preferRelativeResize="0"/>
          <p:nvPr/>
        </p:nvPicPr>
        <p:blipFill rotWithShape="1">
          <a:blip r:embed="rId2">
            <a:alphaModFix/>
          </a:blip>
          <a:srcRect/>
          <a:stretch/>
        </p:blipFill>
        <p:spPr>
          <a:xfrm>
            <a:off x="8155184" y="33947"/>
            <a:ext cx="876879" cy="399275"/>
          </a:xfrm>
          <a:prstGeom prst="rect">
            <a:avLst/>
          </a:prstGeom>
          <a:noFill/>
          <a:ln>
            <a:noFill/>
          </a:ln>
        </p:spPr>
      </p:pic>
      <p:pic>
        <p:nvPicPr>
          <p:cNvPr id="73" name="Google Shape;73;p36"/>
          <p:cNvPicPr preferRelativeResize="0"/>
          <p:nvPr/>
        </p:nvPicPr>
        <p:blipFill rotWithShape="1">
          <a:blip r:embed="rId3">
            <a:alphaModFix/>
          </a:blip>
          <a:srcRect/>
          <a:stretch/>
        </p:blipFill>
        <p:spPr>
          <a:xfrm>
            <a:off x="3506975" y="4699100"/>
            <a:ext cx="558475" cy="300725"/>
          </a:xfrm>
          <a:prstGeom prst="rect">
            <a:avLst/>
          </a:prstGeom>
          <a:noFill/>
          <a:ln>
            <a:noFill/>
          </a:ln>
        </p:spPr>
      </p:pic>
      <p:pic>
        <p:nvPicPr>
          <p:cNvPr id="74" name="Google Shape;74;p36"/>
          <p:cNvPicPr preferRelativeResize="0"/>
          <p:nvPr/>
        </p:nvPicPr>
        <p:blipFill rotWithShape="1">
          <a:blip r:embed="rId4">
            <a:alphaModFix/>
          </a:blip>
          <a:srcRect t="30756" b="2857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itas">
  <p:cSld name="CAPTION_ONLY">
    <p:spTree>
      <p:nvGrpSpPr>
        <p:cNvPr id="1" name="Shape 75"/>
        <p:cNvGrpSpPr/>
        <p:nvPr/>
      </p:nvGrpSpPr>
      <p:grpSpPr>
        <a:xfrm>
          <a:off x="0" y="0"/>
          <a:ext cx="0" cy="0"/>
          <a:chOff x="0" y="0"/>
          <a:chExt cx="0" cy="0"/>
        </a:xfrm>
      </p:grpSpPr>
      <p:sp>
        <p:nvSpPr>
          <p:cNvPr id="76" name="Google Shape;76;p37"/>
          <p:cNvSpPr/>
          <p:nvPr/>
        </p:nvSpPr>
        <p:spPr>
          <a:xfrm>
            <a:off x="-13650" y="-45425"/>
            <a:ext cx="9171300" cy="558000"/>
          </a:xfrm>
          <a:prstGeom prst="rect">
            <a:avLst/>
          </a:prstGeom>
          <a:solidFill>
            <a:srgbClr val="F8C82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7"/>
          <p:cNvSpPr txBox="1">
            <a:spLocks noGrp="1"/>
          </p:cNvSpPr>
          <p:nvPr>
            <p:ph type="body" idx="1"/>
          </p:nvPr>
        </p:nvSpPr>
        <p:spPr>
          <a:xfrm>
            <a:off x="433800" y="1715975"/>
            <a:ext cx="8203800" cy="14820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000"/>
              <a:buFont typeface="Montserrat"/>
              <a:buNone/>
              <a:defRPr sz="2000" i="1">
                <a:latin typeface="Montserrat"/>
                <a:ea typeface="Montserrat"/>
                <a:cs typeface="Montserrat"/>
                <a:sym typeface="Montserrat"/>
              </a:defRPr>
            </a:lvl1pPr>
          </a:lstStyle>
          <a:p>
            <a:endParaRPr/>
          </a:p>
        </p:txBody>
      </p:sp>
      <p:pic>
        <p:nvPicPr>
          <p:cNvPr id="78" name="Google Shape;78;p37"/>
          <p:cNvPicPr preferRelativeResize="0"/>
          <p:nvPr/>
        </p:nvPicPr>
        <p:blipFill rotWithShape="1">
          <a:blip r:embed="rId2">
            <a:alphaModFix/>
          </a:blip>
          <a:srcRect/>
          <a:stretch/>
        </p:blipFill>
        <p:spPr>
          <a:xfrm>
            <a:off x="127225" y="906000"/>
            <a:ext cx="1429649" cy="936662"/>
          </a:xfrm>
          <a:prstGeom prst="rect">
            <a:avLst/>
          </a:prstGeom>
          <a:noFill/>
          <a:ln>
            <a:noFill/>
          </a:ln>
        </p:spPr>
      </p:pic>
      <p:pic>
        <p:nvPicPr>
          <p:cNvPr id="79" name="Google Shape;79;p37"/>
          <p:cNvPicPr preferRelativeResize="0"/>
          <p:nvPr/>
        </p:nvPicPr>
        <p:blipFill rotWithShape="1">
          <a:blip r:embed="rId3">
            <a:alphaModFix/>
          </a:blip>
          <a:srcRect/>
          <a:stretch/>
        </p:blipFill>
        <p:spPr>
          <a:xfrm>
            <a:off x="7632800" y="2758064"/>
            <a:ext cx="1385650" cy="907836"/>
          </a:xfrm>
          <a:prstGeom prst="rect">
            <a:avLst/>
          </a:prstGeom>
          <a:noFill/>
          <a:ln>
            <a:noFill/>
          </a:ln>
        </p:spPr>
      </p:pic>
      <p:sp>
        <p:nvSpPr>
          <p:cNvPr id="80" name="Google Shape;80;p37"/>
          <p:cNvSpPr txBox="1"/>
          <p:nvPr/>
        </p:nvSpPr>
        <p:spPr>
          <a:xfrm>
            <a:off x="432025" y="3792225"/>
            <a:ext cx="8401800" cy="400200"/>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s" sz="1400" b="1" i="0" u="none" strike="noStrike" cap="none">
                <a:solidFill>
                  <a:schemeClr val="dk1"/>
                </a:solidFill>
                <a:latin typeface="Montserrat"/>
                <a:ea typeface="Montserrat"/>
                <a:cs typeface="Montserrat"/>
                <a:sym typeface="Montserrat"/>
              </a:rPr>
              <a:t>Autor/as/es:</a:t>
            </a:r>
            <a:endParaRPr sz="1400" b="1" i="0" u="none" strike="noStrike" cap="none">
              <a:solidFill>
                <a:schemeClr val="dk1"/>
              </a:solidFill>
              <a:latin typeface="Montserrat"/>
              <a:ea typeface="Montserrat"/>
              <a:cs typeface="Montserrat"/>
              <a:sym typeface="Montserrat"/>
            </a:endParaRPr>
          </a:p>
        </p:txBody>
      </p:sp>
      <p:pic>
        <p:nvPicPr>
          <p:cNvPr id="81" name="Google Shape;81;p37"/>
          <p:cNvPicPr preferRelativeResize="0"/>
          <p:nvPr/>
        </p:nvPicPr>
        <p:blipFill rotWithShape="1">
          <a:blip r:embed="rId4">
            <a:alphaModFix/>
          </a:blip>
          <a:srcRect/>
          <a:stretch/>
        </p:blipFill>
        <p:spPr>
          <a:xfrm>
            <a:off x="8155184" y="33947"/>
            <a:ext cx="876879" cy="399275"/>
          </a:xfrm>
          <a:prstGeom prst="rect">
            <a:avLst/>
          </a:prstGeom>
          <a:noFill/>
          <a:ln>
            <a:noFill/>
          </a:ln>
        </p:spPr>
      </p:pic>
      <p:pic>
        <p:nvPicPr>
          <p:cNvPr id="82" name="Google Shape;82;p37"/>
          <p:cNvPicPr preferRelativeResize="0"/>
          <p:nvPr/>
        </p:nvPicPr>
        <p:blipFill rotWithShape="1">
          <a:blip r:embed="rId5">
            <a:alphaModFix/>
          </a:blip>
          <a:srcRect/>
          <a:stretch/>
        </p:blipFill>
        <p:spPr>
          <a:xfrm>
            <a:off x="8078975" y="4699100"/>
            <a:ext cx="558475" cy="300725"/>
          </a:xfrm>
          <a:prstGeom prst="rect">
            <a:avLst/>
          </a:prstGeom>
          <a:noFill/>
          <a:ln>
            <a:noFill/>
          </a:ln>
        </p:spPr>
      </p:pic>
      <p:sp>
        <p:nvSpPr>
          <p:cNvPr id="83" name="Google Shape;83;p37"/>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4" name="Google Shape;84;p37"/>
          <p:cNvSpPr txBox="1">
            <a:spLocks noGrp="1"/>
          </p:cNvSpPr>
          <p:nvPr>
            <p:ph type="title" idx="2"/>
          </p:nvPr>
        </p:nvSpPr>
        <p:spPr>
          <a:xfrm>
            <a:off x="432025" y="83275"/>
            <a:ext cx="7145100" cy="3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pic>
        <p:nvPicPr>
          <p:cNvPr id="85" name="Google Shape;85;p37"/>
          <p:cNvPicPr preferRelativeResize="0"/>
          <p:nvPr/>
        </p:nvPicPr>
        <p:blipFill rotWithShape="1">
          <a:blip r:embed="rId6">
            <a:alphaModFix/>
          </a:blip>
          <a:srcRect t="30756" b="28576"/>
          <a:stretch/>
        </p:blipFill>
        <p:spPr>
          <a:xfrm>
            <a:off x="432025" y="4610038"/>
            <a:ext cx="1665398" cy="478850"/>
          </a:xfrm>
          <a:prstGeom prst="rect">
            <a:avLst/>
          </a:prstGeom>
          <a:noFill/>
          <a:ln>
            <a:noFill/>
          </a:ln>
        </p:spPr>
      </p:pic>
    </p:spTree>
  </p:cSld>
  <p:clrMapOvr>
    <a:masterClrMapping/>
  </p:clrMapOvr>
  <p:extLst>
    <p:ext uri="{DCECCB84-F9BA-43D5-87BE-67443E8EF086}">
      <p15:sldGuideLst xmlns:p15="http://schemas.microsoft.com/office/powerpoint/2012/main">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agenciadeaprendizaje.bue.edu.ar/portfolio-egresados-codo-a-codo" TargetMode="External"/><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aulasvirtuales.bue.edu.ar/"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agenciadeaprendizaje.bue.edu.ar/codo-a-codo/"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www.buenosaires.gob.ar/educacion/codoacodo/preguntas-frecuent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a:spLocks noGrp="1"/>
          </p:cNvSpPr>
          <p:nvPr>
            <p:ph type="title"/>
          </p:nvPr>
        </p:nvSpPr>
        <p:spPr>
          <a:xfrm>
            <a:off x="3335100" y="1617575"/>
            <a:ext cx="5497200" cy="1375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700"/>
              <a:buNone/>
            </a:pPr>
            <a:r>
              <a:rPr lang="es"/>
              <a:t>FULL STACK JAVA</a:t>
            </a:r>
            <a:endParaRPr/>
          </a:p>
          <a:p>
            <a:pPr marL="0" lvl="0" indent="0" algn="ctr" rtl="0">
              <a:lnSpc>
                <a:spcPct val="100000"/>
              </a:lnSpc>
              <a:spcBef>
                <a:spcPts val="0"/>
              </a:spcBef>
              <a:spcAft>
                <a:spcPts val="0"/>
              </a:spcAft>
              <a:buSzPts val="3700"/>
              <a:buNone/>
            </a:pPr>
            <a:r>
              <a:rPr lang="es"/>
              <a:t>Clase 0</a:t>
            </a:r>
            <a:endParaRPr/>
          </a:p>
        </p:txBody>
      </p:sp>
      <p:sp>
        <p:nvSpPr>
          <p:cNvPr id="137" name="Google Shape;137;p1"/>
          <p:cNvSpPr txBox="1">
            <a:spLocks noGrp="1"/>
          </p:cNvSpPr>
          <p:nvPr>
            <p:ph type="subTitle" idx="1"/>
          </p:nvPr>
        </p:nvSpPr>
        <p:spPr>
          <a:xfrm>
            <a:off x="3335025" y="2986525"/>
            <a:ext cx="55344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Presentación del curso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0"/>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Docente</a:t>
            </a:r>
            <a:endParaRPr/>
          </a:p>
        </p:txBody>
      </p:sp>
      <p:sp>
        <p:nvSpPr>
          <p:cNvPr id="195" name="Google Shape;195;p10"/>
          <p:cNvSpPr txBox="1">
            <a:spLocks noGrp="1"/>
          </p:cNvSpPr>
          <p:nvPr>
            <p:ph type="body" idx="1"/>
          </p:nvPr>
        </p:nvSpPr>
        <p:spPr>
          <a:xfrm>
            <a:off x="311699" y="1152475"/>
            <a:ext cx="5569556"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AR" b="1" dirty="0" smtClean="0">
                <a:solidFill>
                  <a:srgbClr val="FF0000"/>
                </a:solidFill>
              </a:rPr>
              <a:t>Nicolás Fernández</a:t>
            </a:r>
            <a:endParaRPr b="1" dirty="0">
              <a:solidFill>
                <a:srgbClr val="FF0000"/>
              </a:solidFill>
            </a:endParaRPr>
          </a:p>
          <a:p>
            <a:pPr marL="457200" lvl="0" indent="-317500" algn="l" rtl="0">
              <a:lnSpc>
                <a:spcPct val="115000"/>
              </a:lnSpc>
              <a:spcBef>
                <a:spcPts val="1200"/>
              </a:spcBef>
              <a:spcAft>
                <a:spcPts val="0"/>
              </a:spcAft>
              <a:buSzPts val="1400"/>
              <a:buChar char="●"/>
            </a:pPr>
            <a:r>
              <a:rPr lang="es" dirty="0"/>
              <a:t>Mail de contacto: </a:t>
            </a:r>
            <a:r>
              <a:rPr lang="es" b="1" dirty="0" smtClean="0">
                <a:solidFill>
                  <a:srgbClr val="FF0000"/>
                </a:solidFill>
              </a:rPr>
              <a:t>nicolas.fernandez4@bue.edu.ar</a:t>
            </a:r>
            <a:endParaRPr dirty="0"/>
          </a:p>
          <a:p>
            <a:pPr marL="457200" lvl="0" indent="-228600" algn="l" rtl="0">
              <a:lnSpc>
                <a:spcPct val="115000"/>
              </a:lnSpc>
              <a:spcBef>
                <a:spcPts val="1200"/>
              </a:spcBef>
              <a:spcAft>
                <a:spcPts val="0"/>
              </a:spcAft>
              <a:buSzPts val="1400"/>
              <a:buNone/>
            </a:pPr>
            <a:endParaRPr b="1" dirty="0">
              <a:solidFill>
                <a:srgbClr val="FF0000"/>
              </a:solidFill>
            </a:endParaRPr>
          </a:p>
          <a:p>
            <a:pPr marL="0" lvl="0" indent="0" algn="l" rtl="0">
              <a:lnSpc>
                <a:spcPct val="115000"/>
              </a:lnSpc>
              <a:spcBef>
                <a:spcPts val="0"/>
              </a:spcBef>
              <a:spcAft>
                <a:spcPts val="0"/>
              </a:spcAft>
              <a:buSzPts val="1400"/>
              <a:buNone/>
            </a:pPr>
            <a:r>
              <a:rPr lang="es-AR" b="1" dirty="0" smtClean="0">
                <a:solidFill>
                  <a:srgbClr val="FF0000"/>
                </a:solidFill>
              </a:rPr>
              <a:t>Solana </a:t>
            </a:r>
            <a:r>
              <a:rPr lang="es-AR" b="1" dirty="0" err="1" smtClean="0">
                <a:solidFill>
                  <a:srgbClr val="FF0000"/>
                </a:solidFill>
              </a:rPr>
              <a:t>Cepurbeda</a:t>
            </a:r>
            <a:endParaRPr b="1" dirty="0">
              <a:solidFill>
                <a:srgbClr val="FF0000"/>
              </a:solidFill>
            </a:endParaRPr>
          </a:p>
          <a:p>
            <a:pPr lvl="0">
              <a:spcBef>
                <a:spcPts val="1200"/>
              </a:spcBef>
            </a:pPr>
            <a:r>
              <a:rPr lang="es" dirty="0"/>
              <a:t>Mail de contacto: </a:t>
            </a:r>
            <a:r>
              <a:rPr lang="es-AR" b="1" dirty="0">
                <a:solidFill>
                  <a:srgbClr val="FF0000"/>
                </a:solidFill>
              </a:rPr>
              <a:t>solana.cepurbeda@bue.edu.ar</a:t>
            </a:r>
            <a:endParaRPr b="1" dirty="0">
              <a:solidFill>
                <a:srgbClr val="FF0000"/>
              </a:solidFill>
            </a:endParaRPr>
          </a:p>
          <a:p>
            <a:pPr marL="0" lvl="0" indent="0" algn="l" rtl="0">
              <a:lnSpc>
                <a:spcPct val="115000"/>
              </a:lnSpc>
              <a:spcBef>
                <a:spcPts val="1200"/>
              </a:spcBef>
              <a:spcAft>
                <a:spcPts val="0"/>
              </a:spcAft>
              <a:buSzPts val="1400"/>
              <a:buNone/>
            </a:pPr>
            <a:endParaRPr dirty="0"/>
          </a:p>
          <a:p>
            <a:pPr marL="457200" lvl="0" indent="-317500" algn="l" rtl="0">
              <a:lnSpc>
                <a:spcPct val="115000"/>
              </a:lnSpc>
              <a:spcBef>
                <a:spcPts val="1200"/>
              </a:spcBef>
              <a:spcAft>
                <a:spcPts val="0"/>
              </a:spcAft>
              <a:buSzPts val="1400"/>
              <a:buChar char="●"/>
            </a:pPr>
            <a:r>
              <a:rPr lang="es" dirty="0"/>
              <a:t>Perfil profesional:</a:t>
            </a:r>
            <a:endParaRPr dirty="0"/>
          </a:p>
          <a:p>
            <a:pPr lvl="1" indent="-301625">
              <a:buClr>
                <a:srgbClr val="FF0000"/>
              </a:buClr>
              <a:buSzPts val="1150"/>
            </a:pPr>
            <a:r>
              <a:rPr lang="es-AR" sz="1150" b="1" dirty="0">
                <a:solidFill>
                  <a:srgbClr val="FF0000"/>
                </a:solidFill>
              </a:rPr>
              <a:t>linkedin.com/in/nicolás-manuel-fernández-28560755</a:t>
            </a:r>
            <a:endParaRPr sz="1150"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1"/>
          <p:cNvPicPr preferRelativeResize="0"/>
          <p:nvPr/>
        </p:nvPicPr>
        <p:blipFill rotWithShape="1">
          <a:blip r:embed="rId3">
            <a:alphaModFix/>
          </a:blip>
          <a:srcRect/>
          <a:stretch/>
        </p:blipFill>
        <p:spPr>
          <a:xfrm>
            <a:off x="0" y="0"/>
            <a:ext cx="914401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Tu Compromiso</a:t>
            </a:r>
            <a:endParaRPr/>
          </a:p>
        </p:txBody>
      </p:sp>
      <p:sp>
        <p:nvSpPr>
          <p:cNvPr id="206" name="Google Shape;206;p1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34327" algn="l" rtl="0">
              <a:lnSpc>
                <a:spcPct val="115000"/>
              </a:lnSpc>
              <a:spcBef>
                <a:spcPts val="0"/>
              </a:spcBef>
              <a:spcAft>
                <a:spcPts val="0"/>
              </a:spcAft>
              <a:buSzPts val="1800"/>
              <a:buChar char="●"/>
            </a:pPr>
            <a:r>
              <a:rPr lang="es" dirty="0"/>
              <a:t>Valorar la vacante</a:t>
            </a:r>
            <a:endParaRPr dirty="0"/>
          </a:p>
          <a:p>
            <a:pPr marL="457200" lvl="0" indent="-334327" algn="l" rtl="0">
              <a:lnSpc>
                <a:spcPct val="115000"/>
              </a:lnSpc>
              <a:spcBef>
                <a:spcPts val="0"/>
              </a:spcBef>
              <a:spcAft>
                <a:spcPts val="0"/>
              </a:spcAft>
              <a:buSzPts val="1800"/>
              <a:buChar char="●"/>
            </a:pPr>
            <a:r>
              <a:rPr lang="es" dirty="0"/>
              <a:t>Contenidos de calidad</a:t>
            </a:r>
            <a:endParaRPr dirty="0"/>
          </a:p>
          <a:p>
            <a:pPr marL="457200" lvl="0" indent="-334327" algn="l" rtl="0">
              <a:lnSpc>
                <a:spcPct val="115000"/>
              </a:lnSpc>
              <a:spcBef>
                <a:spcPts val="0"/>
              </a:spcBef>
              <a:spcAft>
                <a:spcPts val="0"/>
              </a:spcAft>
              <a:buSzPts val="1800"/>
              <a:buChar char="●"/>
            </a:pPr>
            <a:r>
              <a:rPr lang="es" dirty="0"/>
              <a:t>Gratuidad del curso: un curso equivalente de </a:t>
            </a:r>
            <a:r>
              <a:rPr lang="es" b="1" dirty="0">
                <a:solidFill>
                  <a:srgbClr val="7685E6"/>
                </a:solidFill>
              </a:rPr>
              <a:t>Programación Full Stack </a:t>
            </a:r>
            <a:r>
              <a:rPr lang="es" dirty="0"/>
              <a:t>está costando actualmente </a:t>
            </a:r>
            <a:r>
              <a:rPr lang="es" b="1" dirty="0">
                <a:solidFill>
                  <a:srgbClr val="7685E6"/>
                </a:solidFill>
              </a:rPr>
              <a:t>$200.000</a:t>
            </a:r>
            <a:r>
              <a:rPr lang="es" dirty="0"/>
              <a:t> (valores aproximados a marzo de 2022).</a:t>
            </a:r>
            <a:endParaRPr dirty="0"/>
          </a:p>
          <a:p>
            <a:pPr marL="457200" lvl="0" indent="-334327" algn="l" rtl="0">
              <a:lnSpc>
                <a:spcPct val="115000"/>
              </a:lnSpc>
              <a:spcBef>
                <a:spcPts val="0"/>
              </a:spcBef>
              <a:spcAft>
                <a:spcPts val="0"/>
              </a:spcAft>
              <a:buSzPts val="1800"/>
              <a:buChar char="●"/>
            </a:pPr>
            <a:r>
              <a:rPr lang="es" dirty="0"/>
              <a:t>Valoren el lugar que están ocupando. Hay mucha gente que quiere participar y quedó fuera (más de 110 mil inscriptos en 2022). Si no van a poder cursar avisen lo antes posible para darle posibilidad a otros. </a:t>
            </a:r>
            <a:endParaRPr dirty="0"/>
          </a:p>
          <a:p>
            <a:pPr marL="914400" lvl="1" indent="-310832" algn="l" rtl="0">
              <a:lnSpc>
                <a:spcPct val="115000"/>
              </a:lnSpc>
              <a:spcBef>
                <a:spcPts val="0"/>
              </a:spcBef>
              <a:spcAft>
                <a:spcPts val="0"/>
              </a:spcAft>
              <a:buSzPts val="1400"/>
              <a:buChar char="○"/>
            </a:pPr>
            <a:r>
              <a:rPr lang="es" dirty="0"/>
              <a:t>Si les surgen imponderables y se les complica cursar, también comuníquenlo para ayudarlos a buscar una solución.</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3"/>
          <p:cNvSpPr txBox="1">
            <a:spLocks noGrp="1"/>
          </p:cNvSpPr>
          <p:nvPr>
            <p:ph type="title"/>
          </p:nvPr>
        </p:nvSpPr>
        <p:spPr>
          <a:xfrm>
            <a:off x="3160917" y="-51931"/>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Temario del curso</a:t>
            </a:r>
            <a:endParaRPr/>
          </a:p>
        </p:txBody>
      </p:sp>
      <p:pic>
        <p:nvPicPr>
          <p:cNvPr id="212" name="Google Shape;212;p13"/>
          <p:cNvPicPr preferRelativeResize="0"/>
          <p:nvPr/>
        </p:nvPicPr>
        <p:blipFill rotWithShape="1">
          <a:blip r:embed="rId3">
            <a:alphaModFix/>
          </a:blip>
          <a:srcRect/>
          <a:stretch/>
        </p:blipFill>
        <p:spPr>
          <a:xfrm>
            <a:off x="334371" y="603214"/>
            <a:ext cx="8521917" cy="44080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Diploma</a:t>
            </a:r>
            <a:endParaRPr/>
          </a:p>
        </p:txBody>
      </p:sp>
      <p:sp>
        <p:nvSpPr>
          <p:cNvPr id="218" name="Google Shape;218;p1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dirty="0"/>
              <a:t>Se otorga una constancia de participación en el programa.</a:t>
            </a:r>
            <a:endParaRPr dirty="0"/>
          </a:p>
          <a:p>
            <a:pPr marL="0" lvl="0" indent="0" algn="l" rtl="0">
              <a:lnSpc>
                <a:spcPct val="115000"/>
              </a:lnSpc>
              <a:spcBef>
                <a:spcPts val="1200"/>
              </a:spcBef>
              <a:spcAft>
                <a:spcPts val="0"/>
              </a:spcAft>
              <a:buSzPts val="1800"/>
              <a:buNone/>
            </a:pPr>
            <a:r>
              <a:rPr lang="es" b="1" dirty="0"/>
              <a:t>Requisitos para obtener el diploma:</a:t>
            </a:r>
            <a:endParaRPr b="1" dirty="0"/>
          </a:p>
          <a:p>
            <a:pPr marL="457200" lvl="0" indent="-342900" algn="l" rtl="0">
              <a:lnSpc>
                <a:spcPct val="115000"/>
              </a:lnSpc>
              <a:spcBef>
                <a:spcPts val="1200"/>
              </a:spcBef>
              <a:spcAft>
                <a:spcPts val="0"/>
              </a:spcAft>
              <a:buSzPts val="1800"/>
              <a:buChar char="●"/>
            </a:pPr>
            <a:r>
              <a:rPr lang="es" dirty="0"/>
              <a:t>Asistir al 75% de las clases en vivo (sincrónicas)</a:t>
            </a:r>
            <a:endParaRPr dirty="0"/>
          </a:p>
          <a:p>
            <a:pPr marL="457200" lvl="0" indent="-342900" algn="l" rtl="0">
              <a:lnSpc>
                <a:spcPct val="115000"/>
              </a:lnSpc>
              <a:spcBef>
                <a:spcPts val="0"/>
              </a:spcBef>
              <a:spcAft>
                <a:spcPts val="0"/>
              </a:spcAft>
              <a:buSzPts val="1800"/>
              <a:buChar char="●"/>
            </a:pPr>
            <a:r>
              <a:rPr lang="es" dirty="0"/>
              <a:t>Acceder semanalmente al Aula Virtual</a:t>
            </a:r>
            <a:endParaRPr dirty="0"/>
          </a:p>
          <a:p>
            <a:pPr marL="457200" lvl="0" indent="-342900" algn="l" rtl="0">
              <a:lnSpc>
                <a:spcPct val="115000"/>
              </a:lnSpc>
              <a:spcBef>
                <a:spcPts val="0"/>
              </a:spcBef>
              <a:spcAft>
                <a:spcPts val="0"/>
              </a:spcAft>
              <a:buSzPts val="1800"/>
              <a:buChar char="●"/>
            </a:pPr>
            <a:r>
              <a:rPr lang="es" dirty="0"/>
              <a:t>Realizar los ejercicios obligatorios semanales</a:t>
            </a:r>
            <a:endParaRPr dirty="0"/>
          </a:p>
          <a:p>
            <a:pPr marL="457200" lvl="0" indent="-342900" algn="l" rtl="0">
              <a:lnSpc>
                <a:spcPct val="115000"/>
              </a:lnSpc>
              <a:spcBef>
                <a:spcPts val="0"/>
              </a:spcBef>
              <a:spcAft>
                <a:spcPts val="0"/>
              </a:spcAft>
              <a:buSzPts val="1800"/>
              <a:buFont typeface="Montserrat"/>
              <a:buChar char="●"/>
            </a:pPr>
            <a:r>
              <a:rPr lang="es" dirty="0"/>
              <a:t>Realizar el curso de Habilidades Blandas (Accenture)</a:t>
            </a:r>
            <a:endParaRPr dirty="0"/>
          </a:p>
          <a:p>
            <a:pPr marL="457200" lvl="0" indent="-342900" algn="l" rtl="0">
              <a:lnSpc>
                <a:spcPct val="115000"/>
              </a:lnSpc>
              <a:spcBef>
                <a:spcPts val="0"/>
              </a:spcBef>
              <a:spcAft>
                <a:spcPts val="0"/>
              </a:spcAft>
              <a:buSzPts val="1800"/>
              <a:buChar char="●"/>
            </a:pPr>
            <a:r>
              <a:rPr lang="es" dirty="0"/>
              <a:t>Aprobar el EFI (Examen Final Integrador)</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Portfolio de Egresados</a:t>
            </a:r>
            <a:endParaRPr/>
          </a:p>
        </p:txBody>
      </p:sp>
      <p:sp>
        <p:nvSpPr>
          <p:cNvPr id="224" name="Google Shape;224;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400"/>
              <a:buNone/>
            </a:pPr>
            <a:r>
              <a:rPr lang="es" sz="1400"/>
              <a:t>Los invitamos a conocer algunos de los proyectos que han realizado nuestros/as egresados/as poniendo en práctica lo aprendido durante el curso.</a:t>
            </a:r>
            <a:endParaRPr sz="1400"/>
          </a:p>
          <a:p>
            <a:pPr marL="0" lvl="0" indent="0" algn="l" rtl="0">
              <a:lnSpc>
                <a:spcPct val="115000"/>
              </a:lnSpc>
              <a:spcBef>
                <a:spcPts val="1200"/>
              </a:spcBef>
              <a:spcAft>
                <a:spcPts val="1200"/>
              </a:spcAft>
              <a:buSzPts val="1400"/>
              <a:buNone/>
            </a:pPr>
            <a:r>
              <a:rPr lang="es" sz="1400" b="1"/>
              <a:t>Galería de proyectos de egresados/as del Programa Codo a Codo: </a:t>
            </a:r>
            <a:r>
              <a:rPr lang="es" sz="1400" u="sng">
                <a:solidFill>
                  <a:schemeClr val="hlink"/>
                </a:solidFill>
                <a:hlinkClick r:id="rId3"/>
              </a:rPr>
              <a:t>https://agenciadeaprendizaje.bue.edu.ar/portfolio-egresados-codo-a-codo</a:t>
            </a:r>
            <a:r>
              <a:rPr lang="es"/>
              <a:t> </a:t>
            </a:r>
            <a:endParaRPr sz="1400"/>
          </a:p>
        </p:txBody>
      </p:sp>
      <p:grpSp>
        <p:nvGrpSpPr>
          <p:cNvPr id="225" name="Google Shape;225;p15"/>
          <p:cNvGrpSpPr/>
          <p:nvPr/>
        </p:nvGrpSpPr>
        <p:grpSpPr>
          <a:xfrm>
            <a:off x="4611866" y="1170123"/>
            <a:ext cx="4220429" cy="2521605"/>
            <a:chOff x="3538825" y="357800"/>
            <a:chExt cx="5357914" cy="3201225"/>
          </a:xfrm>
        </p:grpSpPr>
        <p:pic>
          <p:nvPicPr>
            <p:cNvPr id="226" name="Google Shape;226;p15"/>
            <p:cNvPicPr preferRelativeResize="0"/>
            <p:nvPr/>
          </p:nvPicPr>
          <p:blipFill rotWithShape="1">
            <a:blip r:embed="rId4">
              <a:alphaModFix/>
            </a:blip>
            <a:srcRect/>
            <a:stretch/>
          </p:blipFill>
          <p:spPr>
            <a:xfrm>
              <a:off x="3538825" y="357800"/>
              <a:ext cx="2652075" cy="1502850"/>
            </a:xfrm>
            <a:prstGeom prst="rect">
              <a:avLst/>
            </a:prstGeom>
            <a:noFill/>
            <a:ln>
              <a:noFill/>
            </a:ln>
          </p:spPr>
        </p:pic>
        <p:pic>
          <p:nvPicPr>
            <p:cNvPr id="227" name="Google Shape;227;p15"/>
            <p:cNvPicPr preferRelativeResize="0"/>
            <p:nvPr/>
          </p:nvPicPr>
          <p:blipFill rotWithShape="1">
            <a:blip r:embed="rId5">
              <a:alphaModFix/>
            </a:blip>
            <a:srcRect/>
            <a:stretch/>
          </p:blipFill>
          <p:spPr>
            <a:xfrm>
              <a:off x="6244650" y="357800"/>
              <a:ext cx="2652089" cy="1502850"/>
            </a:xfrm>
            <a:prstGeom prst="rect">
              <a:avLst/>
            </a:prstGeom>
            <a:noFill/>
            <a:ln>
              <a:noFill/>
            </a:ln>
          </p:spPr>
        </p:pic>
        <p:pic>
          <p:nvPicPr>
            <p:cNvPr id="228" name="Google Shape;228;p15"/>
            <p:cNvPicPr preferRelativeResize="0"/>
            <p:nvPr/>
          </p:nvPicPr>
          <p:blipFill rotWithShape="1">
            <a:blip r:embed="rId6">
              <a:alphaModFix/>
            </a:blip>
            <a:srcRect/>
            <a:stretch/>
          </p:blipFill>
          <p:spPr>
            <a:xfrm>
              <a:off x="3538825" y="2056175"/>
              <a:ext cx="2652089" cy="1502850"/>
            </a:xfrm>
            <a:prstGeom prst="rect">
              <a:avLst/>
            </a:prstGeom>
            <a:noFill/>
            <a:ln>
              <a:noFill/>
            </a:ln>
          </p:spPr>
        </p:pic>
        <p:pic>
          <p:nvPicPr>
            <p:cNvPr id="229" name="Google Shape;229;p15"/>
            <p:cNvPicPr preferRelativeResize="0"/>
            <p:nvPr/>
          </p:nvPicPr>
          <p:blipFill rotWithShape="1">
            <a:blip r:embed="rId7">
              <a:alphaModFix/>
            </a:blip>
            <a:srcRect/>
            <a:stretch/>
          </p:blipFill>
          <p:spPr>
            <a:xfrm>
              <a:off x="6246550" y="2056175"/>
              <a:ext cx="2648300" cy="150070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Formulario de Presentismo</a:t>
            </a:r>
            <a:endParaRPr/>
          </a:p>
        </p:txBody>
      </p:sp>
      <p:sp>
        <p:nvSpPr>
          <p:cNvPr id="235" name="Google Shape;235;p1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Clr>
                <a:schemeClr val="dk1"/>
              </a:buClr>
              <a:buSzPct val="66066"/>
              <a:buFont typeface="Arial"/>
              <a:buNone/>
            </a:pPr>
            <a:r>
              <a:rPr lang="es" b="1" dirty="0"/>
              <a:t>Link</a:t>
            </a:r>
            <a:r>
              <a:rPr lang="es" dirty="0"/>
              <a:t>: </a:t>
            </a:r>
            <a:r>
              <a:rPr lang="es" i="1" u="sng" dirty="0"/>
              <a:t>Link Presentismo</a:t>
            </a:r>
            <a:endParaRPr dirty="0"/>
          </a:p>
          <a:p>
            <a:pPr marL="0" lvl="0" indent="0" algn="l" rtl="0">
              <a:lnSpc>
                <a:spcPct val="115000"/>
              </a:lnSpc>
              <a:spcBef>
                <a:spcPts val="0"/>
              </a:spcBef>
              <a:spcAft>
                <a:spcPts val="0"/>
              </a:spcAft>
              <a:buClr>
                <a:schemeClr val="dk1"/>
              </a:buClr>
              <a:buSzPct val="66066"/>
              <a:buFont typeface="Arial"/>
              <a:buNone/>
            </a:pPr>
            <a:endParaRPr dirty="0"/>
          </a:p>
          <a:p>
            <a:pPr marL="0" lvl="0" indent="0" algn="l" rtl="0">
              <a:lnSpc>
                <a:spcPct val="115000"/>
              </a:lnSpc>
              <a:spcBef>
                <a:spcPts val="0"/>
              </a:spcBef>
              <a:spcAft>
                <a:spcPts val="0"/>
              </a:spcAft>
              <a:buClr>
                <a:schemeClr val="dk1"/>
              </a:buClr>
              <a:buSzPct val="66066"/>
              <a:buFont typeface="Arial"/>
              <a:buNone/>
            </a:pPr>
            <a:r>
              <a:rPr lang="es" b="1" dirty="0"/>
              <a:t>El link es el mismo para todas las clases.</a:t>
            </a:r>
            <a:endParaRPr b="1" dirty="0"/>
          </a:p>
          <a:p>
            <a:pPr marL="0" lvl="0" indent="0" algn="l" rtl="0">
              <a:lnSpc>
                <a:spcPct val="115000"/>
              </a:lnSpc>
              <a:spcBef>
                <a:spcPts val="1200"/>
              </a:spcBef>
              <a:spcAft>
                <a:spcPts val="0"/>
              </a:spcAft>
              <a:buClr>
                <a:schemeClr val="dk1"/>
              </a:buClr>
              <a:buSzPct val="66066"/>
              <a:buFont typeface="Arial"/>
              <a:buNone/>
            </a:pPr>
            <a:r>
              <a:rPr lang="es" dirty="0"/>
              <a:t>La asistencia a las clases en vivo es </a:t>
            </a:r>
            <a:r>
              <a:rPr lang="es" b="1" dirty="0"/>
              <a:t>obligatoria</a:t>
            </a:r>
            <a:r>
              <a:rPr lang="es" dirty="0"/>
              <a:t>.</a:t>
            </a:r>
            <a:endParaRPr dirty="0"/>
          </a:p>
          <a:p>
            <a:pPr marL="0" lvl="0" indent="0" algn="l" rtl="0">
              <a:lnSpc>
                <a:spcPct val="115000"/>
              </a:lnSpc>
              <a:spcBef>
                <a:spcPts val="1200"/>
              </a:spcBef>
              <a:spcAft>
                <a:spcPts val="0"/>
              </a:spcAft>
              <a:buSzPct val="108108"/>
              <a:buNone/>
            </a:pPr>
            <a:r>
              <a:rPr lang="es" dirty="0"/>
              <a:t>La asistencia deberá ser de un 75%. No deben olvidarse de dar el presente al finalizar todas clases, porque la carga del presente se realiza de forma automática y no podremos corregirlo.</a:t>
            </a:r>
            <a:endParaRPr dirty="0"/>
          </a:p>
          <a:p>
            <a:pPr marL="0" lvl="0" indent="0" algn="ctr" rtl="0">
              <a:lnSpc>
                <a:spcPct val="115000"/>
              </a:lnSpc>
              <a:spcBef>
                <a:spcPts val="1200"/>
              </a:spcBef>
              <a:spcAft>
                <a:spcPts val="1200"/>
              </a:spcAft>
              <a:buSzPct val="108108"/>
              <a:buNone/>
            </a:pPr>
            <a:r>
              <a:rPr lang="es" b="1" dirty="0"/>
              <a:t>Si tienen 6 inasistencias consecutivas, se les dará de baja del curso automáticamente.</a:t>
            </a: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¿Cuánto cobra un programador en Argentina?</a:t>
            </a:r>
            <a:endParaRPr/>
          </a:p>
        </p:txBody>
      </p:sp>
      <p:sp>
        <p:nvSpPr>
          <p:cNvPr id="241" name="Google Shape;241;p17"/>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a:t>El sueldo de los programadores en la Argentina tuvo un 107% de aumento en el último año y medio, de acuerdo a la </a:t>
            </a:r>
            <a:r>
              <a:rPr lang="es" b="1"/>
              <a:t>CESSI</a:t>
            </a:r>
            <a:r>
              <a:rPr lang="es"/>
              <a:t>.</a:t>
            </a:r>
            <a:endParaRPr/>
          </a:p>
          <a:p>
            <a:pPr marL="0" lvl="0" indent="0" algn="l" rtl="0">
              <a:lnSpc>
                <a:spcPct val="115000"/>
              </a:lnSpc>
              <a:spcBef>
                <a:spcPts val="1200"/>
              </a:spcBef>
              <a:spcAft>
                <a:spcPts val="1200"/>
              </a:spcAft>
              <a:buSzPts val="1800"/>
              <a:buNone/>
            </a:pPr>
            <a:r>
              <a:rPr lang="es"/>
              <a:t>Información provista por el Observatorio Permanente de la Industria del Software y Servicios Informáticos (OPSSI) que responde a la cámara empresaria de las empresas de las industrias del conocimiento (CESSI). En la encuesta participaron </a:t>
            </a:r>
            <a:r>
              <a:rPr lang="es" b="1"/>
              <a:t>35.400 trabajadores</a:t>
            </a:r>
            <a:r>
              <a:rPr lang="e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8"/>
          <p:cNvSpPr txBox="1">
            <a:spLocks noGrp="1"/>
          </p:cNvSpPr>
          <p:nvPr>
            <p:ph type="title"/>
          </p:nvPr>
        </p:nvSpPr>
        <p:spPr>
          <a:xfrm>
            <a:off x="311700" y="-12175"/>
            <a:ext cx="77490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Proyección salario promedio: Ene 2020 a Ene 2022</a:t>
            </a:r>
            <a:endParaRPr/>
          </a:p>
        </p:txBody>
      </p:sp>
      <p:pic>
        <p:nvPicPr>
          <p:cNvPr id="247" name="Google Shape;247;p18"/>
          <p:cNvPicPr preferRelativeResize="0"/>
          <p:nvPr/>
        </p:nvPicPr>
        <p:blipFill rotWithShape="1">
          <a:blip r:embed="rId3">
            <a:alphaModFix/>
          </a:blip>
          <a:srcRect/>
          <a:stretch/>
        </p:blipFill>
        <p:spPr>
          <a:xfrm>
            <a:off x="311700" y="776075"/>
            <a:ext cx="8457050" cy="348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 las 10 carreras con salida laboral de 2021</a:t>
            </a:r>
            <a:endParaRPr/>
          </a:p>
        </p:txBody>
      </p:sp>
      <p:sp>
        <p:nvSpPr>
          <p:cNvPr id="253" name="Google Shape;253;p19"/>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s"/>
              <a:t>Data Science y Business Intelligence</a:t>
            </a:r>
            <a:endParaRPr/>
          </a:p>
          <a:p>
            <a:pPr marL="457200" lvl="0" indent="-342900" algn="l" rtl="0">
              <a:lnSpc>
                <a:spcPct val="115000"/>
              </a:lnSpc>
              <a:spcBef>
                <a:spcPts val="0"/>
              </a:spcBef>
              <a:spcAft>
                <a:spcPts val="0"/>
              </a:spcAft>
              <a:buSzPts val="1800"/>
              <a:buChar char="●"/>
            </a:pPr>
            <a:r>
              <a:rPr lang="es"/>
              <a:t>Especialista en Marketing Digital</a:t>
            </a:r>
            <a:endParaRPr/>
          </a:p>
          <a:p>
            <a:pPr marL="457200" lvl="0" indent="-342900" algn="l" rtl="0">
              <a:lnSpc>
                <a:spcPct val="115000"/>
              </a:lnSpc>
              <a:spcBef>
                <a:spcPts val="0"/>
              </a:spcBef>
              <a:spcAft>
                <a:spcPts val="0"/>
              </a:spcAft>
              <a:buSzPts val="1800"/>
              <a:buChar char="●"/>
            </a:pPr>
            <a:r>
              <a:rPr lang="es"/>
              <a:t>Diseñador Web y Mobile</a:t>
            </a:r>
            <a:endParaRPr/>
          </a:p>
          <a:p>
            <a:pPr marL="457200" lvl="0" indent="-342900" algn="l" rtl="0">
              <a:lnSpc>
                <a:spcPct val="115000"/>
              </a:lnSpc>
              <a:spcBef>
                <a:spcPts val="0"/>
              </a:spcBef>
              <a:spcAft>
                <a:spcPts val="0"/>
              </a:spcAft>
              <a:buClr>
                <a:srgbClr val="414141"/>
              </a:buClr>
              <a:buSzPts val="1800"/>
              <a:buChar char="●"/>
            </a:pPr>
            <a:r>
              <a:rPr lang="es">
                <a:solidFill>
                  <a:srgbClr val="414141"/>
                </a:solidFill>
              </a:rPr>
              <a:t>Diseñador UX/UI</a:t>
            </a:r>
            <a:endParaRPr>
              <a:solidFill>
                <a:srgbClr val="414141"/>
              </a:solidFill>
            </a:endParaRPr>
          </a:p>
          <a:p>
            <a:pPr marL="457200" lvl="0" indent="-342900" algn="l" rtl="0">
              <a:lnSpc>
                <a:spcPct val="115000"/>
              </a:lnSpc>
              <a:spcBef>
                <a:spcPts val="0"/>
              </a:spcBef>
              <a:spcAft>
                <a:spcPts val="0"/>
              </a:spcAft>
              <a:buClr>
                <a:srgbClr val="7685E6"/>
              </a:buClr>
              <a:buSzPts val="1800"/>
              <a:buChar char="●"/>
            </a:pPr>
            <a:r>
              <a:rPr lang="es" b="1">
                <a:solidFill>
                  <a:schemeClr val="dk1"/>
                </a:solidFill>
              </a:rPr>
              <a:t>Desarrollador Full Stack</a:t>
            </a:r>
            <a:endParaRPr b="1">
              <a:solidFill>
                <a:schemeClr val="dk1"/>
              </a:solidFill>
            </a:endParaRPr>
          </a:p>
          <a:p>
            <a:pPr marL="457200" lvl="0" indent="-342900" algn="l" rtl="0">
              <a:lnSpc>
                <a:spcPct val="115000"/>
              </a:lnSpc>
              <a:spcBef>
                <a:spcPts val="0"/>
              </a:spcBef>
              <a:spcAft>
                <a:spcPts val="0"/>
              </a:spcAft>
              <a:buSzPts val="1800"/>
              <a:buChar char="●"/>
            </a:pPr>
            <a:r>
              <a:rPr lang="es"/>
              <a:t>Especialista en Redes</a:t>
            </a:r>
            <a:endParaRPr/>
          </a:p>
          <a:p>
            <a:pPr marL="457200" lvl="0" indent="-342900" algn="l" rtl="0">
              <a:lnSpc>
                <a:spcPct val="115000"/>
              </a:lnSpc>
              <a:spcBef>
                <a:spcPts val="0"/>
              </a:spcBef>
              <a:spcAft>
                <a:spcPts val="0"/>
              </a:spcAft>
              <a:buSzPts val="1800"/>
              <a:buChar char="●"/>
            </a:pPr>
            <a:r>
              <a:rPr lang="es"/>
              <a:t>Experto en Seguridad de la Información</a:t>
            </a:r>
            <a:endParaRPr/>
          </a:p>
          <a:p>
            <a:pPr marL="457200" lvl="0" indent="-342900" algn="l" rtl="0">
              <a:lnSpc>
                <a:spcPct val="115000"/>
              </a:lnSpc>
              <a:spcBef>
                <a:spcPts val="0"/>
              </a:spcBef>
              <a:spcAft>
                <a:spcPts val="0"/>
              </a:spcAft>
              <a:buSzPts val="1800"/>
              <a:buChar char="●"/>
            </a:pPr>
            <a:r>
              <a:rPr lang="es"/>
              <a:t>Responsable de Infraestructura</a:t>
            </a:r>
            <a:endParaRPr/>
          </a:p>
          <a:p>
            <a:pPr marL="457200" lvl="0" indent="-342900" algn="l" rtl="0">
              <a:lnSpc>
                <a:spcPct val="115000"/>
              </a:lnSpc>
              <a:spcBef>
                <a:spcPts val="0"/>
              </a:spcBef>
              <a:spcAft>
                <a:spcPts val="0"/>
              </a:spcAft>
              <a:buSzPts val="1800"/>
              <a:buChar char="●"/>
            </a:pPr>
            <a:r>
              <a:rPr lang="es"/>
              <a:t>Analista de Soporte</a:t>
            </a:r>
            <a:endParaRPr/>
          </a:p>
          <a:p>
            <a:pPr marL="457200" lvl="0" indent="-342900" algn="l" rtl="0">
              <a:lnSpc>
                <a:spcPct val="115000"/>
              </a:lnSpc>
              <a:spcBef>
                <a:spcPts val="0"/>
              </a:spcBef>
              <a:spcAft>
                <a:spcPts val="0"/>
              </a:spcAft>
              <a:buSzPts val="1800"/>
              <a:buChar char="●"/>
            </a:pPr>
            <a:r>
              <a:rPr lang="es"/>
              <a:t>Especialista en eCommerce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a:spLocks noGrp="1"/>
          </p:cNvSpPr>
          <p:nvPr>
            <p:ph type="ctrTitle"/>
          </p:nvPr>
        </p:nvSpPr>
        <p:spPr>
          <a:xfrm>
            <a:off x="311700" y="1226800"/>
            <a:ext cx="8520600" cy="15705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Clr>
                <a:schemeClr val="dk1"/>
              </a:buClr>
              <a:buSzPts val="1100"/>
              <a:buFont typeface="Arial"/>
              <a:buNone/>
            </a:pPr>
            <a:r>
              <a:rPr lang="es"/>
              <a:t>Les damos la bienvenida</a:t>
            </a:r>
            <a:endParaRPr/>
          </a:p>
        </p:txBody>
      </p:sp>
      <p:sp>
        <p:nvSpPr>
          <p:cNvPr id="143" name="Google Shape;143;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0"/>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Empleo IT:</a:t>
            </a:r>
            <a:endParaRPr/>
          </a:p>
        </p:txBody>
      </p:sp>
      <p:sp>
        <p:nvSpPr>
          <p:cNvPr id="259" name="Google Shape;259;p20"/>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0"/>
              </a:spcAft>
              <a:buClr>
                <a:schemeClr val="dk1"/>
              </a:buClr>
              <a:buSzPct val="61110"/>
              <a:buFont typeface="Arial"/>
              <a:buNone/>
            </a:pPr>
            <a:r>
              <a:rPr lang="es">
                <a:solidFill>
                  <a:srgbClr val="737373"/>
                </a:solidFill>
              </a:rPr>
              <a:t>Opciones cortas de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“Las carreras cortas permiten una breve especialización en un campo profesional que, aunque más reducido de lo que brindan las carreras tradicionales, ofrece una rápida salida laboral dentro del área elegida.”</a:t>
            </a:r>
            <a:endParaRPr>
              <a:solidFill>
                <a:srgbClr val="737373"/>
              </a:solidFill>
            </a:endParaRPr>
          </a:p>
          <a:p>
            <a:pPr marL="0" lvl="0" indent="0" algn="l" rtl="0">
              <a:lnSpc>
                <a:spcPct val="115000"/>
              </a:lnSpc>
              <a:spcBef>
                <a:spcPts val="1200"/>
              </a:spcBef>
              <a:spcAft>
                <a:spcPts val="0"/>
              </a:spcAft>
              <a:buClr>
                <a:schemeClr val="dk1"/>
              </a:buClr>
              <a:buSzPct val="61110"/>
              <a:buFont typeface="Arial"/>
              <a:buNone/>
            </a:pPr>
            <a:r>
              <a:rPr lang="es">
                <a:solidFill>
                  <a:srgbClr val="737373"/>
                </a:solidFill>
              </a:rPr>
              <a:t>Estudiar carreras con salida laboral</a:t>
            </a:r>
            <a:endParaRPr>
              <a:solidFill>
                <a:srgbClr val="737373"/>
              </a:solidFill>
            </a:endParaRPr>
          </a:p>
          <a:p>
            <a:pPr marL="457200" lvl="0" indent="-334327" algn="l" rtl="0">
              <a:lnSpc>
                <a:spcPct val="115000"/>
              </a:lnSpc>
              <a:spcBef>
                <a:spcPts val="1200"/>
              </a:spcBef>
              <a:spcAft>
                <a:spcPts val="0"/>
              </a:spcAft>
              <a:buClr>
                <a:srgbClr val="737373"/>
              </a:buClr>
              <a:buSzPct val="100000"/>
              <a:buChar char="●"/>
            </a:pPr>
            <a:r>
              <a:rPr lang="es">
                <a:solidFill>
                  <a:srgbClr val="737373"/>
                </a:solidFill>
              </a:rPr>
              <a:t>“Según datos de la Cámara de la Industria Argentina del Software (CESSI), todos los años quedan cerca de 10.000 puestos de trabajo en tecnología sin ocupar en el país por falta de perfiles calificados. Es necesario incrementar la cantidad de alumnos en carreras con salida laboral de manera de contar con los talentos necesarios para el futuro.”</a:t>
            </a:r>
            <a:endParaRPr>
              <a:solidFill>
                <a:srgbClr val="73737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1"/>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dirty="0"/>
              <a:t>Datos importantes</a:t>
            </a:r>
            <a:endParaRPr dirty="0"/>
          </a:p>
        </p:txBody>
      </p:sp>
      <p:sp>
        <p:nvSpPr>
          <p:cNvPr id="265" name="Google Shape;265;p2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15000"/>
              </a:lnSpc>
              <a:spcBef>
                <a:spcPts val="0"/>
              </a:spcBef>
              <a:spcAft>
                <a:spcPts val="0"/>
              </a:spcAft>
              <a:buSzPct val="108108"/>
              <a:buNone/>
            </a:pPr>
            <a:r>
              <a:rPr lang="es" dirty="0"/>
              <a:t>Nro. de comisión: </a:t>
            </a:r>
            <a:r>
              <a:rPr lang="es" b="1" dirty="0" smtClean="0">
                <a:solidFill>
                  <a:srgbClr val="FF0000"/>
                </a:solidFill>
              </a:rPr>
              <a:t>23047</a:t>
            </a:r>
            <a:endParaRPr b="1" dirty="0">
              <a:solidFill>
                <a:srgbClr val="FF0000"/>
              </a:solidFill>
            </a:endParaRPr>
          </a:p>
          <a:p>
            <a:pPr marL="0" lvl="0" indent="0" algn="l" rtl="0">
              <a:lnSpc>
                <a:spcPct val="115000"/>
              </a:lnSpc>
              <a:spcBef>
                <a:spcPts val="1200"/>
              </a:spcBef>
              <a:spcAft>
                <a:spcPts val="0"/>
              </a:spcAft>
              <a:buSzPct val="108108"/>
              <a:buNone/>
            </a:pPr>
            <a:r>
              <a:rPr lang="es" dirty="0"/>
              <a:t>Días y horarios de la cursada on-line: </a:t>
            </a:r>
            <a:endParaRPr dirty="0"/>
          </a:p>
          <a:p>
            <a:pPr marL="0" lvl="0" indent="0" algn="l" rtl="0">
              <a:lnSpc>
                <a:spcPct val="115000"/>
              </a:lnSpc>
              <a:spcBef>
                <a:spcPts val="1200"/>
              </a:spcBef>
              <a:spcAft>
                <a:spcPts val="0"/>
              </a:spcAft>
              <a:buClr>
                <a:schemeClr val="dk1"/>
              </a:buClr>
              <a:buSzPct val="84942"/>
              <a:buFont typeface="Arial"/>
              <a:buNone/>
            </a:pPr>
            <a:r>
              <a:rPr lang="es-AR" b="1" dirty="0" smtClean="0">
                <a:solidFill>
                  <a:srgbClr val="FF0000"/>
                </a:solidFill>
              </a:rPr>
              <a:t>Lunes </a:t>
            </a:r>
            <a:r>
              <a:rPr lang="es-AR" b="1" smtClean="0">
                <a:solidFill>
                  <a:srgbClr val="FF0000"/>
                </a:solidFill>
              </a:rPr>
              <a:t>y </a:t>
            </a:r>
            <a:r>
              <a:rPr lang="es-AR" b="1" smtClean="0">
                <a:solidFill>
                  <a:srgbClr val="FF0000"/>
                </a:solidFill>
              </a:rPr>
              <a:t>Jueves </a:t>
            </a:r>
            <a:r>
              <a:rPr lang="es-AR" b="1" dirty="0" smtClean="0">
                <a:solidFill>
                  <a:srgbClr val="FF0000"/>
                </a:solidFill>
              </a:rPr>
              <a:t>de 17:00hs a 18:30hs</a:t>
            </a:r>
            <a:endParaRPr b="1" dirty="0">
              <a:solidFill>
                <a:srgbClr val="FF0000"/>
              </a:solidFill>
            </a:endParaRPr>
          </a:p>
          <a:p>
            <a:pPr marL="0" lvl="0" indent="0" algn="l" rtl="0">
              <a:lnSpc>
                <a:spcPct val="115000"/>
              </a:lnSpc>
              <a:spcBef>
                <a:spcPts val="1200"/>
              </a:spcBef>
              <a:spcAft>
                <a:spcPts val="0"/>
              </a:spcAft>
              <a:buSzPct val="108108"/>
              <a:buNone/>
            </a:pPr>
            <a:r>
              <a:rPr lang="es" dirty="0"/>
              <a:t>Modalidad: </a:t>
            </a:r>
            <a:r>
              <a:rPr lang="es" b="1" dirty="0" smtClean="0"/>
              <a:t>Virtual</a:t>
            </a:r>
          </a:p>
          <a:p>
            <a:pPr marL="0" lvl="0" indent="0">
              <a:spcBef>
                <a:spcPts val="1200"/>
              </a:spcBef>
              <a:buSzPct val="108108"/>
              <a:buNone/>
            </a:pPr>
            <a:r>
              <a:rPr lang="es-AR" dirty="0"/>
              <a:t>meet.google.com/net-</a:t>
            </a:r>
            <a:r>
              <a:rPr lang="es-AR" dirty="0" err="1"/>
              <a:t>wyex</a:t>
            </a:r>
            <a:r>
              <a:rPr lang="es-AR" dirty="0"/>
              <a:t>-</a:t>
            </a:r>
            <a:r>
              <a:rPr lang="es-AR" dirty="0" err="1"/>
              <a:t>bam</a:t>
            </a:r>
            <a:endParaRPr b="1" dirty="0"/>
          </a:p>
          <a:p>
            <a:pPr marL="0" lvl="0" indent="0" algn="l" rtl="0">
              <a:lnSpc>
                <a:spcPct val="115000"/>
              </a:lnSpc>
              <a:spcBef>
                <a:spcPts val="1200"/>
              </a:spcBef>
              <a:spcAft>
                <a:spcPts val="0"/>
              </a:spcAft>
              <a:buSzPct val="108108"/>
              <a:buNone/>
            </a:pPr>
            <a:r>
              <a:rPr lang="es" dirty="0"/>
              <a:t>Docente: </a:t>
            </a:r>
            <a:r>
              <a:rPr lang="es" b="1" dirty="0" smtClean="0">
                <a:solidFill>
                  <a:srgbClr val="FF0000"/>
                </a:solidFill>
              </a:rPr>
              <a:t>Nicolas Fernandez</a:t>
            </a:r>
            <a:endParaRPr b="1" dirty="0">
              <a:solidFill>
                <a:srgbClr val="FF0000"/>
              </a:solidFill>
            </a:endParaRPr>
          </a:p>
          <a:p>
            <a:pPr marL="0" lvl="0" indent="0" algn="l" rtl="0">
              <a:lnSpc>
                <a:spcPct val="115000"/>
              </a:lnSpc>
              <a:spcBef>
                <a:spcPts val="1200"/>
              </a:spcBef>
              <a:spcAft>
                <a:spcPts val="0"/>
              </a:spcAft>
              <a:buSzPct val="108108"/>
              <a:buNone/>
            </a:pPr>
            <a:endParaRPr b="1"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1200"/>
              </a:spcBef>
              <a:spcAft>
                <a:spcPts val="0"/>
              </a:spcAft>
              <a:buSzPct val="108108"/>
              <a:buNone/>
            </a:pPr>
            <a:r>
              <a:rPr lang="es" dirty="0"/>
              <a:t>Coordinador pedagógico del curso:</a:t>
            </a:r>
            <a:endParaRPr b="1" dirty="0"/>
          </a:p>
          <a:p>
            <a:pPr marL="0" lvl="0" indent="0" algn="l" rtl="0">
              <a:lnSpc>
                <a:spcPct val="115000"/>
              </a:lnSpc>
              <a:spcBef>
                <a:spcPts val="1200"/>
              </a:spcBef>
              <a:spcAft>
                <a:spcPts val="1200"/>
              </a:spcAft>
              <a:buSzPct val="108108"/>
              <a:buNone/>
            </a:pPr>
            <a:r>
              <a:rPr lang="es" b="1" dirty="0"/>
              <a:t>Jose Alejandro Zapata</a:t>
            </a:r>
            <a:endParaRPr b="1" dirty="0"/>
          </a:p>
        </p:txBody>
      </p:sp>
      <p:sp>
        <p:nvSpPr>
          <p:cNvPr id="266" name="Google Shape;266;p2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buSzPct val="108108"/>
              <a:buNone/>
            </a:pPr>
            <a:r>
              <a:rPr lang="es" dirty="0"/>
              <a:t>Facilitadora: </a:t>
            </a:r>
            <a:r>
              <a:rPr lang="es-AR" b="1" dirty="0" smtClean="0">
                <a:solidFill>
                  <a:srgbClr val="FF0000"/>
                </a:solidFill>
              </a:rPr>
              <a:t>solana </a:t>
            </a:r>
            <a:r>
              <a:rPr lang="es-AR" b="1" dirty="0" err="1" smtClean="0">
                <a:solidFill>
                  <a:srgbClr val="FF0000"/>
                </a:solidFill>
              </a:rPr>
              <a:t>Cepurbeda</a:t>
            </a:r>
            <a:endParaRPr b="1" dirty="0">
              <a:solidFill>
                <a:srgbClr val="FF0000"/>
              </a:solidFill>
            </a:endParaRPr>
          </a:p>
          <a:p>
            <a:pPr marL="0" lvl="0" indent="0" algn="l" rtl="0">
              <a:lnSpc>
                <a:spcPct val="115000"/>
              </a:lnSpc>
              <a:spcBef>
                <a:spcPts val="1200"/>
              </a:spcBef>
              <a:spcAft>
                <a:spcPts val="0"/>
              </a:spcAft>
              <a:buSzPct val="108108"/>
              <a:buNone/>
            </a:pPr>
            <a:r>
              <a:rPr lang="es" dirty="0"/>
              <a:t>Función de la facilitadora: cambios de comisión, pedidos de baja, problemas de la plataforma, dudas y consultas.</a:t>
            </a:r>
            <a:endParaRPr dirty="0"/>
          </a:p>
          <a:p>
            <a:pPr marL="0" lvl="0" indent="0" algn="l" rtl="0">
              <a:lnSpc>
                <a:spcPct val="115000"/>
              </a:lnSpc>
              <a:spcBef>
                <a:spcPts val="1200"/>
              </a:spcBef>
              <a:spcAft>
                <a:spcPts val="0"/>
              </a:spcAft>
              <a:buSzPct val="108108"/>
              <a:buNone/>
            </a:pPr>
            <a:endParaRPr dirty="0"/>
          </a:p>
          <a:p>
            <a:pPr marL="0" lvl="0" indent="0" algn="l" rtl="0">
              <a:lnSpc>
                <a:spcPct val="115000"/>
              </a:lnSpc>
              <a:spcBef>
                <a:spcPts val="2400"/>
              </a:spcBef>
              <a:spcAft>
                <a:spcPts val="1200"/>
              </a:spcAft>
              <a:buSzPct val="108108"/>
              <a:buNone/>
            </a:pPr>
            <a:r>
              <a:rPr lang="es" dirty="0"/>
              <a:t>(Si tienen inconvenientes para cursar en el horario que les asignaron lo deberán comunicar a su facilitadora, ya que no es posible hacer el curso si no pueden asistir a las clases virtuales, por medio del canal de consultas.)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Aula Virtual</a:t>
            </a:r>
            <a:endParaRPr/>
          </a:p>
        </p:txBody>
      </p:sp>
      <p:sp>
        <p:nvSpPr>
          <p:cNvPr id="272" name="Google Shape;272;p22"/>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62500" lnSpcReduction="20000"/>
          </a:bodyPr>
          <a:lstStyle/>
          <a:p>
            <a:pPr marL="0" lvl="0" indent="0" algn="l" rtl="0">
              <a:lnSpc>
                <a:spcPct val="115000"/>
              </a:lnSpc>
              <a:spcBef>
                <a:spcPts val="0"/>
              </a:spcBef>
              <a:spcAft>
                <a:spcPts val="0"/>
              </a:spcAft>
              <a:buSzPct val="159999"/>
              <a:buNone/>
            </a:pPr>
            <a:r>
              <a:rPr lang="es"/>
              <a:t>Los estudiantes tendrán a su disposición el contenido teórico del curso en el aula. De presentar problemas, deberán informar a la brevedad a fin de solucionar el inconveniente lo antes posible. </a:t>
            </a:r>
            <a:endParaRPr/>
          </a:p>
          <a:p>
            <a:pPr marL="0" lvl="0" indent="0" algn="l" rtl="0">
              <a:lnSpc>
                <a:spcPct val="115000"/>
              </a:lnSpc>
              <a:spcBef>
                <a:spcPts val="1200"/>
              </a:spcBef>
              <a:spcAft>
                <a:spcPts val="0"/>
              </a:spcAft>
              <a:buSzPct val="159999"/>
              <a:buNone/>
            </a:pPr>
            <a:r>
              <a:rPr lang="es" b="1"/>
              <a:t>Su uso es obligatorio. Se les dará el alta dentro de la próxima semana.</a:t>
            </a:r>
            <a:endParaRPr b="1"/>
          </a:p>
          <a:p>
            <a:pPr marL="457200" lvl="0" indent="-308610" algn="l" rtl="0">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marL="0" lvl="0" indent="0" algn="l" rtl="0">
              <a:lnSpc>
                <a:spcPct val="115000"/>
              </a:lnSpc>
              <a:spcBef>
                <a:spcPts val="1200"/>
              </a:spcBef>
              <a:spcAft>
                <a:spcPts val="0"/>
              </a:spcAft>
              <a:buSzPct val="159999"/>
              <a:buNone/>
            </a:pPr>
            <a:r>
              <a:rPr lang="es"/>
              <a:t>En ella podrán encontrar:</a:t>
            </a:r>
            <a:endParaRPr/>
          </a:p>
          <a:p>
            <a:pPr marL="457200" lvl="0" indent="-308610" algn="l" rtl="0">
              <a:lnSpc>
                <a:spcPct val="115000"/>
              </a:lnSpc>
              <a:spcBef>
                <a:spcPts val="1200"/>
              </a:spcBef>
              <a:spcAft>
                <a:spcPts val="0"/>
              </a:spcAft>
              <a:buSzPct val="100000"/>
              <a:buChar char="●"/>
            </a:pPr>
            <a:r>
              <a:rPr lang="es"/>
              <a:t>Material teórico y Actividades prácticas</a:t>
            </a:r>
            <a:endParaRPr/>
          </a:p>
          <a:p>
            <a:pPr marL="457200" lvl="0" indent="-308610" algn="l" rtl="0">
              <a:lnSpc>
                <a:spcPct val="115000"/>
              </a:lnSpc>
              <a:spcBef>
                <a:spcPts val="0"/>
              </a:spcBef>
              <a:spcAft>
                <a:spcPts val="0"/>
              </a:spcAft>
              <a:buSzPct val="100000"/>
              <a:buChar char="●"/>
            </a:pPr>
            <a:r>
              <a:rPr lang="es"/>
              <a:t>Ejercicios obligatorios de autocorrección (con fecha de vencimiento cada 2 semanas)</a:t>
            </a:r>
            <a:endParaRPr/>
          </a:p>
          <a:p>
            <a:pPr marL="0" lvl="0" indent="0" algn="l" rtl="0">
              <a:lnSpc>
                <a:spcPct val="115000"/>
              </a:lnSpc>
              <a:spcBef>
                <a:spcPts val="1200"/>
              </a:spcBef>
              <a:spcAft>
                <a:spcPts val="0"/>
              </a:spcAft>
              <a:buClr>
                <a:schemeClr val="dk1"/>
              </a:buClr>
              <a:buSzPct val="61110"/>
              <a:buFont typeface="Arial"/>
              <a:buNone/>
            </a:pPr>
            <a:r>
              <a:rPr lang="es"/>
              <a:t>Se accede con los siguientes datos:</a:t>
            </a:r>
            <a:endParaRPr/>
          </a:p>
          <a:p>
            <a:pPr marL="457200" lvl="0" indent="-308610" algn="l" rtl="0">
              <a:lnSpc>
                <a:spcPct val="115000"/>
              </a:lnSpc>
              <a:spcBef>
                <a:spcPts val="1200"/>
              </a:spcBef>
              <a:spcAft>
                <a:spcPts val="0"/>
              </a:spcAft>
              <a:buSzPct val="100000"/>
              <a:buChar char="●"/>
            </a:pPr>
            <a:r>
              <a:rPr lang="es"/>
              <a:t>Usuario: DNI del alumno</a:t>
            </a:r>
            <a:endParaRPr/>
          </a:p>
          <a:p>
            <a:pPr marL="457200" lvl="0" indent="-308610" algn="l" rtl="0">
              <a:lnSpc>
                <a:spcPct val="115000"/>
              </a:lnSpc>
              <a:spcBef>
                <a:spcPts val="0"/>
              </a:spcBef>
              <a:spcAft>
                <a:spcPts val="0"/>
              </a:spcAft>
              <a:buSzPct val="100000"/>
              <a:buChar char="●"/>
            </a:pPr>
            <a:r>
              <a:rPr lang="es"/>
              <a:t>Contraseña: Prueba!123</a:t>
            </a:r>
            <a:endParaRPr/>
          </a:p>
          <a:p>
            <a:pPr marL="0" lvl="0" indent="0" algn="l" rtl="0">
              <a:lnSpc>
                <a:spcPct val="115000"/>
              </a:lnSpc>
              <a:spcBef>
                <a:spcPts val="1200"/>
              </a:spcBef>
              <a:spcAft>
                <a:spcPts val="1200"/>
              </a:spcAft>
              <a:buSzPct val="159999"/>
              <a:buNone/>
            </a:pPr>
            <a:r>
              <a:rPr lang="es" b="1"/>
              <a:t>Nota</a:t>
            </a:r>
            <a:r>
              <a:rPr lang="es"/>
              <a:t>: la contraseña la deben cambiar al ingresar por primera vez y completar su foto de perfil.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3"/>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Comunicación</a:t>
            </a:r>
            <a:endParaRPr/>
          </a:p>
        </p:txBody>
      </p:sp>
      <p:sp>
        <p:nvSpPr>
          <p:cNvPr id="278" name="Google Shape;278;p23"/>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Clr>
                <a:schemeClr val="dk1"/>
              </a:buClr>
              <a:buSzPct val="61110"/>
              <a:buFont typeface="Arial"/>
              <a:buNone/>
            </a:pPr>
            <a:r>
              <a:rPr lang="es"/>
              <a:t>Como se mencionó antes, el </a:t>
            </a:r>
            <a:r>
              <a:rPr lang="es" b="1"/>
              <a:t>Aula Virtual </a:t>
            </a:r>
            <a:r>
              <a:rPr lang="es"/>
              <a:t>es de uso obligatorio por lo que será nuestro principal medio de contacto. La información importante siempre irá por ahí, deberán revisar diariamente la </a:t>
            </a:r>
            <a:r>
              <a:rPr lang="es" b="1"/>
              <a:t>Cartelera de Novedades. </a:t>
            </a:r>
            <a:endParaRPr b="1"/>
          </a:p>
          <a:p>
            <a:pPr marL="0" lvl="0" indent="0" algn="l" rtl="0">
              <a:lnSpc>
                <a:spcPct val="115000"/>
              </a:lnSpc>
              <a:spcBef>
                <a:spcPts val="1200"/>
              </a:spcBef>
              <a:spcAft>
                <a:spcPts val="0"/>
              </a:spcAft>
              <a:buClr>
                <a:schemeClr val="dk1"/>
              </a:buClr>
              <a:buSzPct val="61110"/>
              <a:buFont typeface="Arial"/>
              <a:buNone/>
            </a:pPr>
            <a:r>
              <a:rPr lang="es"/>
              <a:t>Para crear comunidad entre los estudiantes utilizarán también </a:t>
            </a:r>
            <a:r>
              <a:rPr lang="es" b="1"/>
              <a:t>Discord</a:t>
            </a:r>
            <a:r>
              <a:rPr lang="es"/>
              <a:t>:</a:t>
            </a:r>
            <a:endParaRPr/>
          </a:p>
          <a:p>
            <a:pPr marL="0" lvl="0" indent="0" algn="l" rtl="0">
              <a:lnSpc>
                <a:spcPct val="115000"/>
              </a:lnSpc>
              <a:spcBef>
                <a:spcPts val="1200"/>
              </a:spcBef>
              <a:spcAft>
                <a:spcPts val="0"/>
              </a:spcAft>
              <a:buClr>
                <a:schemeClr val="dk1"/>
              </a:buClr>
              <a:buSzPct val="61110"/>
              <a:buFont typeface="Arial"/>
              <a:buNone/>
            </a:pPr>
            <a:r>
              <a:rPr lang="es"/>
              <a:t>Herramienta para intercambio de mensajes y materiales entre todos los integrantes del curso.</a:t>
            </a:r>
            <a:endParaRPr/>
          </a:p>
          <a:p>
            <a:pPr marL="0" lvl="0" indent="0" algn="l" rtl="0">
              <a:lnSpc>
                <a:spcPct val="115000"/>
              </a:lnSpc>
              <a:spcBef>
                <a:spcPts val="1200"/>
              </a:spcBef>
              <a:spcAft>
                <a:spcPts val="0"/>
              </a:spcAft>
              <a:buClr>
                <a:schemeClr val="dk1"/>
              </a:buClr>
              <a:buSzPct val="61110"/>
              <a:buFont typeface="Arial"/>
              <a:buNone/>
            </a:pPr>
            <a:r>
              <a:rPr lang="es"/>
              <a:t>Recibirán más adelante los datos para sumarse.</a:t>
            </a:r>
            <a:endParaRPr/>
          </a:p>
          <a:p>
            <a:pPr marL="0" lvl="0" indent="0" algn="l" rtl="0">
              <a:lnSpc>
                <a:spcPct val="115000"/>
              </a:lnSpc>
              <a:spcBef>
                <a:spcPts val="1200"/>
              </a:spcBef>
              <a:spcAft>
                <a:spcPts val="1200"/>
              </a:spcAft>
              <a:buSzPct val="108108"/>
              <a:buNone/>
            </a:pPr>
            <a:r>
              <a:rPr lang="es"/>
              <a:t>Se habilitará en las próximas semanas.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4"/>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Validación de tu vacante</a:t>
            </a:r>
            <a:endParaRPr/>
          </a:p>
        </p:txBody>
      </p:sp>
      <p:sp>
        <p:nvSpPr>
          <p:cNvPr id="284" name="Google Shape;284;p24"/>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s"/>
              <a:t>Enviar al formulario de validación enviado por tu facilitador/a:</a:t>
            </a:r>
            <a:endParaRPr/>
          </a:p>
          <a:p>
            <a:pPr marL="457200" lvl="0" indent="-342900" algn="l" rtl="0">
              <a:lnSpc>
                <a:spcPct val="115000"/>
              </a:lnSpc>
              <a:spcBef>
                <a:spcPts val="1200"/>
              </a:spcBef>
              <a:spcAft>
                <a:spcPts val="0"/>
              </a:spcAft>
              <a:buSzPts val="1800"/>
              <a:buChar char="●"/>
            </a:pPr>
            <a:r>
              <a:rPr lang="es"/>
              <a:t>Documento de identidad.</a:t>
            </a:r>
            <a:endParaRPr/>
          </a:p>
          <a:p>
            <a:pPr marL="457200" lvl="0" indent="-342900" algn="l" rtl="0">
              <a:lnSpc>
                <a:spcPct val="115000"/>
              </a:lnSpc>
              <a:spcBef>
                <a:spcPts val="0"/>
              </a:spcBef>
              <a:spcAft>
                <a:spcPts val="0"/>
              </a:spcAft>
              <a:buSzPts val="1800"/>
              <a:buChar char="●"/>
            </a:pPr>
            <a:r>
              <a:rPr lang="es"/>
              <a:t>Título secundario completo o superior. </a:t>
            </a:r>
            <a:endParaRPr/>
          </a:p>
          <a:p>
            <a:pPr marL="914400" lvl="1" indent="-317500" algn="l" rtl="0">
              <a:lnSpc>
                <a:spcPct val="115000"/>
              </a:lnSpc>
              <a:spcBef>
                <a:spcPts val="0"/>
              </a:spcBef>
              <a:spcAft>
                <a:spcPts val="0"/>
              </a:spcAft>
              <a:buSzPts val="1400"/>
              <a:buChar char="○"/>
            </a:pPr>
            <a:r>
              <a:rPr lang="es"/>
              <a:t>Los estudiantes provenientes del extranjero no tienen que legalizar el título.</a:t>
            </a:r>
            <a:endParaRPr/>
          </a:p>
          <a:p>
            <a:pPr marL="914400" lvl="1" indent="-317500" algn="l" rtl="0">
              <a:lnSpc>
                <a:spcPct val="115000"/>
              </a:lnSpc>
              <a:spcBef>
                <a:spcPts val="0"/>
              </a:spcBef>
              <a:spcAft>
                <a:spcPts val="0"/>
              </a:spcAft>
              <a:buSzPts val="1400"/>
              <a:buChar char="○"/>
            </a:pPr>
            <a:r>
              <a:rPr lang="es"/>
              <a:t>Si tienen materias previas, lamentablemente no podrán cursar.</a:t>
            </a:r>
            <a:endParaRPr/>
          </a:p>
          <a:p>
            <a:pPr marL="457200" lvl="0" indent="-342900" algn="l" rtl="0">
              <a:lnSpc>
                <a:spcPct val="115000"/>
              </a:lnSpc>
              <a:spcBef>
                <a:spcPts val="0"/>
              </a:spcBef>
              <a:spcAft>
                <a:spcPts val="0"/>
              </a:spcAft>
              <a:buSzPts val="1800"/>
              <a:buChar char="●"/>
            </a:pPr>
            <a:r>
              <a:rPr lang="es"/>
              <a:t>Deben ser mayores de 18 años.</a:t>
            </a:r>
            <a:endParaRPr/>
          </a:p>
          <a:p>
            <a:pPr marL="457200" lvl="0" indent="-342900" algn="l" rtl="0">
              <a:lnSpc>
                <a:spcPct val="115000"/>
              </a:lnSpc>
              <a:spcBef>
                <a:spcPts val="0"/>
              </a:spcBef>
              <a:spcAft>
                <a:spcPts val="0"/>
              </a:spcAft>
              <a:buSzPts val="1800"/>
              <a:buChar char="●"/>
            </a:pPr>
            <a:r>
              <a:rPr lang="es"/>
              <a:t>Plazo para validar la documentación: tienen 30 días para validar la documentación desde el comienzo de la cursada, de lo contrario se los dará de baja automáticamente.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5"/>
          <p:cNvSpPr txBox="1">
            <a:spLocks noGrp="1"/>
          </p:cNvSpPr>
          <p:nvPr>
            <p:ph type="title"/>
          </p:nvPr>
        </p:nvSpPr>
        <p:spPr>
          <a:xfrm>
            <a:off x="265500" y="775975"/>
            <a:ext cx="4045200" cy="14823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3800"/>
              <a:buNone/>
            </a:pPr>
            <a:r>
              <a:rPr lang="es"/>
              <a:t>Ejercicio </a:t>
            </a:r>
            <a:endParaRPr/>
          </a:p>
          <a:p>
            <a:pPr marL="0" lvl="0" indent="0" algn="ctr" rtl="0">
              <a:lnSpc>
                <a:spcPct val="100000"/>
              </a:lnSpc>
              <a:spcBef>
                <a:spcPts val="0"/>
              </a:spcBef>
              <a:spcAft>
                <a:spcPts val="0"/>
              </a:spcAft>
              <a:buSzPts val="3800"/>
              <a:buNone/>
            </a:pPr>
            <a:r>
              <a:rPr lang="es"/>
              <a:t>Clase 0</a:t>
            </a:r>
            <a:endParaRPr/>
          </a:p>
        </p:txBody>
      </p:sp>
      <p:sp>
        <p:nvSpPr>
          <p:cNvPr id="290" name="Google Shape;290;p25"/>
          <p:cNvSpPr txBox="1">
            <a:spLocks noGrp="1"/>
          </p:cNvSpPr>
          <p:nvPr>
            <p:ph type="subTitle" idx="1"/>
          </p:nvPr>
        </p:nvSpPr>
        <p:spPr>
          <a:xfrm>
            <a:off x="265500" y="2498275"/>
            <a:ext cx="4045200" cy="1235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r>
              <a:rPr lang="es"/>
              <a:t>¿Qué crees que es Full Stack?</a:t>
            </a:r>
            <a:endParaRPr/>
          </a:p>
          <a:p>
            <a:pPr marL="0" lvl="0" indent="0" algn="ctr" rtl="0">
              <a:lnSpc>
                <a:spcPct val="100000"/>
              </a:lnSpc>
              <a:spcBef>
                <a:spcPts val="0"/>
              </a:spcBef>
              <a:spcAft>
                <a:spcPts val="0"/>
              </a:spcAft>
              <a:buSzPts val="2100"/>
              <a:buNone/>
            </a:pPr>
            <a:r>
              <a:rPr lang="es"/>
              <a:t>(nube de tags)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body" idx="1"/>
          </p:nvPr>
        </p:nvSpPr>
        <p:spPr>
          <a:xfrm>
            <a:off x="1154641" y="1715975"/>
            <a:ext cx="8203800" cy="14820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000"/>
              <a:buNone/>
            </a:pPr>
            <a:r>
              <a:rPr lang="es" sz="2400" b="1"/>
              <a:t>Aprender a programar es aprender a pensar.</a:t>
            </a:r>
            <a:endParaRPr sz="2400" b="1"/>
          </a:p>
        </p:txBody>
      </p:sp>
      <p:sp>
        <p:nvSpPr>
          <p:cNvPr id="296" name="Google Shape;296;p26"/>
          <p:cNvSpPr txBox="1">
            <a:spLocks noGrp="1"/>
          </p:cNvSpPr>
          <p:nvPr>
            <p:ph type="title"/>
          </p:nvPr>
        </p:nvSpPr>
        <p:spPr>
          <a:xfrm>
            <a:off x="1766475" y="3773600"/>
            <a:ext cx="7145100" cy="3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title"/>
          </p:nvPr>
        </p:nvSpPr>
        <p:spPr>
          <a:xfrm>
            <a:off x="490250" y="1135950"/>
            <a:ext cx="8097300" cy="36237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700"/>
              <a:buNone/>
            </a:pPr>
            <a:r>
              <a:rPr lang="es"/>
              <a:t>Recordá: </a:t>
            </a:r>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Revisar la Cartelera de Novedades.</a:t>
            </a:r>
            <a:endParaRPr sz="3200" b="0">
              <a:latin typeface="Montserrat SemiBold"/>
              <a:ea typeface="Montserrat SemiBold"/>
              <a:cs typeface="Montserrat SemiBold"/>
              <a:sym typeface="Montserrat SemiBold"/>
            </a:endParaRPr>
          </a:p>
          <a:p>
            <a:pPr marL="457200" lvl="0" indent="-431800" algn="l" rtl="0">
              <a:lnSpc>
                <a:spcPct val="100000"/>
              </a:lnSpc>
              <a:spcBef>
                <a:spcPts val="0"/>
              </a:spcBef>
              <a:spcAft>
                <a:spcPts val="0"/>
              </a:spcAft>
              <a:buSzPts val="3200"/>
              <a:buFont typeface="Montserrat SemiBold"/>
              <a:buChar char="●"/>
            </a:pPr>
            <a:r>
              <a:rPr lang="es" sz="3200" b="0">
                <a:latin typeface="Montserrat SemiBold"/>
                <a:ea typeface="Montserrat SemiBold"/>
                <a:cs typeface="Montserrat SemiBold"/>
                <a:sym typeface="Montserrat SemiBold"/>
              </a:rPr>
              <a:t>Hacer tus consultas en el Foro.</a:t>
            </a:r>
            <a:endParaRPr sz="3200" b="0">
              <a:latin typeface="Montserrat SemiBold"/>
              <a:ea typeface="Montserrat SemiBold"/>
              <a:cs typeface="Montserrat SemiBold"/>
              <a:sym typeface="Montserrat SemiBold"/>
            </a:endParaRPr>
          </a:p>
          <a:p>
            <a:pPr marL="0" lvl="0" indent="0" algn="l" rtl="0">
              <a:lnSpc>
                <a:spcPct val="100000"/>
              </a:lnSpc>
              <a:spcBef>
                <a:spcPts val="0"/>
              </a:spcBef>
              <a:spcAft>
                <a:spcPts val="0"/>
              </a:spcAft>
              <a:buSzPts val="3700"/>
              <a:buNone/>
            </a:pPr>
            <a:endParaRPr sz="3200"/>
          </a:p>
          <a:p>
            <a:pPr marL="0" lvl="0" indent="0" algn="l" rtl="0">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
          <p:cNvSpPr txBox="1">
            <a:spLocks noGrp="1"/>
          </p:cNvSpPr>
          <p:nvPr>
            <p:ph type="title"/>
          </p:nvPr>
        </p:nvSpPr>
        <p:spPr>
          <a:xfrm>
            <a:off x="3331525" y="2159925"/>
            <a:ext cx="2397900" cy="2121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dirty="0"/>
              <a:t>Bienvenida</a:t>
            </a:r>
            <a:endParaRPr b="1" dirty="0"/>
          </a:p>
          <a:p>
            <a:pPr marL="0" lvl="0" indent="0" algn="l" rtl="0">
              <a:lnSpc>
                <a:spcPct val="100000"/>
              </a:lnSpc>
              <a:spcBef>
                <a:spcPts val="0"/>
              </a:spcBef>
              <a:spcAft>
                <a:spcPts val="0"/>
              </a:spcAft>
              <a:buSzPts val="1000"/>
              <a:buNone/>
            </a:pPr>
            <a:endParaRPr dirty="0"/>
          </a:p>
          <a:p>
            <a:pPr marL="457200" lvl="0" indent="-292100" algn="l" rtl="0">
              <a:lnSpc>
                <a:spcPct val="100000"/>
              </a:lnSpc>
              <a:spcBef>
                <a:spcPts val="0"/>
              </a:spcBef>
              <a:spcAft>
                <a:spcPts val="0"/>
              </a:spcAft>
              <a:buSzPts val="1000"/>
              <a:buChar char="●"/>
            </a:pPr>
            <a:r>
              <a:rPr lang="es" dirty="0"/>
              <a:t>¿Qué es Codo a Codo?</a:t>
            </a:r>
            <a:endParaRPr dirty="0"/>
          </a:p>
          <a:p>
            <a:pPr marL="457200" lvl="0" indent="-292100" algn="l" rtl="0">
              <a:lnSpc>
                <a:spcPct val="100000"/>
              </a:lnSpc>
              <a:spcBef>
                <a:spcPts val="0"/>
              </a:spcBef>
              <a:spcAft>
                <a:spcPts val="0"/>
              </a:spcAft>
              <a:buSzPts val="1000"/>
              <a:buChar char="●"/>
            </a:pPr>
            <a:r>
              <a:rPr lang="es" dirty="0"/>
              <a:t>Carreras IT </a:t>
            </a:r>
            <a:endParaRPr dirty="0"/>
          </a:p>
          <a:p>
            <a:pPr marL="457200" lvl="0" indent="-292100" algn="l" rtl="0">
              <a:lnSpc>
                <a:spcPct val="100000"/>
              </a:lnSpc>
              <a:spcBef>
                <a:spcPts val="0"/>
              </a:spcBef>
              <a:spcAft>
                <a:spcPts val="0"/>
              </a:spcAft>
              <a:buSzPts val="1000"/>
              <a:buChar char="●"/>
            </a:pPr>
            <a:r>
              <a:rPr lang="es" dirty="0"/>
              <a:t>Aula Virtual</a:t>
            </a:r>
            <a:endParaRPr dirty="0"/>
          </a:p>
          <a:p>
            <a:pPr marL="457200" lvl="0" indent="-292100" algn="l" rtl="0">
              <a:lnSpc>
                <a:spcPct val="100000"/>
              </a:lnSpc>
              <a:spcBef>
                <a:spcPts val="0"/>
              </a:spcBef>
              <a:spcAft>
                <a:spcPts val="0"/>
              </a:spcAft>
              <a:buSzPts val="1000"/>
              <a:buChar char="●"/>
            </a:pPr>
            <a:r>
              <a:rPr lang="es" dirty="0"/>
              <a:t>Información del curso</a:t>
            </a:r>
            <a:endParaRPr dirty="0"/>
          </a:p>
          <a:p>
            <a:pPr marL="0" lvl="0" indent="0" algn="l" rtl="0">
              <a:lnSpc>
                <a:spcPct val="100000"/>
              </a:lnSpc>
              <a:spcBef>
                <a:spcPts val="0"/>
              </a:spcBef>
              <a:spcAft>
                <a:spcPts val="0"/>
              </a:spcAft>
              <a:buSzPts val="1000"/>
              <a:buNone/>
            </a:pPr>
            <a:endParaRPr dirty="0"/>
          </a:p>
        </p:txBody>
      </p:sp>
      <p:sp>
        <p:nvSpPr>
          <p:cNvPr id="149" name="Google Shape;149;p3"/>
          <p:cNvSpPr txBox="1">
            <a:spLocks noGrp="1"/>
          </p:cNvSpPr>
          <p:nvPr>
            <p:ph type="title" idx="2"/>
          </p:nvPr>
        </p:nvSpPr>
        <p:spPr>
          <a:xfrm>
            <a:off x="6134350" y="2196275"/>
            <a:ext cx="2397900" cy="207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1"/>
              </a:buClr>
              <a:buSzPts val="1100"/>
              <a:buFont typeface="Arial"/>
              <a:buNone/>
            </a:pPr>
            <a:r>
              <a:rPr lang="es" b="1"/>
              <a:t>HTML 1 - Conceptos básicos de HTML</a:t>
            </a:r>
            <a:endParaRPr b="1"/>
          </a:p>
          <a:p>
            <a:pPr marL="0" lvl="0" indent="0" algn="l" rtl="0">
              <a:lnSpc>
                <a:spcPct val="100000"/>
              </a:lnSpc>
              <a:spcBef>
                <a:spcPts val="0"/>
              </a:spcBef>
              <a:spcAft>
                <a:spcPts val="0"/>
              </a:spcAft>
              <a:buClr>
                <a:schemeClr val="dk1"/>
              </a:buClr>
              <a:buSzPts val="1100"/>
              <a:buFont typeface="Arial"/>
              <a:buNone/>
            </a:pPr>
            <a:endParaRPr b="1"/>
          </a:p>
          <a:p>
            <a:pPr marL="457200" lvl="0" indent="-292100" algn="l" rtl="0">
              <a:lnSpc>
                <a:spcPct val="100000"/>
              </a:lnSpc>
              <a:spcBef>
                <a:spcPts val="0"/>
              </a:spcBef>
              <a:spcAft>
                <a:spcPts val="0"/>
              </a:spcAft>
              <a:buSzPts val="1000"/>
              <a:buChar char="●"/>
            </a:pPr>
            <a:r>
              <a:rPr lang="es"/>
              <a:t>Conceptos básicos de la web</a:t>
            </a:r>
            <a:endParaRPr/>
          </a:p>
          <a:p>
            <a:pPr marL="457200" lvl="0" indent="-292100" algn="l" rtl="0">
              <a:lnSpc>
                <a:spcPct val="100000"/>
              </a:lnSpc>
              <a:spcBef>
                <a:spcPts val="0"/>
              </a:spcBef>
              <a:spcAft>
                <a:spcPts val="0"/>
              </a:spcAft>
              <a:buSzPts val="1000"/>
              <a:buChar char="●"/>
            </a:pPr>
            <a:r>
              <a:rPr lang="es"/>
              <a:t>Proyecto web: ¿qué es?</a:t>
            </a:r>
            <a:endParaRPr/>
          </a:p>
          <a:p>
            <a:pPr marL="457200" lvl="0" indent="-292100" algn="l" rtl="0">
              <a:lnSpc>
                <a:spcPct val="100000"/>
              </a:lnSpc>
              <a:spcBef>
                <a:spcPts val="0"/>
              </a:spcBef>
              <a:spcAft>
                <a:spcPts val="0"/>
              </a:spcAft>
              <a:buSzPts val="1000"/>
              <a:buChar char="●"/>
            </a:pPr>
            <a:r>
              <a:rPr lang="es"/>
              <a:t>Concepto Cliente/Servidor</a:t>
            </a:r>
            <a:endParaRPr/>
          </a:p>
          <a:p>
            <a:pPr marL="457200" lvl="0" indent="-292100" algn="l" rtl="0">
              <a:lnSpc>
                <a:spcPct val="100000"/>
              </a:lnSpc>
              <a:spcBef>
                <a:spcPts val="0"/>
              </a:spcBef>
              <a:spcAft>
                <a:spcPts val="0"/>
              </a:spcAft>
              <a:buSzPts val="1000"/>
              <a:buChar char="●"/>
            </a:pPr>
            <a:r>
              <a:rPr lang="es"/>
              <a:t>Introducción a HTML. Etiquetas básicas y atributos.</a:t>
            </a:r>
            <a:endParaRPr/>
          </a:p>
        </p:txBody>
      </p:sp>
      <p:sp>
        <p:nvSpPr>
          <p:cNvPr id="150" name="Google Shape;150;p3"/>
          <p:cNvSpPr txBox="1">
            <a:spLocks noGrp="1"/>
          </p:cNvSpPr>
          <p:nvPr>
            <p:ph type="title" idx="3"/>
          </p:nvPr>
        </p:nvSpPr>
        <p:spPr>
          <a:xfrm>
            <a:off x="40399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00</a:t>
            </a:r>
            <a:endParaRPr dirty="0"/>
          </a:p>
        </p:txBody>
      </p:sp>
      <p:sp>
        <p:nvSpPr>
          <p:cNvPr id="151" name="Google Shape;151;p3"/>
          <p:cNvSpPr txBox="1">
            <a:spLocks noGrp="1"/>
          </p:cNvSpPr>
          <p:nvPr>
            <p:ph type="title" idx="4"/>
          </p:nvPr>
        </p:nvSpPr>
        <p:spPr>
          <a:xfrm>
            <a:off x="6877450" y="1164225"/>
            <a:ext cx="911700" cy="3006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s"/>
              <a:t>Clase 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4"/>
          <p:cNvSpPr txBox="1">
            <a:spLocks noGrp="1"/>
          </p:cNvSpPr>
          <p:nvPr>
            <p:ph type="ctrTitle"/>
          </p:nvPr>
        </p:nvSpPr>
        <p:spPr>
          <a:xfrm>
            <a:off x="550375" y="7600"/>
            <a:ext cx="8043300" cy="15705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000"/>
              <a:buNone/>
            </a:pPr>
            <a:r>
              <a:rPr lang="es"/>
              <a:t>Sobre Codo a Codo 4.0</a:t>
            </a:r>
            <a:endParaRPr/>
          </a:p>
        </p:txBody>
      </p:sp>
      <p:sp>
        <p:nvSpPr>
          <p:cNvPr id="157" name="Google Shape;157;p4"/>
          <p:cNvSpPr txBox="1">
            <a:spLocks noGrp="1"/>
          </p:cNvSpPr>
          <p:nvPr>
            <p:ph type="subTitle" idx="1"/>
          </p:nvPr>
        </p:nvSpPr>
        <p:spPr>
          <a:xfrm>
            <a:off x="550375" y="1614925"/>
            <a:ext cx="8043300" cy="264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700"/>
              <a:buNone/>
            </a:pPr>
            <a:r>
              <a:rPr lang="es"/>
              <a:t>Preparamos a los/as estudiantes para la demanda de las empresas más innovadoras del área de IT.</a:t>
            </a:r>
            <a:endParaRPr/>
          </a:p>
          <a:p>
            <a:pPr marL="0" lvl="0" indent="0" algn="l" rtl="0">
              <a:lnSpc>
                <a:spcPct val="100000"/>
              </a:lnSpc>
              <a:spcBef>
                <a:spcPts val="0"/>
              </a:spcBef>
              <a:spcAft>
                <a:spcPts val="0"/>
              </a:spcAft>
              <a:buSzPts val="1700"/>
              <a:buNone/>
            </a:pPr>
            <a:endParaRPr/>
          </a:p>
          <a:p>
            <a:pPr marL="0" lvl="0" indent="0" algn="l" rtl="0">
              <a:lnSpc>
                <a:spcPct val="100000"/>
              </a:lnSpc>
              <a:spcBef>
                <a:spcPts val="0"/>
              </a:spcBef>
              <a:spcAft>
                <a:spcPts val="0"/>
              </a:spcAft>
              <a:buSzPts val="1700"/>
              <a:buNone/>
            </a:pPr>
            <a:r>
              <a:rPr lang="es"/>
              <a:t>Nuestros cursos están destinados a personas jóvenes y adultas, que busquen desarrollarse profesional y personalmente, ampliando sus oportunidades laborales de acuerdo a los desafíos que plantea el Siglo XXI.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Objetivo</a:t>
            </a:r>
            <a:endParaRPr/>
          </a:p>
        </p:txBody>
      </p:sp>
      <p:sp>
        <p:nvSpPr>
          <p:cNvPr id="163" name="Google Shape;163;p5"/>
          <p:cNvSpPr txBox="1">
            <a:spLocks noGrp="1"/>
          </p:cNvSpPr>
          <p:nvPr>
            <p:ph type="body" idx="1"/>
          </p:nvPr>
        </p:nvSpPr>
        <p:spPr>
          <a:xfrm>
            <a:off x="423300" y="1616301"/>
            <a:ext cx="8280000" cy="2014795"/>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s" sz="3200" b="1"/>
              <a:t>Brindar herramientas que </a:t>
            </a:r>
            <a:endParaRPr sz="3200" b="1"/>
          </a:p>
          <a:p>
            <a:pPr marL="114300" lvl="0" indent="0" algn="ctr" rtl="0">
              <a:lnSpc>
                <a:spcPct val="115000"/>
              </a:lnSpc>
              <a:spcBef>
                <a:spcPts val="0"/>
              </a:spcBef>
              <a:spcAft>
                <a:spcPts val="0"/>
              </a:spcAft>
              <a:buSzPts val="1800"/>
              <a:buNone/>
            </a:pPr>
            <a:r>
              <a:rPr lang="es" sz="3200" b="1"/>
              <a:t>faciliten la inserción laboral en el </a:t>
            </a:r>
            <a:endParaRPr sz="3200" b="1"/>
          </a:p>
          <a:p>
            <a:pPr marL="114300" lvl="0" indent="0" algn="ctr" rtl="0">
              <a:lnSpc>
                <a:spcPct val="115000"/>
              </a:lnSpc>
              <a:spcBef>
                <a:spcPts val="0"/>
              </a:spcBef>
              <a:spcAft>
                <a:spcPts val="0"/>
              </a:spcAft>
              <a:buSzPts val="1800"/>
              <a:buNone/>
            </a:pPr>
            <a:r>
              <a:rPr lang="es" sz="3200" b="1"/>
              <a:t>sector Informática (IT).</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Ofrecemos 7 opciones de aprendizaje</a:t>
            </a:r>
            <a:endParaRPr/>
          </a:p>
        </p:txBody>
      </p:sp>
      <p:sp>
        <p:nvSpPr>
          <p:cNvPr id="169" name="Google Shape;169;p6"/>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dk1"/>
              </a:buClr>
              <a:buSzPts val="1800"/>
              <a:buChar char="●"/>
            </a:pPr>
            <a:r>
              <a:rPr lang="es" b="1" dirty="0">
                <a:solidFill>
                  <a:schemeClr val="dk1"/>
                </a:solidFill>
              </a:rPr>
              <a:t>Full Stack Python</a:t>
            </a:r>
            <a:endParaRPr b="1" dirty="0">
              <a:solidFill>
                <a:schemeClr val="dk1"/>
              </a:solidFill>
            </a:endParaRPr>
          </a:p>
          <a:p>
            <a:pPr marL="457200" lvl="0" indent="-342900" algn="l" rtl="0">
              <a:lnSpc>
                <a:spcPct val="115000"/>
              </a:lnSpc>
              <a:spcBef>
                <a:spcPts val="0"/>
              </a:spcBef>
              <a:spcAft>
                <a:spcPts val="0"/>
              </a:spcAft>
              <a:buSzPts val="1800"/>
              <a:buChar char="●"/>
            </a:pPr>
            <a:r>
              <a:rPr lang="es" dirty="0"/>
              <a:t>Full Stack Java</a:t>
            </a:r>
            <a:endParaRPr dirty="0"/>
          </a:p>
          <a:p>
            <a:pPr marL="457200" lvl="0" indent="-342900" algn="l" rtl="0">
              <a:lnSpc>
                <a:spcPct val="115000"/>
              </a:lnSpc>
              <a:spcBef>
                <a:spcPts val="0"/>
              </a:spcBef>
              <a:spcAft>
                <a:spcPts val="0"/>
              </a:spcAft>
              <a:buSzPts val="1800"/>
              <a:buChar char="●"/>
            </a:pPr>
            <a:r>
              <a:rPr lang="es" b="1" dirty="0"/>
              <a:t>Full Stack Node.js</a:t>
            </a:r>
            <a:endParaRPr b="1" dirty="0"/>
          </a:p>
          <a:p>
            <a:pPr marL="457200" lvl="0" indent="-342900" algn="l" rtl="0">
              <a:lnSpc>
                <a:spcPct val="115000"/>
              </a:lnSpc>
              <a:spcBef>
                <a:spcPts val="0"/>
              </a:spcBef>
              <a:spcAft>
                <a:spcPts val="0"/>
              </a:spcAft>
              <a:buSzPts val="1800"/>
              <a:buChar char="●"/>
            </a:pPr>
            <a:r>
              <a:rPr lang="es" dirty="0"/>
              <a:t>Full Stack PHP</a:t>
            </a:r>
            <a:endParaRPr dirty="0"/>
          </a:p>
          <a:p>
            <a:pPr marL="457200" lvl="0" indent="-342900" algn="l" rtl="0">
              <a:lnSpc>
                <a:spcPct val="115000"/>
              </a:lnSpc>
              <a:spcBef>
                <a:spcPts val="0"/>
              </a:spcBef>
              <a:spcAft>
                <a:spcPts val="0"/>
              </a:spcAft>
              <a:buSzPts val="1800"/>
              <a:buChar char="●"/>
            </a:pPr>
            <a:r>
              <a:rPr lang="es" b="1" dirty="0"/>
              <a:t>Diseño UX/UI</a:t>
            </a:r>
            <a:endParaRPr b="1" dirty="0"/>
          </a:p>
          <a:p>
            <a:pPr marL="457200" lvl="0" indent="-342900" algn="l" rtl="0">
              <a:lnSpc>
                <a:spcPct val="115000"/>
              </a:lnSpc>
              <a:spcBef>
                <a:spcPts val="0"/>
              </a:spcBef>
              <a:spcAft>
                <a:spcPts val="0"/>
              </a:spcAft>
              <a:buSzPts val="1800"/>
              <a:buChar char="●"/>
            </a:pPr>
            <a:r>
              <a:rPr lang="es" dirty="0"/>
              <a:t>Testing &amp; QA</a:t>
            </a:r>
            <a:endParaRPr b="1" dirty="0">
              <a:solidFill>
                <a:srgbClr val="7685E6"/>
              </a:solidFill>
            </a:endParaRPr>
          </a:p>
          <a:p>
            <a:pPr marL="457200" lvl="0" indent="-342900" algn="l" rtl="0">
              <a:lnSpc>
                <a:spcPct val="115000"/>
              </a:lnSpc>
              <a:spcBef>
                <a:spcPts val="0"/>
              </a:spcBef>
              <a:spcAft>
                <a:spcPts val="0"/>
              </a:spcAft>
              <a:buSzPts val="1800"/>
              <a:buChar char="●"/>
            </a:pPr>
            <a:r>
              <a:rPr lang="es" b="1" dirty="0"/>
              <a:t>Big Data/Ciencia de Datos</a:t>
            </a:r>
            <a:endParaRPr b="1" dirty="0"/>
          </a:p>
          <a:p>
            <a:pPr marL="0" lvl="0" indent="0" algn="l" rtl="0">
              <a:lnSpc>
                <a:spcPct val="115000"/>
              </a:lnSpc>
              <a:spcBef>
                <a:spcPts val="1200"/>
              </a:spcBef>
              <a:spcAft>
                <a:spcPts val="1200"/>
              </a:spcAft>
              <a:buSzPts val="1800"/>
              <a:buNone/>
            </a:pPr>
            <a:r>
              <a:rPr lang="es" dirty="0"/>
              <a:t>Los cursos son </a:t>
            </a:r>
            <a:r>
              <a:rPr lang="es" b="1" dirty="0"/>
              <a:t>gratuitos</a:t>
            </a:r>
            <a:r>
              <a:rPr lang="es" dirty="0"/>
              <a:t> y tienen una duración de </a:t>
            </a:r>
            <a:r>
              <a:rPr lang="es" b="1" dirty="0"/>
              <a:t>20 semanas</a:t>
            </a:r>
            <a:r>
              <a:rPr lang="es" dirty="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Novedades</a:t>
            </a:r>
            <a:endParaRPr/>
          </a:p>
        </p:txBody>
      </p:sp>
      <p:sp>
        <p:nvSpPr>
          <p:cNvPr id="175" name="Google Shape;175;p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Clr>
                <a:schemeClr val="dk1"/>
              </a:buClr>
              <a:buSzPts val="1100"/>
              <a:buFont typeface="Arial"/>
              <a:buNone/>
            </a:pPr>
            <a:r>
              <a:rPr lang="es" b="1" dirty="0"/>
              <a:t>Programación Inicial:</a:t>
            </a:r>
            <a:endParaRPr b="1" dirty="0"/>
          </a:p>
          <a:p>
            <a:pPr marL="457200" lvl="0" indent="-317500" algn="l" rtl="0">
              <a:lnSpc>
                <a:spcPct val="115000"/>
              </a:lnSpc>
              <a:spcBef>
                <a:spcPts val="1200"/>
              </a:spcBef>
              <a:spcAft>
                <a:spcPts val="0"/>
              </a:spcAft>
              <a:buSzPts val="1400"/>
              <a:buChar char="●"/>
            </a:pPr>
            <a:r>
              <a:rPr lang="es" dirty="0"/>
              <a:t>Codo a Codo Inicial</a:t>
            </a:r>
            <a:endParaRPr dirty="0"/>
          </a:p>
          <a:p>
            <a:pPr marL="0" lvl="0" indent="0" algn="l" rtl="0">
              <a:lnSpc>
                <a:spcPct val="115000"/>
              </a:lnSpc>
              <a:spcBef>
                <a:spcPts val="1200"/>
              </a:spcBef>
              <a:spcAft>
                <a:spcPts val="0"/>
              </a:spcAft>
              <a:buSzPts val="1400"/>
              <a:buNone/>
            </a:pPr>
            <a:r>
              <a:rPr lang="es" sz="1300" b="1" dirty="0"/>
              <a:t>Cursos avanzados exclusivo para egresados Full Stack:</a:t>
            </a:r>
            <a:endParaRPr sz="1300" b="1" dirty="0"/>
          </a:p>
          <a:p>
            <a:pPr marL="457200" lvl="0" indent="-317500" algn="l" rtl="0">
              <a:lnSpc>
                <a:spcPct val="115000"/>
              </a:lnSpc>
              <a:spcBef>
                <a:spcPts val="1200"/>
              </a:spcBef>
              <a:spcAft>
                <a:spcPts val="0"/>
              </a:spcAft>
              <a:buSzPts val="1400"/>
              <a:buChar char="●"/>
            </a:pPr>
            <a:r>
              <a:rPr lang="es" dirty="0"/>
              <a:t>Spring</a:t>
            </a:r>
            <a:endParaRPr dirty="0"/>
          </a:p>
          <a:p>
            <a:pPr marL="457200" lvl="0" indent="-317500" algn="l" rtl="0">
              <a:lnSpc>
                <a:spcPct val="115000"/>
              </a:lnSpc>
              <a:spcBef>
                <a:spcPts val="0"/>
              </a:spcBef>
              <a:spcAft>
                <a:spcPts val="0"/>
              </a:spcAft>
              <a:buSzPts val="1400"/>
              <a:buChar char="●"/>
            </a:pPr>
            <a:r>
              <a:rPr lang="es" dirty="0"/>
              <a:t>Django</a:t>
            </a:r>
            <a:endParaRPr dirty="0"/>
          </a:p>
          <a:p>
            <a:pPr marL="457200" lvl="0" indent="-317500" algn="l" rtl="0">
              <a:lnSpc>
                <a:spcPct val="115000"/>
              </a:lnSpc>
              <a:spcBef>
                <a:spcPts val="0"/>
              </a:spcBef>
              <a:spcAft>
                <a:spcPts val="0"/>
              </a:spcAft>
              <a:buSzPts val="1400"/>
              <a:buChar char="●"/>
            </a:pPr>
            <a:r>
              <a:rPr lang="es" dirty="0"/>
              <a:t>React</a:t>
            </a:r>
            <a:endParaRPr dirty="0"/>
          </a:p>
          <a:p>
            <a:pPr marL="457200" lvl="0" indent="-317500" algn="l" rtl="0">
              <a:lnSpc>
                <a:spcPct val="115000"/>
              </a:lnSpc>
              <a:spcBef>
                <a:spcPts val="0"/>
              </a:spcBef>
              <a:spcAft>
                <a:spcPts val="0"/>
              </a:spcAft>
              <a:buSzPts val="1400"/>
              <a:buChar char="●"/>
            </a:pPr>
            <a:r>
              <a:rPr lang="es" dirty="0"/>
              <a:t>Unity</a:t>
            </a:r>
            <a:endParaRPr dirty="0"/>
          </a:p>
          <a:p>
            <a:pPr marL="0" lvl="0" indent="0" algn="l" rtl="0">
              <a:lnSpc>
                <a:spcPct val="115000"/>
              </a:lnSpc>
              <a:spcBef>
                <a:spcPts val="1200"/>
              </a:spcBef>
              <a:spcAft>
                <a:spcPts val="0"/>
              </a:spcAft>
              <a:buSzPts val="1400"/>
              <a:buNone/>
            </a:pPr>
            <a:endParaRPr b="1" dirty="0"/>
          </a:p>
          <a:p>
            <a:pPr marL="0" lvl="0" indent="0" algn="l" rtl="0">
              <a:lnSpc>
                <a:spcPct val="115000"/>
              </a:lnSpc>
              <a:spcBef>
                <a:spcPts val="1200"/>
              </a:spcBef>
              <a:spcAft>
                <a:spcPts val="1200"/>
              </a:spcAft>
              <a:buSzPts val="1400"/>
              <a:buNone/>
            </a:pPr>
            <a:r>
              <a:rPr lang="es" b="1" dirty="0"/>
              <a:t>Animate a hacer carrera en Codo</a:t>
            </a:r>
            <a:endParaRPr b="1" dirty="0"/>
          </a:p>
        </p:txBody>
      </p:sp>
      <p:pic>
        <p:nvPicPr>
          <p:cNvPr id="176" name="Google Shape;176;p7"/>
          <p:cNvPicPr preferRelativeResize="0"/>
          <p:nvPr/>
        </p:nvPicPr>
        <p:blipFill rotWithShape="1">
          <a:blip r:embed="rId3">
            <a:alphaModFix/>
          </a:blip>
          <a:srcRect/>
          <a:stretch/>
        </p:blipFill>
        <p:spPr>
          <a:xfrm>
            <a:off x="5130200" y="959525"/>
            <a:ext cx="3224425" cy="3224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8"/>
          <p:cNvSpPr txBox="1">
            <a:spLocks noGrp="1"/>
          </p:cNvSpPr>
          <p:nvPr>
            <p:ph type="title"/>
          </p:nvPr>
        </p:nvSpPr>
        <p:spPr>
          <a:xfrm>
            <a:off x="311700" y="597425"/>
            <a:ext cx="85032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Más información</a:t>
            </a:r>
            <a:endParaRPr/>
          </a:p>
        </p:txBody>
      </p:sp>
      <p:sp>
        <p:nvSpPr>
          <p:cNvPr id="182" name="Google Shape;182;p8"/>
          <p:cNvSpPr txBox="1">
            <a:spLocks noGrp="1"/>
          </p:cNvSpPr>
          <p:nvPr>
            <p:ph type="body" idx="1"/>
          </p:nvPr>
        </p:nvSpPr>
        <p:spPr>
          <a:xfrm>
            <a:off x="432025" y="1304875"/>
            <a:ext cx="8280000" cy="33180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s" b="1"/>
              <a:t>Sitio oficial:</a:t>
            </a:r>
            <a:r>
              <a:rPr lang="es"/>
              <a:t> </a:t>
            </a:r>
            <a:r>
              <a:rPr lang="es" u="sng">
                <a:solidFill>
                  <a:schemeClr val="hlink"/>
                </a:solidFill>
                <a:hlinkClick r:id="rId3"/>
              </a:rPr>
              <a:t>https://agenciadeaprendizaje.bue.edu.ar/codo-a-codo/</a:t>
            </a:r>
            <a:r>
              <a:rPr lang="es"/>
              <a:t>  </a:t>
            </a:r>
            <a:endParaRPr/>
          </a:p>
          <a:p>
            <a:pPr marL="0" lvl="0" indent="0" algn="l" rtl="0">
              <a:lnSpc>
                <a:spcPct val="115000"/>
              </a:lnSpc>
              <a:spcBef>
                <a:spcPts val="1200"/>
              </a:spcBef>
              <a:spcAft>
                <a:spcPts val="0"/>
              </a:spcAft>
              <a:buSzPts val="1800"/>
              <a:buNone/>
            </a:pPr>
            <a:r>
              <a:rPr lang="es"/>
              <a:t> </a:t>
            </a:r>
            <a:endParaRPr/>
          </a:p>
          <a:p>
            <a:pPr marL="457200" lvl="0" indent="-342900" algn="l" rtl="0">
              <a:lnSpc>
                <a:spcPct val="115000"/>
              </a:lnSpc>
              <a:spcBef>
                <a:spcPts val="1200"/>
              </a:spcBef>
              <a:spcAft>
                <a:spcPts val="0"/>
              </a:spcAft>
              <a:buSzPts val="1800"/>
              <a:buChar char="●"/>
            </a:pPr>
            <a:r>
              <a:rPr lang="es" b="1"/>
              <a:t>Preguntas frecuentes:</a:t>
            </a:r>
            <a:r>
              <a:rPr lang="es"/>
              <a:t> </a:t>
            </a:r>
            <a:r>
              <a:rPr lang="es" sz="1550" u="sng">
                <a:solidFill>
                  <a:schemeClr val="hlink"/>
                </a:solidFill>
                <a:hlinkClick r:id="rId4"/>
              </a:rPr>
              <a:t>https://www.buenosaires.gob.ar/educacion/codoacodo/preguntas-frecuentes</a:t>
            </a:r>
            <a:r>
              <a:rPr lang="es" sz="1550"/>
              <a:t> </a:t>
            </a:r>
            <a:endParaRPr sz="1550"/>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311700" y="5974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s"/>
              <a:t>Requisitos y Modalidad</a:t>
            </a:r>
            <a:endParaRPr/>
          </a:p>
        </p:txBody>
      </p:sp>
      <p:sp>
        <p:nvSpPr>
          <p:cNvPr id="188" name="Google Shape;188;p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dirty="0"/>
              <a:t>Requisitos</a:t>
            </a:r>
            <a:endParaRPr b="1" dirty="0"/>
          </a:p>
          <a:p>
            <a:pPr marL="457200" lvl="0" indent="-317500" algn="l" rtl="0">
              <a:lnSpc>
                <a:spcPct val="115000"/>
              </a:lnSpc>
              <a:spcBef>
                <a:spcPts val="1200"/>
              </a:spcBef>
              <a:spcAft>
                <a:spcPts val="0"/>
              </a:spcAft>
              <a:buSzPts val="1400"/>
              <a:buChar char="●"/>
            </a:pPr>
            <a:r>
              <a:rPr lang="es" dirty="0"/>
              <a:t>Nivel inicial en programación</a:t>
            </a:r>
            <a:endParaRPr dirty="0"/>
          </a:p>
          <a:p>
            <a:pPr marL="457200" lvl="0" indent="-317500" algn="l" rtl="0">
              <a:lnSpc>
                <a:spcPct val="115000"/>
              </a:lnSpc>
              <a:spcBef>
                <a:spcPts val="0"/>
              </a:spcBef>
              <a:spcAft>
                <a:spcPts val="0"/>
              </a:spcAft>
              <a:buSzPts val="1400"/>
              <a:buChar char="●"/>
            </a:pPr>
            <a:r>
              <a:rPr lang="es" dirty="0"/>
              <a:t>Nivel básico de inglés</a:t>
            </a:r>
            <a:endParaRPr dirty="0"/>
          </a:p>
          <a:p>
            <a:pPr marL="457200" lvl="0" indent="-317500" algn="l" rtl="0">
              <a:lnSpc>
                <a:spcPct val="115000"/>
              </a:lnSpc>
              <a:spcBef>
                <a:spcPts val="0"/>
              </a:spcBef>
              <a:spcAft>
                <a:spcPts val="0"/>
              </a:spcAft>
              <a:buSzPts val="1400"/>
              <a:buChar char="●"/>
            </a:pPr>
            <a:r>
              <a:rPr lang="es" dirty="0"/>
              <a:t>Mayor de 18 años</a:t>
            </a:r>
            <a:endParaRPr dirty="0"/>
          </a:p>
          <a:p>
            <a:pPr marL="457200" lvl="0" indent="-317500" algn="l" rtl="0">
              <a:lnSpc>
                <a:spcPct val="115000"/>
              </a:lnSpc>
              <a:spcBef>
                <a:spcPts val="0"/>
              </a:spcBef>
              <a:spcAft>
                <a:spcPts val="0"/>
              </a:spcAft>
              <a:buSzPts val="1400"/>
              <a:buChar char="●"/>
            </a:pPr>
            <a:r>
              <a:rPr lang="es" dirty="0"/>
              <a:t>Título secundario (se pedira documentación)</a:t>
            </a:r>
            <a:endParaRPr dirty="0"/>
          </a:p>
          <a:p>
            <a:pPr marL="139700" lvl="0" indent="0" algn="l" rtl="0">
              <a:lnSpc>
                <a:spcPct val="115000"/>
              </a:lnSpc>
              <a:spcBef>
                <a:spcPts val="0"/>
              </a:spcBef>
              <a:spcAft>
                <a:spcPts val="0"/>
              </a:spcAft>
              <a:buSzPts val="1400"/>
              <a:buNone/>
            </a:pPr>
            <a:endParaRPr dirty="0"/>
          </a:p>
        </p:txBody>
      </p:sp>
      <p:sp>
        <p:nvSpPr>
          <p:cNvPr id="189" name="Google Shape;189;p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s" b="1"/>
              <a:t>Modalidad Virtual</a:t>
            </a:r>
            <a:endParaRPr b="1"/>
          </a:p>
          <a:p>
            <a:pPr marL="0" lvl="0" indent="0" algn="l" rtl="0">
              <a:lnSpc>
                <a:spcPct val="115000"/>
              </a:lnSpc>
              <a:spcBef>
                <a:spcPts val="1200"/>
              </a:spcBef>
              <a:spcAft>
                <a:spcPts val="0"/>
              </a:spcAft>
              <a:buClr>
                <a:schemeClr val="dk1"/>
              </a:buClr>
              <a:buSzPts val="1100"/>
              <a:buFont typeface="Arial"/>
              <a:buNone/>
            </a:pPr>
            <a:r>
              <a:rPr lang="es"/>
              <a:t>Se dictarán 2 clases por semana con un/a docente en línea de una duración de 90 minutos cada una.</a:t>
            </a:r>
            <a:endParaRPr/>
          </a:p>
          <a:p>
            <a:pPr marL="0" lvl="0" indent="0" algn="l" rtl="0">
              <a:lnSpc>
                <a:spcPct val="115000"/>
              </a:lnSpc>
              <a:spcBef>
                <a:spcPts val="1200"/>
              </a:spcBef>
              <a:spcAft>
                <a:spcPts val="0"/>
              </a:spcAft>
              <a:buClr>
                <a:schemeClr val="dk1"/>
              </a:buClr>
              <a:buSzPts val="1100"/>
              <a:buFont typeface="Arial"/>
              <a:buNone/>
            </a:pPr>
            <a:r>
              <a:rPr lang="es"/>
              <a:t>Las ejercitaciones, actividades y/o consultas se desarrollarán dentro de la plataforma donde encontrarás todo lo necesario para tu formación: foros, material teórico y acompañamiento docente y pedagógico.</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lnSpc>
                <a:spcPct val="115000"/>
              </a:lnSpc>
              <a:spcBef>
                <a:spcPts val="1200"/>
              </a:spcBef>
              <a:spcAft>
                <a:spcPts val="1200"/>
              </a:spcAft>
              <a:buSzPts val="1400"/>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1302</TotalTime>
  <Words>1373</Words>
  <Application>Microsoft Office PowerPoint</Application>
  <PresentationFormat>Presentación en pantalla (16:9)</PresentationFormat>
  <Paragraphs>171</Paragraphs>
  <Slides>27</Slides>
  <Notes>27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Montserrat</vt:lpstr>
      <vt:lpstr>Arial</vt:lpstr>
      <vt:lpstr>Montserrat Medium</vt:lpstr>
      <vt:lpstr>Montserrat SemiBold</vt:lpstr>
      <vt:lpstr>Simple Light</vt:lpstr>
      <vt:lpstr>FULL STACK JAVA Clase 0</vt:lpstr>
      <vt:lpstr>Les damos la bienvenida</vt:lpstr>
      <vt:lpstr>Bienvenida  ¿Qué es Codo a Codo? Carreras IT  Aula Virtual Información del curso </vt:lpstr>
      <vt:lpstr>Sobre Codo a Codo 4.0</vt:lpstr>
      <vt:lpstr>Objetivo</vt:lpstr>
      <vt:lpstr>Ofrecemos 7 opciones de aprendizaje</vt:lpstr>
      <vt:lpstr>Novedades</vt:lpstr>
      <vt:lpstr>Más información</vt:lpstr>
      <vt:lpstr>Requisitos y Modalidad</vt:lpstr>
      <vt:lpstr>Tu Docente</vt:lpstr>
      <vt:lpstr>Presentación de PowerPoint</vt:lpstr>
      <vt:lpstr>Tu Compromiso</vt:lpstr>
      <vt:lpstr>Temario del curso</vt:lpstr>
      <vt:lpstr>Diploma</vt:lpstr>
      <vt:lpstr>Portfolio de Egresados</vt:lpstr>
      <vt:lpstr>Formulario de Presentismo</vt:lpstr>
      <vt:lpstr>¿Cuánto cobra un programador en Argentina?</vt:lpstr>
      <vt:lpstr>Proyección salario promedio: Ene 2020 a Ene 2022</vt:lpstr>
      <vt:lpstr>Empleo IT: las 10 carreras con salida laboral de 2021</vt:lpstr>
      <vt:lpstr>Empleo IT:</vt:lpstr>
      <vt:lpstr>Datos importantes</vt:lpstr>
      <vt:lpstr>Aula Virtual</vt:lpstr>
      <vt:lpstr>Comunicación</vt:lpstr>
      <vt:lpstr>Validación de tu vacante</vt:lpstr>
      <vt:lpstr>Ejercicio  Clase 0</vt:lpstr>
      <vt:lpstr>Steve Jobs</vt:lpstr>
      <vt:lpstr>Recordá:  Revisar la Cartelera de Novedades. Hacer tus consultas en el Foro.  Todo en el Aula Virtual.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JAVA Clase 0</dc:title>
  <dc:creator>Usuario</dc:creator>
  <cp:lastModifiedBy>Nicolas Manuel Fernandez</cp:lastModifiedBy>
  <cp:revision>6</cp:revision>
  <dcterms:modified xsi:type="dcterms:W3CDTF">2023-02-28T21:50:23Z</dcterms:modified>
</cp:coreProperties>
</file>