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9"/>
  </p:notesMasterIdLst>
  <p:sldIdLst>
    <p:sldId id="306" r:id="rId5"/>
    <p:sldId id="352" r:id="rId6"/>
    <p:sldId id="388" r:id="rId7"/>
    <p:sldId id="308" r:id="rId8"/>
    <p:sldId id="389" r:id="rId9"/>
    <p:sldId id="394" r:id="rId10"/>
    <p:sldId id="395" r:id="rId11"/>
    <p:sldId id="393" r:id="rId12"/>
    <p:sldId id="390" r:id="rId13"/>
    <p:sldId id="391" r:id="rId14"/>
    <p:sldId id="396" r:id="rId15"/>
    <p:sldId id="302" r:id="rId16"/>
    <p:sldId id="301" r:id="rId17"/>
    <p:sldId id="392" r:id="rId18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95" roundtripDataSignature="AMtx7miI0lkunLW3jLt8acgoS5u8itka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C5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9059FA-ED75-2E8F-F787-A77E55D9854A}" v="90" dt="2022-10-07T02:13:14.449"/>
    <p1510:client id="{38C4B946-52CE-89FD-496C-6182E914FE45}" v="134" dt="2022-08-01T19:20:00.848"/>
    <p1510:client id="{3D189090-7F5C-8BC3-FFDA-4E093F98915A}" v="1203" dt="2022-09-14T05:15:23.142"/>
    <p1510:client id="{529E741A-A276-772F-FFB5-2954F31D24DB}" v="22" dt="2022-09-28T04:51:44.387"/>
    <p1510:client id="{53032017-CEB5-DE27-F1FA-B4DE88060054}" v="1253" dt="2022-10-05T19:38:11.392"/>
    <p1510:client id="{6580AB8E-8645-9149-396B-A3D280F2229F}" v="79" dt="2022-10-07T15:59:05.360"/>
    <p1510:client id="{78EB0679-3E8E-81E9-4DE5-0CAEB58003B9}" v="31" dt="2022-10-04T17:28:31.547"/>
    <p1510:client id="{790943A4-9A28-F790-A333-9F86C157DF6E}" v="586" dt="2022-10-05T17:40:46.367"/>
    <p1510:client id="{79B2CD2D-2A1E-2A4E-BE9C-E4F2EA164A4B}" v="14" dt="2022-10-13T03:20:56.925"/>
    <p1510:client id="{8209AC6F-79AE-FAB6-26D8-F61806EBC6C2}" v="1586" dt="2022-09-27T04:29:11.091"/>
    <p1510:client id="{9CA477F1-85D2-350F-E4DA-C89D79CEB199}" v="1420" dt="2022-10-04T19:52:15.961"/>
    <p1510:client id="{B968A905-2C10-A987-FE5C-FB1958B7E159}" v="610" dt="2022-09-19T21:14:47.055"/>
    <p1510:client id="{F430E7D2-A5DE-97FA-E100-835D19689E61}" v="17" dt="2022-09-20T23:23:20.289"/>
    <p1510:client id="{F670A3C0-2CC7-DA26-DA0C-CA6A9C3C0E41}" v="338" dt="2022-10-05T02:38:12.961"/>
    <p1510:client id="{FDFD99B4-63DC-CE44-667B-326C4C5BEC24}" v="385" dt="2022-09-26T19:13:02.0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9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97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9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95" Type="http://customschemas.google.com/relationships/presentationmetadata" Target="metadata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9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10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3078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 err="1"/>
              <a:t>Análise</a:t>
            </a:r>
            <a:r>
              <a:rPr lang="en-US" dirty="0"/>
              <a:t> </a:t>
            </a:r>
            <a:r>
              <a:rPr lang="en-US" dirty="0" err="1"/>
              <a:t>preditiva</a:t>
            </a:r>
            <a:r>
              <a:rPr lang="en-US" dirty="0"/>
              <a:t> -&gt; R e 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4184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341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 err="1"/>
              <a:t>Análise</a:t>
            </a:r>
            <a:r>
              <a:rPr lang="en-US" dirty="0"/>
              <a:t> </a:t>
            </a:r>
            <a:r>
              <a:rPr lang="en-US" dirty="0" err="1"/>
              <a:t>preditiva</a:t>
            </a:r>
            <a:r>
              <a:rPr lang="en-US" dirty="0"/>
              <a:t> -&gt; R e 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6503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3981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técnica</a:t>
            </a:r>
            <a:r>
              <a:rPr lang="en-US" dirty="0"/>
              <a:t> de </a:t>
            </a:r>
            <a:r>
              <a:rPr lang="en-US" dirty="0" err="1"/>
              <a:t>análise</a:t>
            </a:r>
            <a:r>
              <a:rPr lang="en-US" dirty="0"/>
              <a:t> ideal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depender</a:t>
            </a:r>
            <a:r>
              <a:rPr lang="en-US" dirty="0"/>
              <a:t> do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Power BI, IBM e </a:t>
            </a:r>
            <a:r>
              <a:rPr lang="en-US" dirty="0" err="1"/>
              <a:t>Tableu</a:t>
            </a:r>
            <a:r>
              <a:rPr lang="en-US" dirty="0"/>
              <a:t> </a:t>
            </a:r>
            <a:r>
              <a:rPr lang="en-US" dirty="0" err="1"/>
              <a:t>possuem</a:t>
            </a:r>
            <a:r>
              <a:rPr lang="en-US" dirty="0"/>
              <a:t> </a:t>
            </a:r>
            <a:r>
              <a:rPr lang="en-US" dirty="0" err="1"/>
              <a:t>suporte</a:t>
            </a:r>
            <a:r>
              <a:rPr lang="en-US" dirty="0"/>
              <a:t> a big data com </a:t>
            </a:r>
            <a:r>
              <a:rPr lang="en-US" dirty="0" err="1"/>
              <a:t>hadoop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No </a:t>
            </a:r>
            <a:r>
              <a:rPr lang="en-US" dirty="0" err="1"/>
              <a:t>entanto</a:t>
            </a:r>
            <a:r>
              <a:rPr lang="en-US" dirty="0"/>
              <a:t>, tanto a IBM </a:t>
            </a:r>
            <a:r>
              <a:rPr lang="en-US" dirty="0" err="1"/>
              <a:t>quanto</a:t>
            </a:r>
            <a:r>
              <a:rPr lang="en-US" dirty="0"/>
              <a:t> a Microsoft </a:t>
            </a:r>
            <a:r>
              <a:rPr lang="en-US" dirty="0" err="1"/>
              <a:t>ainda</a:t>
            </a:r>
            <a:r>
              <a:rPr lang="en-US" dirty="0"/>
              <a:t> </a:t>
            </a:r>
            <a:r>
              <a:rPr lang="en-US" dirty="0" err="1"/>
              <a:t>esperam</a:t>
            </a:r>
            <a:r>
              <a:rPr lang="en-US" dirty="0"/>
              <a:t> que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clientes</a:t>
            </a:r>
            <a:r>
              <a:rPr lang="en-US" dirty="0"/>
              <a:t> </a:t>
            </a:r>
            <a:r>
              <a:rPr lang="en-US" dirty="0" err="1"/>
              <a:t>utilizem</a:t>
            </a:r>
            <a:r>
              <a:rPr lang="en-US" dirty="0"/>
              <a:t> ferramentas </a:t>
            </a:r>
            <a:r>
              <a:rPr lang="en-US" dirty="0" err="1"/>
              <a:t>adicionais</a:t>
            </a:r>
            <a:r>
              <a:rPr lang="en-US" dirty="0"/>
              <a:t> para a </a:t>
            </a:r>
            <a:r>
              <a:rPr lang="en-US" dirty="0" err="1"/>
              <a:t>governança</a:t>
            </a:r>
            <a:r>
              <a:rPr lang="en-US" dirty="0"/>
              <a:t> de </a:t>
            </a:r>
          </a:p>
          <a:p>
            <a:pPr>
              <a:buNone/>
            </a:pPr>
            <a:r>
              <a:rPr lang="en-US" dirty="0"/>
              <a:t>dados a </a:t>
            </a:r>
            <a:r>
              <a:rPr lang="en-US" dirty="0" err="1"/>
              <a:t>fim</a:t>
            </a:r>
            <a:r>
              <a:rPr lang="en-US" dirty="0"/>
              <a:t> de </a:t>
            </a:r>
            <a:r>
              <a:rPr lang="en-US" dirty="0" err="1"/>
              <a:t>garantir</a:t>
            </a:r>
            <a:r>
              <a:rPr lang="en-US" dirty="0"/>
              <a:t> o </a:t>
            </a: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desempenho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07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 err="1"/>
              <a:t>Análise</a:t>
            </a:r>
            <a:r>
              <a:rPr lang="en-US" dirty="0"/>
              <a:t> </a:t>
            </a:r>
            <a:r>
              <a:rPr lang="en-US" dirty="0" err="1"/>
              <a:t>preditiva</a:t>
            </a:r>
            <a:r>
              <a:rPr lang="en-US" dirty="0"/>
              <a:t> -&gt; R e 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7023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 err="1"/>
              <a:t>Análise</a:t>
            </a:r>
            <a:r>
              <a:rPr lang="en-US" dirty="0"/>
              <a:t> </a:t>
            </a:r>
            <a:r>
              <a:rPr lang="en-US" dirty="0" err="1"/>
              <a:t>preditiva</a:t>
            </a:r>
            <a:r>
              <a:rPr lang="en-US" dirty="0"/>
              <a:t> -&gt; R e Python</a:t>
            </a:r>
          </a:p>
          <a:p>
            <a:pPr marL="0" indent="0">
              <a:buNone/>
            </a:pPr>
            <a:r>
              <a:rPr lang="en-US" dirty="0"/>
              <a:t>https://www.kaggle.com/datasets/laurinbrechter/supply-chain-data</a:t>
            </a:r>
          </a:p>
        </p:txBody>
      </p:sp>
    </p:spTree>
    <p:extLst>
      <p:ext uri="{BB962C8B-B14F-4D97-AF65-F5344CB8AC3E}">
        <p14:creationId xmlns:p14="http://schemas.microsoft.com/office/powerpoint/2010/main" val="3430611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 err="1"/>
              <a:t>Análise</a:t>
            </a:r>
            <a:r>
              <a:rPr lang="en-US" dirty="0"/>
              <a:t> </a:t>
            </a:r>
            <a:r>
              <a:rPr lang="en-US" dirty="0" err="1"/>
              <a:t>preditiva</a:t>
            </a:r>
            <a:r>
              <a:rPr lang="en-US" dirty="0"/>
              <a:t> -&gt; R e Python</a:t>
            </a:r>
          </a:p>
          <a:p>
            <a:pPr marL="0" indent="0">
              <a:buNone/>
            </a:pPr>
            <a:r>
              <a:rPr lang="en-US" dirty="0"/>
              <a:t>https://www.kaggle.com/datasets/laurinbrechter/supply-chain-data</a:t>
            </a:r>
          </a:p>
        </p:txBody>
      </p:sp>
    </p:spTree>
    <p:extLst>
      <p:ext uri="{BB962C8B-B14F-4D97-AF65-F5344CB8AC3E}">
        <p14:creationId xmlns:p14="http://schemas.microsoft.com/office/powerpoint/2010/main" val="2915997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Trabalhe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conjunto com </a:t>
            </a:r>
            <a:r>
              <a:rPr lang="en-US" dirty="0" err="1"/>
              <a:t>outras</a:t>
            </a:r>
            <a:r>
              <a:rPr lang="en-US" dirty="0"/>
              <a:t> </a:t>
            </a:r>
            <a:r>
              <a:rPr lang="en-US" dirty="0" err="1"/>
              <a:t>pessoas</a:t>
            </a:r>
            <a:r>
              <a:rPr lang="en-US" dirty="0"/>
              <a:t> e com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mesmos</a:t>
            </a:r>
            <a:r>
              <a:rPr lang="en-US" dirty="0"/>
              <a:t> dados com </a:t>
            </a:r>
            <a:r>
              <a:rPr lang="en-US" dirty="0" err="1"/>
              <a:t>facilidade</a:t>
            </a:r>
            <a:r>
              <a:rPr lang="en-US" dirty="0"/>
              <a:t>, </a:t>
            </a:r>
            <a:r>
              <a:rPr lang="en-US" dirty="0" err="1"/>
              <a:t>colabore</a:t>
            </a:r>
            <a:r>
              <a:rPr lang="en-US" dirty="0"/>
              <a:t> com </a:t>
            </a:r>
            <a:r>
              <a:rPr lang="en-US" dirty="0" err="1"/>
              <a:t>relatórios</a:t>
            </a:r>
            <a:r>
              <a:rPr lang="en-US" dirty="0"/>
              <a:t> e </a:t>
            </a:r>
            <a:r>
              <a:rPr lang="en-US" dirty="0" err="1"/>
              <a:t>compartilhe</a:t>
            </a:r>
            <a:r>
              <a:rPr lang="en-US" dirty="0"/>
              <a:t> insights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aplicativos</a:t>
            </a:r>
            <a:r>
              <a:rPr lang="en-US" dirty="0"/>
              <a:t> </a:t>
            </a:r>
            <a:r>
              <a:rPr lang="en-US" dirty="0" err="1"/>
              <a:t>populares</a:t>
            </a:r>
            <a:r>
              <a:rPr lang="en-US" dirty="0"/>
              <a:t> do Microsoft Office, </a:t>
            </a:r>
            <a:r>
              <a:rPr lang="en-US" dirty="0" err="1"/>
              <a:t>como</a:t>
            </a:r>
            <a:r>
              <a:rPr lang="en-US" dirty="0"/>
              <a:t> o Microsoft Teams e o Excel, </a:t>
            </a:r>
            <a:r>
              <a:rPr lang="en-US" dirty="0" err="1"/>
              <a:t>capacitando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organização</a:t>
            </a:r>
            <a:r>
              <a:rPr lang="en-US" dirty="0"/>
              <a:t> a </a:t>
            </a:r>
            <a:r>
              <a:rPr lang="en-US" dirty="0" err="1"/>
              <a:t>tomar</a:t>
            </a:r>
            <a:r>
              <a:rPr lang="en-US" dirty="0"/>
              <a:t> </a:t>
            </a:r>
            <a:r>
              <a:rPr lang="en-US" dirty="0" err="1"/>
              <a:t>decisões</a:t>
            </a:r>
            <a:r>
              <a:rPr lang="en-US" dirty="0"/>
              <a:t> </a:t>
            </a:r>
            <a:r>
              <a:rPr lang="en-US" dirty="0" err="1"/>
              <a:t>orientadas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dados que </a:t>
            </a:r>
            <a:r>
              <a:rPr lang="en-US" dirty="0" err="1"/>
              <a:t>conduzem</a:t>
            </a:r>
            <a:r>
              <a:rPr lang="en-US" dirty="0"/>
              <a:t> </a:t>
            </a:r>
            <a:r>
              <a:rPr lang="en-US" dirty="0" err="1"/>
              <a:t>ações</a:t>
            </a:r>
            <a:r>
              <a:rPr lang="en-US" dirty="0"/>
              <a:t> </a:t>
            </a:r>
            <a:r>
              <a:rPr lang="en-US" dirty="0" err="1"/>
              <a:t>estratégicas</a:t>
            </a:r>
            <a:endParaRPr lang="en-US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pt-BR" dirty="0"/>
              <a:t>Proteção p2p, integração com </a:t>
            </a:r>
            <a:r>
              <a:rPr lang="pt-BR" dirty="0" err="1"/>
              <a:t>azure</a:t>
            </a:r>
            <a:r>
              <a:rPr lang="pt-BR" dirty="0"/>
              <a:t> (vamos integrar um </a:t>
            </a:r>
            <a:r>
              <a:rPr lang="pt-BR" dirty="0" err="1"/>
              <a:t>bd</a:t>
            </a:r>
            <a:r>
              <a:rPr lang="pt-BR" dirty="0"/>
              <a:t> na cloud com </a:t>
            </a:r>
            <a:r>
              <a:rPr lang="pt-BR" dirty="0" err="1"/>
              <a:t>power</a:t>
            </a:r>
            <a:r>
              <a:rPr lang="pt-BR" dirty="0"/>
              <a:t> bi mais pra frente), + de 500 conectores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pleto</a:t>
            </a:r>
            <a:r>
              <a:rPr lang="pt-BR" dirty="0"/>
              <a:t> para tomada de decisões orientada por dados. Conecte-se diretamente a centenas de fontes de dados na nuvem e na infraestrutura local, como Dynamics 365, Banco de Dados SQL do Azure, </a:t>
            </a:r>
            <a:r>
              <a:rPr lang="pt-BR" dirty="0" err="1"/>
              <a:t>Salesforce</a:t>
            </a:r>
            <a:r>
              <a:rPr lang="pt-BR" dirty="0"/>
              <a:t>, Excel e SharePoint.</a:t>
            </a:r>
          </a:p>
        </p:txBody>
      </p:sp>
    </p:spTree>
    <p:extLst>
      <p:ext uri="{BB962C8B-B14F-4D97-AF65-F5344CB8AC3E}">
        <p14:creationId xmlns:p14="http://schemas.microsoft.com/office/powerpoint/2010/main" val="3099301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 err="1"/>
              <a:t>Análise</a:t>
            </a:r>
            <a:r>
              <a:rPr lang="en-US" dirty="0"/>
              <a:t> </a:t>
            </a:r>
            <a:r>
              <a:rPr lang="en-US" dirty="0" err="1"/>
              <a:t>preditiva</a:t>
            </a:r>
            <a:r>
              <a:rPr lang="en-US" dirty="0"/>
              <a:t> -&gt; R e Python</a:t>
            </a:r>
          </a:p>
          <a:p>
            <a:pPr marL="0" indent="0">
              <a:buNone/>
            </a:pPr>
            <a:r>
              <a:rPr lang="en-US" dirty="0"/>
              <a:t>https://www.kaggle.com/datasets/laurinbrechter/supply-chain-data</a:t>
            </a:r>
          </a:p>
        </p:txBody>
      </p:sp>
    </p:spTree>
    <p:extLst>
      <p:ext uri="{BB962C8B-B14F-4D97-AF65-F5344CB8AC3E}">
        <p14:creationId xmlns:p14="http://schemas.microsoft.com/office/powerpoint/2010/main" val="2127995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 err="1"/>
              <a:t>Análise</a:t>
            </a:r>
            <a:r>
              <a:rPr lang="en-US" dirty="0"/>
              <a:t> </a:t>
            </a:r>
            <a:r>
              <a:rPr lang="en-US" dirty="0" err="1"/>
              <a:t>preditiva</a:t>
            </a:r>
            <a:r>
              <a:rPr lang="en-US" dirty="0"/>
              <a:t> -&gt; R e 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4295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62" r:id="rId7"/>
    <p:sldLayoutId id="2147483663" r:id="rId8"/>
    <p:sldLayoutId id="2147483654" r:id="rId9"/>
    <p:sldLayoutId id="2147483655" r:id="rId10"/>
    <p:sldLayoutId id="2147483656" r:id="rId11"/>
    <p:sldLayoutId id="2147483657" r:id="rId12"/>
    <p:sldLayoutId id="2147483664" r:id="rId13"/>
    <p:sldLayoutId id="2147483665" r:id="rId14"/>
    <p:sldLayoutId id="2147483666" r:id="rId15"/>
    <p:sldLayoutId id="2147483658" r:id="rId16"/>
    <p:sldLayoutId id="2147483659" r:id="rId17"/>
    <p:sldLayoutId id="2147483660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owerbicdn.azureedge.net/cvt-a113da3dcbff4383d64071270e0c1e97c0b2714b0e80292fc0e57bdb59102f8e/pictures/pages/why-power-bi/gartner-2022.png" TargetMode="Externa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power-bi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hyperlink" Target="https://learn.microsoft.com/en-us/power-bi/fundamentals/desktop-get-the-desktop" TargetMode="External"/><Relationship Id="rId4" Type="http://schemas.openxmlformats.org/officeDocument/2006/relationships/hyperlink" Target="https://learn.microsoft.com/en-us/power-bi/create-reports/sample-datasets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datasets/michaelbryantds/crimedata" TargetMode="External"/><Relationship Id="rId3" Type="http://schemas.openxmlformats.org/officeDocument/2006/relationships/image" Target="../media/image13.png"/><Relationship Id="rId7" Type="http://schemas.openxmlformats.org/officeDocument/2006/relationships/hyperlink" Target="https://www.kaggle.com/datasets/die9origephit/amazon-data-science-book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kaggle.com/datasets/whenamancodes/data-science-fields-salary-categorization" TargetMode="External"/><Relationship Id="rId5" Type="http://schemas.openxmlformats.org/officeDocument/2006/relationships/hyperlink" Target="https://www.kaggle.com/datasets/anushabellam/trending-videos-on-youtube" TargetMode="External"/><Relationship Id="rId4" Type="http://schemas.openxmlformats.org/officeDocument/2006/relationships/hyperlink" Target="https://www.kaggle.com/datasets/whenamancodes/alcohol-effects-on-study" TargetMode="External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owerbi.microsoft.com/pt-br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455238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//</a:t>
            </a:r>
            <a:r>
              <a:rPr lang="en-US" sz="2400" err="1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Fundamentos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err="1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Inteligência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 de Negócios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793183"/>
            <a:ext cx="7410300" cy="160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950" b="1" dirty="0" err="1">
                <a:solidFill>
                  <a:srgbClr val="EA4E60"/>
                </a:solidFill>
                <a:latin typeface="Century Gothic"/>
              </a:rPr>
              <a:t>Fundamentos</a:t>
            </a:r>
            <a:r>
              <a:rPr lang="en-US" sz="3950" b="1" dirty="0">
                <a:solidFill>
                  <a:srgbClr val="EA4E60"/>
                </a:solidFill>
                <a:latin typeface="Century Gothic"/>
              </a:rPr>
              <a:t> de </a:t>
            </a:r>
            <a:r>
              <a:rPr lang="en-US" sz="3950" b="1" dirty="0" err="1">
                <a:solidFill>
                  <a:srgbClr val="EA4E60"/>
                </a:solidFill>
                <a:latin typeface="Century Gothic"/>
              </a:rPr>
              <a:t>Análise</a:t>
            </a:r>
            <a:r>
              <a:rPr lang="en-US" sz="3950" b="1" dirty="0">
                <a:solidFill>
                  <a:srgbClr val="EA4E60"/>
                </a:solidFill>
                <a:latin typeface="Century Gothic"/>
              </a:rPr>
              <a:t> de Dados </a:t>
            </a:r>
            <a:r>
              <a:rPr lang="en-US" sz="3950" b="1" dirty="0" err="1">
                <a:solidFill>
                  <a:srgbClr val="EA4E60"/>
                </a:solidFill>
                <a:latin typeface="Century Gothic"/>
              </a:rPr>
              <a:t>em</a:t>
            </a:r>
            <a:r>
              <a:rPr lang="en-US" sz="3950" b="1" dirty="0">
                <a:solidFill>
                  <a:srgbClr val="EA4E60"/>
                </a:solidFill>
                <a:latin typeface="Century Gothic"/>
              </a:rPr>
              <a:t> Power BI</a:t>
            </a:r>
            <a:endParaRPr lang="en-US" dirty="0"/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238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3466467" cy="1124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 que Power BI?</a:t>
            </a:r>
            <a:endParaRPr lang="en-US" dirty="0"/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10</a:t>
            </a:fld>
            <a:r>
              <a:rPr lang="en-US" dirty="0"/>
              <a:t>]</a:t>
            </a:r>
            <a:endParaRPr dirty="0"/>
          </a:p>
        </p:txBody>
      </p:sp>
      <p:pic>
        <p:nvPicPr>
          <p:cNvPr id="4" name="Picture 5" descr="Icon&#10;&#10;Description automatically generated">
            <a:extLst>
              <a:ext uri="{FF2B5EF4-FFF2-40B4-BE49-F238E27FC236}">
                <a16:creationId xmlns:a16="http://schemas.microsoft.com/office/drawing/2014/main" id="{F6A4B8E5-3A41-EA81-A50C-0E755C116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975" y="3362956"/>
            <a:ext cx="2743200" cy="1587795"/>
          </a:xfrm>
          <a:prstGeom prst="rect">
            <a:avLst/>
          </a:prstGeom>
        </p:spPr>
      </p:pic>
      <p:pic>
        <p:nvPicPr>
          <p:cNvPr id="2" name="Picture 4" descr="Chart&#10;&#10;Description automatically generated">
            <a:extLst>
              <a:ext uri="{FF2B5EF4-FFF2-40B4-BE49-F238E27FC236}">
                <a16:creationId xmlns:a16="http://schemas.microsoft.com/office/drawing/2014/main" id="{7A097F06-AB8E-9AF2-F19E-E12F1FD047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788" t="5189" r="17336" b="2830"/>
          <a:stretch/>
        </p:blipFill>
        <p:spPr>
          <a:xfrm>
            <a:off x="3459194" y="101396"/>
            <a:ext cx="4556960" cy="49297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11344D-3D64-6022-8C3B-F61CD490FB2D}"/>
              </a:ext>
            </a:extLst>
          </p:cNvPr>
          <p:cNvSpPr txBox="1"/>
          <p:nvPr/>
        </p:nvSpPr>
        <p:spPr>
          <a:xfrm>
            <a:off x="7115487" y="4645697"/>
            <a:ext cx="67404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hlinkClick r:id="rId5"/>
              </a:rPr>
              <a:t>Fonte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004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a057ae1a2_0_175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1" name="Google Shape;171;g10a057ae1a2_0_1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10a057ae1a2_0_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73" name="Google Shape;173;g10a057ae1a2_0_175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Instalar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Power BI Desktop</a:t>
            </a:r>
            <a:endParaRPr lang="en-US"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61205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455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93025"/>
            <a:ext cx="4914472" cy="3467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800"/>
              </a:spcBef>
            </a:pP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Referências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principais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:</a:t>
            </a: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1800" dirty="0">
                <a:ea typeface="Calibri"/>
                <a:hlinkClick r:id="rId3"/>
              </a:rPr>
              <a:t>https://learn.microsoft.com/en-us/power-bi/</a:t>
            </a:r>
            <a:endParaRPr lang="en-US" sz="1800">
              <a:ea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1800" dirty="0">
                <a:ea typeface="Calibri"/>
                <a:hlinkClick r:id="rId4"/>
              </a:rPr>
              <a:t>https://learn.microsoft.com/en-us/power-bi/create-reports/sample-datasets</a:t>
            </a:r>
            <a:endParaRPr lang="en-US" sz="1200">
              <a:ea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1800" dirty="0">
                <a:ea typeface="Calibri"/>
                <a:hlinkClick r:id="rId5"/>
              </a:rPr>
              <a:t>https://learn.microsoft.com/en-us/power-bi/fundamentals/desktop-get-the-desktop</a:t>
            </a:r>
            <a:endParaRPr lang="en-US" sz="1800" dirty="0">
              <a:solidFill>
                <a:schemeClr val="dk1"/>
              </a:solidFill>
              <a:ea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endParaRPr lang="en-US" sz="1800" dirty="0">
              <a:ea typeface="Calibri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4000" b="0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CC3BF32F-0D25-493C-1EAE-C7E4B2A97B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2069" y="3439102"/>
            <a:ext cx="1300793" cy="1549881"/>
          </a:xfrm>
          <a:prstGeom prst="rect">
            <a:avLst/>
          </a:prstGeom>
        </p:spPr>
      </p:pic>
      <p:sp>
        <p:nvSpPr>
          <p:cNvPr id="4" name="CaixaDeTexto 270">
            <a:extLst>
              <a:ext uri="{FF2B5EF4-FFF2-40B4-BE49-F238E27FC236}">
                <a16:creationId xmlns:a16="http://schemas.microsoft.com/office/drawing/2014/main" id="{BA9754DE-A27E-3747-EA56-F48BD9B79AAC}"/>
              </a:ext>
            </a:extLst>
          </p:cNvPr>
          <p:cNvSpPr txBox="1"/>
          <p:nvPr/>
        </p:nvSpPr>
        <p:spPr>
          <a:xfrm>
            <a:off x="5883831" y="3188076"/>
            <a:ext cx="290904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https://github.com/julianazanelatto</a:t>
            </a:r>
          </a:p>
        </p:txBody>
      </p:sp>
    </p:spTree>
    <p:extLst>
      <p:ext uri="{BB962C8B-B14F-4D97-AF65-F5344CB8AC3E}">
        <p14:creationId xmlns:p14="http://schemas.microsoft.com/office/powerpoint/2010/main" val="3365078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399324"/>
            <a:ext cx="6119089" cy="1124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Datasets no Kaggle</a:t>
            </a:r>
            <a:endParaRPr lang="en-US" dirty="0"/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14</a:t>
            </a:fld>
            <a:r>
              <a:rPr lang="en-US" dirty="0"/>
              <a:t>]</a:t>
            </a:r>
            <a:endParaRPr dirty="0"/>
          </a:p>
        </p:txBody>
      </p:sp>
      <p:pic>
        <p:nvPicPr>
          <p:cNvPr id="4" name="Picture 5" descr="Icon&#10;&#10;Description automatically generated">
            <a:extLst>
              <a:ext uri="{FF2B5EF4-FFF2-40B4-BE49-F238E27FC236}">
                <a16:creationId xmlns:a16="http://schemas.microsoft.com/office/drawing/2014/main" id="{F6A4B8E5-3A41-EA81-A50C-0E755C116D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75" t="-231" r="23125" b="538"/>
          <a:stretch/>
        </p:blipFill>
        <p:spPr>
          <a:xfrm>
            <a:off x="321333" y="3466161"/>
            <a:ext cx="1441367" cy="149540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D1EBB14-4B92-3B47-4EFC-7425CE913712}"/>
              </a:ext>
            </a:extLst>
          </p:cNvPr>
          <p:cNvSpPr/>
          <p:nvPr/>
        </p:nvSpPr>
        <p:spPr>
          <a:xfrm>
            <a:off x="966158" y="2394908"/>
            <a:ext cx="4884706" cy="4744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800" dirty="0">
                <a:cs typeface="Arial"/>
                <a:hlinkClick r:id="rId4"/>
              </a:rPr>
              <a:t>Dataset: Efeitos do alcool nos estudos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C36CCBC-C5E1-2063-6CB0-EE48E857C81D}"/>
              </a:ext>
            </a:extLst>
          </p:cNvPr>
          <p:cNvSpPr/>
          <p:nvPr/>
        </p:nvSpPr>
        <p:spPr>
          <a:xfrm>
            <a:off x="1548441" y="3052672"/>
            <a:ext cx="4884706" cy="4636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latin typeface="Calibri"/>
                <a:cs typeface="Arial"/>
                <a:hlinkClick r:id="rId5"/>
              </a:rPr>
              <a:t>Dataset: Trending videos on Youtube</a:t>
            </a:r>
            <a:endParaRPr lang="en-US" sz="2000">
              <a:latin typeface="Calibri"/>
              <a:cs typeface="Calibri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E511B5C-A7B3-2C62-0183-21CFC6187742}"/>
              </a:ext>
            </a:extLst>
          </p:cNvPr>
          <p:cNvSpPr/>
          <p:nvPr/>
        </p:nvSpPr>
        <p:spPr>
          <a:xfrm>
            <a:off x="2540479" y="3753568"/>
            <a:ext cx="4884706" cy="4636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latin typeface="Calibri"/>
                <a:cs typeface="Arial"/>
                <a:hlinkClick r:id="rId6"/>
              </a:rPr>
              <a:t>Dataset: Categorização de Salários de DS</a:t>
            </a:r>
            <a:endParaRPr lang="en-US" sz="2000" dirty="0">
              <a:latin typeface="Calibri"/>
              <a:cs typeface="Arial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DF62BB1-A6D2-4CD1-E9B3-D251AAF134A4}"/>
              </a:ext>
            </a:extLst>
          </p:cNvPr>
          <p:cNvSpPr/>
          <p:nvPr/>
        </p:nvSpPr>
        <p:spPr>
          <a:xfrm>
            <a:off x="3672696" y="4400550"/>
            <a:ext cx="4884706" cy="4636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latin typeface="Calibri"/>
                <a:cs typeface="Arial"/>
                <a:hlinkClick r:id="rId7"/>
              </a:rPr>
              <a:t>Dataset: Conjunto de Livros de DS Amazon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5E1886D-C014-EACD-55C8-2E374CAAED68}"/>
              </a:ext>
            </a:extLst>
          </p:cNvPr>
          <p:cNvSpPr/>
          <p:nvPr/>
        </p:nvSpPr>
        <p:spPr>
          <a:xfrm>
            <a:off x="567186" y="1661663"/>
            <a:ext cx="4884706" cy="4636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latin typeface="Calibri"/>
                <a:ea typeface="+mn-lt"/>
                <a:cs typeface="+mn-lt"/>
                <a:hlinkClick r:id="rId8"/>
              </a:rPr>
              <a:t>Dataset: Crimes em comunidades dos EUA</a:t>
            </a:r>
            <a:endParaRPr lang="en-US" sz="2000">
              <a:latin typeface="Calibri"/>
              <a:cs typeface="Arial"/>
            </a:endParaRPr>
          </a:p>
        </p:txBody>
      </p:sp>
      <p:pic>
        <p:nvPicPr>
          <p:cNvPr id="12" name="Picture 3" descr="Logo&#10;&#10;Description automatically generated">
            <a:extLst>
              <a:ext uri="{FF2B5EF4-FFF2-40B4-BE49-F238E27FC236}">
                <a16:creationId xmlns:a16="http://schemas.microsoft.com/office/drawing/2014/main" id="{75356BB6-E7C4-B970-A581-87DEC2424B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38391" y="1196375"/>
            <a:ext cx="3433313" cy="190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508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565525" y="3207999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Power BI Analyst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2068728"/>
            <a:ext cx="7410300" cy="165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800" b="1" dirty="0">
                <a:solidFill>
                  <a:srgbClr val="EA4E60"/>
                </a:solidFill>
                <a:latin typeface="Century Gothic"/>
              </a:rPr>
              <a:t>Por que Power BI? </a:t>
            </a:r>
            <a:endParaRPr lang="en-US" dirty="0"/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pic>
        <p:nvPicPr>
          <p:cNvPr id="2" name="Picture 2" descr="Icon&#10;&#10;Description automatically generated">
            <a:extLst>
              <a:ext uri="{FF2B5EF4-FFF2-40B4-BE49-F238E27FC236}">
                <a16:creationId xmlns:a16="http://schemas.microsoft.com/office/drawing/2014/main" id="{9210C4A7-7F95-E420-B25E-82739156C7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7117" y="1998093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211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BI &amp; Data Science (DS)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9D694AF-8C25-B3F3-FD16-723641394A90}"/>
              </a:ext>
            </a:extLst>
          </p:cNvPr>
          <p:cNvGrpSpPr/>
          <p:nvPr/>
        </p:nvGrpSpPr>
        <p:grpSpPr>
          <a:xfrm>
            <a:off x="641007" y="2219460"/>
            <a:ext cx="7412290" cy="1933314"/>
            <a:chOff x="641007" y="2219460"/>
            <a:chExt cx="7412290" cy="1933314"/>
          </a:xfrm>
        </p:grpSpPr>
        <p:sp>
          <p:nvSpPr>
            <p:cNvPr id="3" name="Google Shape;86;g116295da5bc_0_62">
              <a:extLst>
                <a:ext uri="{FF2B5EF4-FFF2-40B4-BE49-F238E27FC236}">
                  <a16:creationId xmlns:a16="http://schemas.microsoft.com/office/drawing/2014/main" id="{D1259112-E26C-8B18-457C-135D460A4172}"/>
                </a:ext>
              </a:extLst>
            </p:cNvPr>
            <p:cNvSpPr txBox="1"/>
            <p:nvPr/>
          </p:nvSpPr>
          <p:spPr>
            <a:xfrm>
              <a:off x="641007" y="2219460"/>
              <a:ext cx="2826506" cy="19333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19100" indent="-342900" algn="just">
                <a:buChar char="•"/>
              </a:pPr>
              <a:r>
                <a:rPr lang="en-US" sz="2400" b="1" dirty="0" err="1">
                  <a:solidFill>
                    <a:schemeClr val="tx1"/>
                  </a:solidFill>
                  <a:latin typeface="Calibri"/>
                </a:rPr>
                <a:t>Descritiva</a:t>
              </a:r>
              <a:endParaRPr lang="en-US" sz="2400" b="1">
                <a:solidFill>
                  <a:schemeClr val="tx1"/>
                </a:solidFill>
                <a:latin typeface="Calibri"/>
              </a:endParaRPr>
            </a:p>
            <a:p>
              <a:pPr marL="419100" indent="-342900" algn="just">
                <a:buChar char="•"/>
              </a:pPr>
              <a:r>
                <a:rPr lang="en-US" sz="2400" b="1" dirty="0" err="1">
                  <a:solidFill>
                    <a:schemeClr val="tx1"/>
                  </a:solidFill>
                  <a:latin typeface="Calibri"/>
                </a:rPr>
                <a:t>Diagnóstica</a:t>
              </a:r>
              <a:endParaRPr lang="en-US" sz="2400" b="1">
                <a:solidFill>
                  <a:schemeClr val="tx1"/>
                </a:solidFill>
                <a:latin typeface="Calibri"/>
              </a:endParaRPr>
            </a:p>
            <a:p>
              <a:pPr marL="419100" indent="-342900" algn="just">
                <a:buChar char="•"/>
              </a:pPr>
              <a:r>
                <a:rPr lang="en-US" sz="2400" b="1" dirty="0" err="1">
                  <a:solidFill>
                    <a:schemeClr val="tx1"/>
                  </a:solidFill>
                  <a:latin typeface="Calibri"/>
                </a:rPr>
                <a:t>Preditiva</a:t>
              </a:r>
              <a:endParaRPr lang="en-US" sz="2400" b="1">
                <a:solidFill>
                  <a:schemeClr val="tx1"/>
                </a:solidFill>
                <a:latin typeface="Calibri"/>
              </a:endParaRPr>
            </a:p>
            <a:p>
              <a:pPr marL="419100" indent="-342900" algn="just">
                <a:buChar char="•"/>
              </a:pPr>
              <a:r>
                <a:rPr lang="en-US" sz="2400" b="1" dirty="0">
                  <a:solidFill>
                    <a:schemeClr val="tx1"/>
                  </a:solidFill>
                  <a:latin typeface="Calibri"/>
                </a:rPr>
                <a:t>Prescritivo</a:t>
              </a:r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6CF21E6A-62A7-3A34-4638-09C28C514CED}"/>
                </a:ext>
              </a:extLst>
            </p:cNvPr>
            <p:cNvSpPr/>
            <p:nvPr/>
          </p:nvSpPr>
          <p:spPr>
            <a:xfrm>
              <a:off x="2838918" y="2508345"/>
              <a:ext cx="1481387" cy="233113"/>
            </a:xfrm>
            <a:prstGeom prst="rightArrow">
              <a:avLst/>
            </a:prstGeom>
            <a:solidFill>
              <a:srgbClr val="00206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1830E1DB-F922-455B-9726-F9D21D96020A}"/>
                </a:ext>
              </a:extLst>
            </p:cNvPr>
            <p:cNvSpPr/>
            <p:nvPr/>
          </p:nvSpPr>
          <p:spPr>
            <a:xfrm>
              <a:off x="2838918" y="2864184"/>
              <a:ext cx="1481387" cy="233113"/>
            </a:xfrm>
            <a:prstGeom prst="rightArrow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6AE2F27A-D282-FA94-7874-27810033FD56}"/>
                </a:ext>
              </a:extLst>
            </p:cNvPr>
            <p:cNvSpPr/>
            <p:nvPr/>
          </p:nvSpPr>
          <p:spPr>
            <a:xfrm>
              <a:off x="2838917" y="3284722"/>
              <a:ext cx="1481387" cy="233113"/>
            </a:xfrm>
            <a:prstGeom prst="rightArrow">
              <a:avLst/>
            </a:prstGeom>
            <a:solidFill>
              <a:schemeClr val="tx1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18307396-220E-8C74-7647-4C4EE3B3C8B3}"/>
                </a:ext>
              </a:extLst>
            </p:cNvPr>
            <p:cNvSpPr/>
            <p:nvPr/>
          </p:nvSpPr>
          <p:spPr>
            <a:xfrm>
              <a:off x="2838917" y="3640561"/>
              <a:ext cx="1481387" cy="233113"/>
            </a:xfrm>
            <a:prstGeom prst="rightArrow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D6F917D-6170-7280-9171-4715627F223E}"/>
                </a:ext>
              </a:extLst>
            </p:cNvPr>
            <p:cNvSpPr/>
            <p:nvPr/>
          </p:nvSpPr>
          <p:spPr>
            <a:xfrm>
              <a:off x="4527251" y="2419170"/>
              <a:ext cx="3526046" cy="312707"/>
            </a:xfrm>
            <a:prstGeom prst="rect">
              <a:avLst/>
            </a:prstGeom>
            <a:solidFill>
              <a:srgbClr val="00206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Arial"/>
                </a:rPr>
                <a:t>O que </a:t>
              </a:r>
              <a:r>
                <a:rPr lang="en-US" dirty="0" err="1">
                  <a:cs typeface="Arial"/>
                </a:rPr>
                <a:t>aconteceu</a:t>
              </a:r>
              <a:r>
                <a:rPr lang="en-US" dirty="0">
                  <a:cs typeface="Arial"/>
                </a:rPr>
                <a:t>?</a:t>
              </a:r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17849D6-0DBE-55AA-797E-9AFD4B913AB7}"/>
                </a:ext>
              </a:extLst>
            </p:cNvPr>
            <p:cNvSpPr/>
            <p:nvPr/>
          </p:nvSpPr>
          <p:spPr>
            <a:xfrm>
              <a:off x="4527251" y="2818141"/>
              <a:ext cx="3526046" cy="3127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cs typeface="Arial"/>
                </a:rPr>
                <a:t>Por que </a:t>
              </a:r>
              <a:r>
                <a:rPr lang="en-US" dirty="0" err="1">
                  <a:cs typeface="Arial"/>
                </a:rPr>
                <a:t>aconteceu</a:t>
              </a:r>
              <a:r>
                <a:rPr lang="en-US" dirty="0">
                  <a:cs typeface="Arial"/>
                </a:rPr>
                <a:t>?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158FFF0-44A3-1ECE-CFFD-2FC0AEDBB217}"/>
                </a:ext>
              </a:extLst>
            </p:cNvPr>
            <p:cNvSpPr/>
            <p:nvPr/>
          </p:nvSpPr>
          <p:spPr>
            <a:xfrm>
              <a:off x="4527250" y="3238679"/>
              <a:ext cx="3526046" cy="31270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cs typeface="Arial"/>
                </a:rPr>
                <a:t>O que </a:t>
              </a:r>
              <a:r>
                <a:rPr lang="en-US" dirty="0" err="1">
                  <a:cs typeface="Arial"/>
                </a:rPr>
                <a:t>vai</a:t>
              </a:r>
              <a:r>
                <a:rPr lang="en-US" dirty="0">
                  <a:cs typeface="Arial"/>
                </a:rPr>
                <a:t> </a:t>
              </a:r>
              <a:r>
                <a:rPr lang="en-US" dirty="0" err="1">
                  <a:cs typeface="Arial"/>
                </a:rPr>
                <a:t>acontecer</a:t>
              </a:r>
              <a:r>
                <a:rPr lang="en-US" dirty="0">
                  <a:cs typeface="Arial"/>
                </a:rPr>
                <a:t>?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50190BD-BD19-9CA6-B566-663E0546708C}"/>
                </a:ext>
              </a:extLst>
            </p:cNvPr>
            <p:cNvSpPr/>
            <p:nvPr/>
          </p:nvSpPr>
          <p:spPr>
            <a:xfrm>
              <a:off x="4527250" y="3670000"/>
              <a:ext cx="3526046" cy="31270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cs typeface="Arial"/>
                </a:rPr>
                <a:t>O que </a:t>
              </a:r>
              <a:r>
                <a:rPr lang="en-US" dirty="0" err="1">
                  <a:cs typeface="Arial"/>
                </a:rPr>
                <a:t>fazer</a:t>
              </a:r>
              <a:r>
                <a:rPr lang="en-US" dirty="0">
                  <a:cs typeface="Arial"/>
                </a:rPr>
                <a:t>?</a:t>
              </a:r>
            </a:p>
          </p:txBody>
        </p:sp>
      </p:grpSp>
      <p:pic>
        <p:nvPicPr>
          <p:cNvPr id="5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C39305E-146E-8666-AD5B-126A10708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448" y="821728"/>
            <a:ext cx="1923691" cy="1300306"/>
          </a:xfrm>
          <a:prstGeom prst="rect">
            <a:avLst/>
          </a:prstGeom>
        </p:spPr>
      </p:pic>
      <p:pic>
        <p:nvPicPr>
          <p:cNvPr id="10" name="Picture 3" descr="Icon&#10;&#10;Description automatically generated">
            <a:extLst>
              <a:ext uri="{FF2B5EF4-FFF2-40B4-BE49-F238E27FC236}">
                <a16:creationId xmlns:a16="http://schemas.microsoft.com/office/drawing/2014/main" id="{D577BB96-C293-7F4A-171D-ABF69E45D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6474" y="2829619"/>
            <a:ext cx="3674968" cy="212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81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Power BI?</a:t>
            </a:r>
            <a:endParaRPr lang="en-US" dirty="0"/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4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5" name="Google Shape;203;g109ffa863cd_0_328">
            <a:extLst>
              <a:ext uri="{FF2B5EF4-FFF2-40B4-BE49-F238E27FC236}">
                <a16:creationId xmlns:a16="http://schemas.microsoft.com/office/drawing/2014/main" id="{8C7AA1C4-273F-3C91-DC38-A626565E7DB6}"/>
              </a:ext>
            </a:extLst>
          </p:cNvPr>
          <p:cNvSpPr txBox="1"/>
          <p:nvPr/>
        </p:nvSpPr>
        <p:spPr>
          <a:xfrm>
            <a:off x="608657" y="2246643"/>
            <a:ext cx="7640644" cy="1272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pt-BR" sz="2200" dirty="0">
                <a:latin typeface="Calibri"/>
              </a:rPr>
              <a:t>"Preenche a lacuna entre os dados e a tomada de decisão" 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CD7149F-A23B-CF66-7416-BC298EEF030B}"/>
              </a:ext>
            </a:extLst>
          </p:cNvPr>
          <p:cNvSpPr/>
          <p:nvPr/>
        </p:nvSpPr>
        <p:spPr>
          <a:xfrm>
            <a:off x="610319" y="3624171"/>
            <a:ext cx="2372262" cy="452887"/>
          </a:xfrm>
          <a:prstGeom prst="roundRect">
            <a:avLst/>
          </a:prstGeom>
          <a:solidFill>
            <a:srgbClr val="F2AC57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Arial"/>
              </a:rPr>
              <a:t>Análise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descrivas</a:t>
            </a:r>
            <a:endParaRPr lang="en-US" dirty="0" err="1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18A35AA-5C6D-553F-E73B-7BF0B28724ED}"/>
              </a:ext>
            </a:extLst>
          </p:cNvPr>
          <p:cNvSpPr/>
          <p:nvPr/>
        </p:nvSpPr>
        <p:spPr>
          <a:xfrm>
            <a:off x="2745357" y="4292718"/>
            <a:ext cx="2199734" cy="452887"/>
          </a:xfrm>
          <a:prstGeom prst="roundRect">
            <a:avLst/>
          </a:prstGeom>
          <a:solidFill>
            <a:srgbClr val="F2AC57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Dashboards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E1DEE31-A2D6-DBB3-1E70-BDF27E2CD75E}"/>
              </a:ext>
            </a:extLst>
          </p:cNvPr>
          <p:cNvSpPr/>
          <p:nvPr/>
        </p:nvSpPr>
        <p:spPr>
          <a:xfrm>
            <a:off x="4276545" y="3354595"/>
            <a:ext cx="2199734" cy="452887"/>
          </a:xfrm>
          <a:prstGeom prst="roundRect">
            <a:avLst/>
          </a:prstGeom>
          <a:solidFill>
            <a:srgbClr val="F2AC57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Arial"/>
              </a:rPr>
              <a:t>Relatórios</a:t>
            </a:r>
            <a:endParaRPr lang="en-US" dirty="0" err="1"/>
          </a:p>
        </p:txBody>
      </p:sp>
      <p:pic>
        <p:nvPicPr>
          <p:cNvPr id="14" name="Picture 3" descr="Icon&#10;&#10;Description automatically generated">
            <a:extLst>
              <a:ext uri="{FF2B5EF4-FFF2-40B4-BE49-F238E27FC236}">
                <a16:creationId xmlns:a16="http://schemas.microsoft.com/office/drawing/2014/main" id="{382A6BBC-596C-9FC1-840C-8CC6D3F2D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474" y="2829619"/>
            <a:ext cx="3674968" cy="212379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F828D7F-C462-8FAF-AACB-B291A8E581EF}"/>
              </a:ext>
            </a:extLst>
          </p:cNvPr>
          <p:cNvSpPr/>
          <p:nvPr/>
        </p:nvSpPr>
        <p:spPr>
          <a:xfrm>
            <a:off x="6080005" y="1038944"/>
            <a:ext cx="2641839" cy="4852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Arial"/>
              </a:rPr>
              <a:t>Amigável</a:t>
            </a:r>
            <a:endParaRPr lang="en-US" dirty="0" err="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F7A8282-B005-404B-6F2D-ED4641894A00}"/>
              </a:ext>
            </a:extLst>
          </p:cNvPr>
          <p:cNvSpPr/>
          <p:nvPr/>
        </p:nvSpPr>
        <p:spPr>
          <a:xfrm>
            <a:off x="4333156" y="1761406"/>
            <a:ext cx="2641839" cy="4852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Arial"/>
              </a:rPr>
              <a:t>Uso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facilitado</a:t>
            </a:r>
          </a:p>
        </p:txBody>
      </p:sp>
    </p:spTree>
    <p:extLst>
      <p:ext uri="{BB962C8B-B14F-4D97-AF65-F5344CB8AC3E}">
        <p14:creationId xmlns:p14="http://schemas.microsoft.com/office/powerpoint/2010/main" val="1944751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Power BI?</a:t>
            </a:r>
            <a:endParaRPr lang="en-US" dirty="0"/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5</a:t>
            </a:fld>
            <a:r>
              <a:rPr lang="en-US" dirty="0"/>
              <a:t>]</a:t>
            </a:r>
            <a:endParaRPr dirty="0"/>
          </a:p>
        </p:txBody>
      </p:sp>
      <p:pic>
        <p:nvPicPr>
          <p:cNvPr id="14" name="Picture 3" descr="Icon&#10;&#10;Description automatically generated">
            <a:extLst>
              <a:ext uri="{FF2B5EF4-FFF2-40B4-BE49-F238E27FC236}">
                <a16:creationId xmlns:a16="http://schemas.microsoft.com/office/drawing/2014/main" id="{382A6BBC-596C-9FC1-840C-8CC6D3F2D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474" y="2829619"/>
            <a:ext cx="3674968" cy="2123792"/>
          </a:xfrm>
          <a:prstGeom prst="rect">
            <a:avLst/>
          </a:prstGeom>
        </p:spPr>
      </p:pic>
      <p:pic>
        <p:nvPicPr>
          <p:cNvPr id="2" name="Imagem 2" descr="Interface gráfica do usuário&#10;&#10;Descrição gerada automaticamente">
            <a:extLst>
              <a:ext uri="{FF2B5EF4-FFF2-40B4-BE49-F238E27FC236}">
                <a16:creationId xmlns:a16="http://schemas.microsoft.com/office/drawing/2014/main" id="{3E3A2347-816D-439D-30C0-39A3CC7C5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562" y="1663224"/>
            <a:ext cx="5348349" cy="3108494"/>
          </a:xfrm>
          <a:prstGeom prst="rect">
            <a:avLst/>
          </a:prstGeom>
        </p:spPr>
      </p:pic>
      <p:pic>
        <p:nvPicPr>
          <p:cNvPr id="3" name="Imagem 3">
            <a:extLst>
              <a:ext uri="{FF2B5EF4-FFF2-40B4-BE49-F238E27FC236}">
                <a16:creationId xmlns:a16="http://schemas.microsoft.com/office/drawing/2014/main" id="{98308E06-4DD1-A36F-591A-CAC5249114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9231" y="1235484"/>
            <a:ext cx="2527960" cy="8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083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Power BI?</a:t>
            </a:r>
            <a:endParaRPr lang="en-US" dirty="0"/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6</a:t>
            </a:fld>
            <a:r>
              <a:rPr lang="en-US" dirty="0"/>
              <a:t>]</a:t>
            </a:r>
            <a:endParaRPr dirty="0"/>
          </a:p>
        </p:txBody>
      </p:sp>
      <p:pic>
        <p:nvPicPr>
          <p:cNvPr id="14" name="Picture 3" descr="Icon&#10;&#10;Description automatically generated">
            <a:extLst>
              <a:ext uri="{FF2B5EF4-FFF2-40B4-BE49-F238E27FC236}">
                <a16:creationId xmlns:a16="http://schemas.microsoft.com/office/drawing/2014/main" id="{382A6BBC-596C-9FC1-840C-8CC6D3F2D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474" y="2829619"/>
            <a:ext cx="3674968" cy="2123792"/>
          </a:xfrm>
          <a:prstGeom prst="rect">
            <a:avLst/>
          </a:prstGeom>
        </p:spPr>
      </p:pic>
      <p:pic>
        <p:nvPicPr>
          <p:cNvPr id="4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98F88E8D-989C-0F00-94CA-43D552267C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563" y="1621579"/>
            <a:ext cx="5340927" cy="3184361"/>
          </a:xfrm>
          <a:prstGeom prst="rect">
            <a:avLst/>
          </a:prstGeom>
        </p:spPr>
      </p:pic>
      <p:pic>
        <p:nvPicPr>
          <p:cNvPr id="5" name="Imagem 5" descr="Texto&#10;&#10;Descrição gerada automaticamente">
            <a:extLst>
              <a:ext uri="{FF2B5EF4-FFF2-40B4-BE49-F238E27FC236}">
                <a16:creationId xmlns:a16="http://schemas.microsoft.com/office/drawing/2014/main" id="{689ADE1E-018C-0EB3-91B6-8DAD0763AD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7588" y="1190037"/>
            <a:ext cx="2743200" cy="86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112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Power BI?</a:t>
            </a:r>
            <a:endParaRPr lang="en-US" dirty="0"/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7</a:t>
            </a:fld>
            <a:r>
              <a:rPr lang="en-US" dirty="0"/>
              <a:t>]</a:t>
            </a:r>
            <a:endParaRPr dirty="0"/>
          </a:p>
        </p:txBody>
      </p:sp>
      <p:pic>
        <p:nvPicPr>
          <p:cNvPr id="14" name="Picture 3" descr="Icon&#10;&#10;Description automatically generated">
            <a:extLst>
              <a:ext uri="{FF2B5EF4-FFF2-40B4-BE49-F238E27FC236}">
                <a16:creationId xmlns:a16="http://schemas.microsoft.com/office/drawing/2014/main" id="{382A6BBC-596C-9FC1-840C-8CC6D3F2D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474" y="2829619"/>
            <a:ext cx="3674968" cy="2123792"/>
          </a:xfrm>
          <a:prstGeom prst="rect">
            <a:avLst/>
          </a:prstGeom>
        </p:spPr>
      </p:pic>
      <p:pic>
        <p:nvPicPr>
          <p:cNvPr id="2" name="Imagem 2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65AE7409-76BB-69F5-86AA-3AC20E97D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562" y="1621029"/>
            <a:ext cx="5370615" cy="3192882"/>
          </a:xfrm>
          <a:prstGeom prst="rect">
            <a:avLst/>
          </a:prstGeom>
        </p:spPr>
      </p:pic>
      <p:pic>
        <p:nvPicPr>
          <p:cNvPr id="3" name="Imagem 5">
            <a:extLst>
              <a:ext uri="{FF2B5EF4-FFF2-40B4-BE49-F238E27FC236}">
                <a16:creationId xmlns:a16="http://schemas.microsoft.com/office/drawing/2014/main" id="{C338C820-3FC2-BD61-8253-AE9FFCEE7C1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229" r="-209" b="36364"/>
          <a:stretch/>
        </p:blipFill>
        <p:spPr>
          <a:xfrm>
            <a:off x="6087588" y="1190880"/>
            <a:ext cx="2748919" cy="62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462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Power BI?</a:t>
            </a:r>
            <a:endParaRPr lang="en-US" dirty="0"/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8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5" name="Google Shape;203;g109ffa863cd_0_328">
            <a:extLst>
              <a:ext uri="{FF2B5EF4-FFF2-40B4-BE49-F238E27FC236}">
                <a16:creationId xmlns:a16="http://schemas.microsoft.com/office/drawing/2014/main" id="{8C7AA1C4-273F-3C91-DC38-A626565E7DB6}"/>
              </a:ext>
            </a:extLst>
          </p:cNvPr>
          <p:cNvSpPr txBox="1"/>
          <p:nvPr/>
        </p:nvSpPr>
        <p:spPr>
          <a:xfrm>
            <a:off x="565525" y="1869237"/>
            <a:ext cx="3068645" cy="2393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 dirty="0">
                <a:latin typeface="Calibri"/>
              </a:rPr>
              <a:t>Power BI</a:t>
            </a:r>
            <a:endParaRPr lang="en-US"/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 dirty="0">
                <a:latin typeface="Calibri"/>
              </a:rPr>
              <a:t>Power </a:t>
            </a:r>
            <a:r>
              <a:rPr lang="pt-BR" sz="2200" dirty="0" err="1">
                <a:latin typeface="Calibri"/>
              </a:rPr>
              <a:t>Automate</a:t>
            </a:r>
            <a:endParaRPr lang="pt-BR" sz="2200" dirty="0">
              <a:latin typeface="Calibri"/>
            </a:endParaRP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 dirty="0">
                <a:latin typeface="Calibri"/>
              </a:rPr>
              <a:t>Power </a:t>
            </a:r>
            <a:r>
              <a:rPr lang="pt-BR" sz="2200" dirty="0" err="1">
                <a:latin typeface="Calibri"/>
              </a:rPr>
              <a:t>APPs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pt-BR" sz="2200" dirty="0">
                <a:latin typeface="Calibri"/>
              </a:rPr>
              <a:t>Power Gateway</a:t>
            </a:r>
          </a:p>
        </p:txBody>
      </p:sp>
      <p:pic>
        <p:nvPicPr>
          <p:cNvPr id="14" name="Picture 3" descr="Icon&#10;&#10;Description automatically generated">
            <a:extLst>
              <a:ext uri="{FF2B5EF4-FFF2-40B4-BE49-F238E27FC236}">
                <a16:creationId xmlns:a16="http://schemas.microsoft.com/office/drawing/2014/main" id="{382A6BBC-596C-9FC1-840C-8CC6D3F2D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474" y="2829619"/>
            <a:ext cx="3674968" cy="2123792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B92E8638-AD9B-F6A1-8387-25CD55F54BAC}"/>
              </a:ext>
            </a:extLst>
          </p:cNvPr>
          <p:cNvSpPr/>
          <p:nvPr/>
        </p:nvSpPr>
        <p:spPr>
          <a:xfrm>
            <a:off x="4409768" y="4170106"/>
            <a:ext cx="2175385" cy="506976"/>
          </a:xfrm>
          <a:prstGeom prst="roundRect">
            <a:avLst/>
          </a:prstGeom>
          <a:ln>
            <a:solidFill>
              <a:srgbClr val="F2AC57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Arial"/>
                <a:hlinkClick r:id="rId4"/>
              </a:rPr>
              <a:t>Site Oficial</a:t>
            </a:r>
            <a:r>
              <a:rPr lang="pt-BR" dirty="0">
                <a:cs typeface="Arial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452363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 que Power BI?</a:t>
            </a:r>
            <a:endParaRPr lang="en-US" dirty="0"/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9</a:t>
            </a:fld>
            <a:r>
              <a:rPr lang="en-US" dirty="0"/>
              <a:t>]</a:t>
            </a:r>
            <a:endParaRPr dirty="0"/>
          </a:p>
        </p:txBody>
      </p:sp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B7F38B7-EA75-AF9A-886F-249C07812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920" y="1372254"/>
            <a:ext cx="7476945" cy="1611831"/>
          </a:xfrm>
          <a:prstGeom prst="rect">
            <a:avLst/>
          </a:prstGeom>
        </p:spPr>
      </p:pic>
      <p:pic>
        <p:nvPicPr>
          <p:cNvPr id="4" name="Picture 5" descr="Icon&#10;&#10;Description automatically generated">
            <a:extLst>
              <a:ext uri="{FF2B5EF4-FFF2-40B4-BE49-F238E27FC236}">
                <a16:creationId xmlns:a16="http://schemas.microsoft.com/office/drawing/2014/main" id="{F6A4B8E5-3A41-EA81-A50C-0E755C116D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7655" y="3265909"/>
            <a:ext cx="2743200" cy="1587795"/>
          </a:xfrm>
          <a:prstGeom prst="rect">
            <a:avLst/>
          </a:prstGeom>
        </p:spPr>
      </p:pic>
      <p:pic>
        <p:nvPicPr>
          <p:cNvPr id="6" name="Picture 6" descr="Chart, waterfall chart, treemap chart&#10;&#10;Description automatically generated">
            <a:extLst>
              <a:ext uri="{FF2B5EF4-FFF2-40B4-BE49-F238E27FC236}">
                <a16:creationId xmlns:a16="http://schemas.microsoft.com/office/drawing/2014/main" id="{FAF659A9-E3D1-FED3-48E2-8C10CC087A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428" y="2986357"/>
            <a:ext cx="3379398" cy="1898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704200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6" ma:contentTypeDescription="Create a new document." ma:contentTypeScope="" ma:versionID="521d280d5f85db8478d88c96e960a7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de0ecea43319d87aebf071435ed4a5d9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  <SharedWithUsers xmlns="19483571-f922-4e8e-9c1c-26f0a2252132">
      <UserInfo>
        <DisplayName/>
        <AccountId xsi:nil="true"/>
        <AccountType/>
      </UserInfo>
    </SharedWithUsers>
    <MediaLengthInSeconds xmlns="851b35d3-0456-4d6a-bc2f-da927e91d158" xsi:nil="true"/>
  </documentManagement>
</p:properties>
</file>

<file path=customXml/itemProps1.xml><?xml version="1.0" encoding="utf-8"?>
<ds:datastoreItem xmlns:ds="http://schemas.openxmlformats.org/officeDocument/2006/customXml" ds:itemID="{C62D9BB1-4490-4119-9080-C22C566CBD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969DCF0-5580-48EF-85A4-B1F5883A3E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CB6093-ED00-4AFF-91DB-3A78EE12D748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14</Slides>
  <Notes>14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Larissa Mestieri</dc:creator>
  <cp:revision>1708</cp:revision>
  <dcterms:modified xsi:type="dcterms:W3CDTF">2024-09-09T00:28:19Z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Order">
    <vt:r8>600</vt:r8>
  </property>
  <property fmtid="{D5CDD505-2E9C-101B-9397-08002B2CF9AE}" pid="4" name="TriggerFlowInfo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ExtendedDescription">
    <vt:lpwstr/>
  </property>
  <property fmtid="{D5CDD505-2E9C-101B-9397-08002B2CF9AE}" pid="9" name="MediaServiceImageTags">
    <vt:lpwstr/>
  </property>
</Properties>
</file>