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4" r:id="rId11"/>
    <p:sldId id="266" r:id="rId12"/>
    <p:sldId id="269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Reis" initials="JR" lastIdx="1" clrIdx="0">
    <p:extLst>
      <p:ext uri="{19B8F6BF-5375-455C-9EA6-DF929625EA0E}">
        <p15:presenceInfo xmlns:p15="http://schemas.microsoft.com/office/powerpoint/2012/main" userId="4af44555534f75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1822" autoAdjust="0"/>
  </p:normalViewPr>
  <p:slideViewPr>
    <p:cSldViewPr snapToGrid="0">
      <p:cViewPr varScale="1">
        <p:scale>
          <a:sx n="60" d="100"/>
          <a:sy n="60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ED577-AF93-4954-A974-C7058D6D9E08}" type="datetimeFigureOut">
              <a:rPr lang="pt-PT" smtClean="0"/>
              <a:t>27/01/2017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7D2F-0EDF-4B34-9DA8-9C05239D1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474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Boa</a:t>
            </a:r>
            <a:r>
              <a:rPr lang="pt-PT" baseline="0" dirty="0" smtClean="0"/>
              <a:t> tarde,</a:t>
            </a:r>
          </a:p>
          <a:p>
            <a:endParaRPr lang="pt-PT" baseline="0" dirty="0" smtClean="0"/>
          </a:p>
          <a:p>
            <a:r>
              <a:rPr lang="pt-PT" baseline="0" dirty="0" smtClean="0"/>
              <a:t>eu, João Reis, conjunto com João Gomes e Tiago Fraga constituímos o grupo 57 da unidade curricular base de dados.</a:t>
            </a:r>
          </a:p>
          <a:p>
            <a:r>
              <a:rPr lang="pt-PT" baseline="0" dirty="0" smtClean="0"/>
              <a:t>Como parte da avaliação prática da UC foi-nos encarregue de desenvolver-mos dois tipos de base de dados – uma relacional, trabalhando sobre MySQL e outra orientada a documentos, em MongoDB.</a:t>
            </a:r>
          </a:p>
          <a:p>
            <a:endParaRPr lang="pt-PT" baseline="0" dirty="0" smtClean="0"/>
          </a:p>
          <a:p>
            <a:r>
              <a:rPr lang="pt-PT" baseline="0" dirty="0" smtClean="0"/>
              <a:t>Ao longo desta apresentação abordamos de que modo as concebemos, desde a sua criação aos detalhes existentes.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7D2F-0EDF-4B34-9DA8-9C05239D1FC8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8398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[explicar]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7D2F-0EDF-4B34-9DA8-9C05239D1FC8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6509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Relativamente</a:t>
            </a:r>
            <a:r>
              <a:rPr lang="pt-PT" baseline="0" dirty="0" smtClean="0"/>
              <a:t> à segunda e ultima parte do trabalho aborda-me uma base de dados orientada a documentos, MongoDB.</a:t>
            </a:r>
          </a:p>
          <a:p>
            <a:endParaRPr lang="pt-PT" baseline="0" dirty="0" smtClean="0"/>
          </a:p>
          <a:p>
            <a:r>
              <a:rPr lang="pt-PT" baseline="0" dirty="0" smtClean="0"/>
              <a:t>Embora tenha sido uma tarefa muito mais simples comparativamente à anterior, teve a sua estruturação e planeamento, que irá ser demonstrada a seguir.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7D2F-0EDF-4B34-9DA8-9C05239D1FC8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4506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[ler]</a:t>
            </a:r>
          </a:p>
          <a:p>
            <a:endParaRPr lang="pt-PT" dirty="0" smtClean="0"/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modo a solucionar o problema, a equipa decidiu migrar os dados relativos aos bilhetes para uma nova base de dados orientada a documentos, MongoDB. Para tal, criou-se um script em Java que conectado à base de dados MySQL, colocava de forma organizada na base de dados MongoDB.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pedido da administração da empresa, foi também migrada os dados comboios existentes, de modo poder imprimi-los e coloca-los na estação. Posteriormente, também os utilizadores tiveram o mesmo tratamento em caso de necessidade futura.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problema agora trata-se apenas da estruturação dos documentos que o script colocaria na base de dados MongoDB.</a:t>
            </a:r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7D2F-0EDF-4B34-9DA8-9C05239D1FC8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6660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que toca à estrutura das reservas, optou-se por juntar a informação de várias tabelas da base de dados MySQL.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é possível observar na figura, concilia-se em cada documento da coleção reservas três tabelas existentes na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BDMySQL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Reserva, Lugar_Reserva,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Viagem</a:t>
            </a:r>
          </a:p>
          <a:p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Relativamente à coleção utilizadores, trata-se apenas duma migração direta dos dados de MySQL, isto é, todos elementos de uma tabela irão fazer parte de um documento.</a:t>
            </a:r>
          </a:p>
          <a:p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Finalmente, relativamente à coleção Comboios, trata-se de duas combinações de tabelas MySQL, Comboio e Lugar_Comboio.</a:t>
            </a:r>
          </a:p>
          <a:p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7D2F-0EDF-4B34-9DA8-9C05239D1FC8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4410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modo a proceder à migração de dados, criou-se um script com a simples função de recolher os dados presentes na base de dados MySQL e coloca-la numa MongoDB.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tabela acima representada dá uma noção superficial do algoritmo do script criado. Partindo para uma forma mais detalhada do seu funcionamento, divide-se em três etapas: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Recolher dados da base de dados MySQL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Inicialmente estabelece-se um conceção com a base de dados MySQL. Caso esta seja feita com sucesso, a aplicação executa </a:t>
            </a:r>
            <a:r>
              <a:rPr lang="pt-PT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modo a obter os dados necessários para as estruturas.</a:t>
            </a:r>
          </a:p>
          <a:p>
            <a:pPr lvl="0"/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Armazenar dados em estruturas Java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Criou-se classes em java de acordo os esquemas criados para coleções de MongoDB, após a recolha de dados de MySQL, os mesmos serão armazenados nessas estruturas.</a:t>
            </a:r>
          </a:p>
          <a:p>
            <a:pPr lvl="0"/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Inserir dados na MongoDB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Assim que completa a recolha e armazenamento de dados, estes serão inseridos na base de dados conforme os esquemas anteriormente definidos.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7D2F-0EDF-4B34-9DA8-9C05239D1FC8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2981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Usou-se este exemplo</a:t>
            </a:r>
            <a:r>
              <a:rPr lang="pt-PT" baseline="0" dirty="0" smtClean="0"/>
              <a:t> porque é a coleção fulcral</a:t>
            </a:r>
            <a:endParaRPr lang="pt-PT" dirty="0" smtClean="0"/>
          </a:p>
          <a:p>
            <a:r>
              <a:rPr lang="pt-PT" dirty="0" smtClean="0"/>
              <a:t>[explicar]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7D2F-0EDF-4B34-9DA8-9C05239D1FC8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5374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Boa</a:t>
            </a:r>
            <a:r>
              <a:rPr lang="pt-PT" baseline="0" dirty="0" smtClean="0"/>
              <a:t> tarde,</a:t>
            </a:r>
          </a:p>
          <a:p>
            <a:endParaRPr lang="pt-PT" baseline="0" dirty="0" smtClean="0"/>
          </a:p>
          <a:p>
            <a:r>
              <a:rPr lang="pt-PT" baseline="0" dirty="0" smtClean="0"/>
              <a:t>eu, João Reis, conjunto com João Gomes e Tiago Fraga constituímos o grupo 57 da unidade curricular base de dados.</a:t>
            </a:r>
          </a:p>
          <a:p>
            <a:r>
              <a:rPr lang="pt-PT" baseline="0" dirty="0" smtClean="0"/>
              <a:t>Como parte da avaliação prática da UC foi-nos encarregue de desenvolver-mos dois tipos de base de dados – uma relacional, trabalhando sobre MySQL e outra orientada a documentos, em MongoDB.</a:t>
            </a:r>
          </a:p>
          <a:p>
            <a:endParaRPr lang="pt-PT" baseline="0" dirty="0" smtClean="0"/>
          </a:p>
          <a:p>
            <a:r>
              <a:rPr lang="pt-PT" baseline="0" dirty="0" smtClean="0"/>
              <a:t>Ao longo desta apresentação abordamos de que modo as concebemos, desde a sua criação aos detalhes existentes.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7D2F-0EDF-4B34-9DA8-9C05239D1FC8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026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Esta</a:t>
            </a:r>
            <a:r>
              <a:rPr lang="pt-PT" baseline="0" dirty="0" smtClean="0"/>
              <a:t> apresentação está dividida em duas fases: relacional em </a:t>
            </a:r>
            <a:r>
              <a:rPr lang="pt-PT" baseline="0" dirty="0" err="1" smtClean="0"/>
              <a:t>NoSQL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Primordialmente, abordaremos a base de dados relacional, implementada em MySQL.</a:t>
            </a:r>
          </a:p>
          <a:p>
            <a:endParaRPr lang="pt-PT" baseline="0" dirty="0" smtClean="0"/>
          </a:p>
          <a:p>
            <a:r>
              <a:rPr lang="pt-PT" baseline="0" dirty="0" smtClean="0"/>
              <a:t>Optou-se por uma metodologia de design de uma base de dados divide-se em 3 fases: conceptual, lógico e consequentemente físico, em que a DBMS escolhida foi MySQL.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7D2F-0EDF-4B34-9DA8-9C05239D1FC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035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Relativamente</a:t>
            </a:r>
            <a:r>
              <a:rPr lang="pt-PT" baseline="0" dirty="0" smtClean="0"/>
              <a:t> ao caso de estudo,</a:t>
            </a:r>
          </a:p>
          <a:p>
            <a:endParaRPr lang="pt-PT" baseline="0" dirty="0" smtClean="0"/>
          </a:p>
          <a:p>
            <a:r>
              <a:rPr lang="pt-PT" dirty="0" smtClean="0"/>
              <a:t>[resumir]</a:t>
            </a:r>
          </a:p>
          <a:p>
            <a:endParaRPr lang="pt-PT" dirty="0" smtClean="0"/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Fundada de 1997, a empresa ferroviária </a:t>
            </a:r>
            <a:r>
              <a:rPr lang="pt-PT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sporte nasceu com o intuito de transportar estudantes de Vila Real às cidades de Braga, Porto e Lisboa devido à falta de meios e condições de transporte para estas grandes cidades de principal destino universitário. Devido à sua grande adesão por parte da comunidade estudantil e não só, o crescimento do negócio foi exponencial e rapidamente chegou a diferentes distritos de Portugal. </a:t>
            </a: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entanto, apesar do imenso sucesso causado, os métodos de operação continuam os mesmos que primordialmente foram estabelecidos: </a:t>
            </a: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Não existe registo de clientes; </a:t>
            </a: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A reserva de bilhetes teria de ser feita obrigatoriamente nas bilheteiras; </a:t>
            </a: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Não existe nenhuma base de dados de horários: são estabelecidos mensalmente na sede e enviados às diferentes estações, comunicando por meio telefónico entre estações os atrasos existentes. </a:t>
            </a:r>
          </a:p>
          <a:p>
            <a:endParaRPr lang="pt-P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empresa não acompanhou a evolução tecnológica e pleno 2016 estava a afundar-se em papelada e contantes atrasos entre comboios. O crescimento de clientes estagnou, a comunicação entre estações era pobre e o CEO da empresa, Meireles, facilmente apercebeu-se que estavam a ser vitimas do seu próprio sucesso e que teriam de gastar parte do orçamento anual de modo a evoluir as infraestruturas existentes e lançar um serviço </a:t>
            </a:r>
            <a:r>
              <a:rPr lang="pt-PT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online 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modo a festejar os 20 anos da </a:t>
            </a:r>
            <a:r>
              <a:rPr lang="pt-PT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sporte. O serviço </a:t>
            </a:r>
            <a:r>
              <a:rPr lang="pt-PT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online 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consistia não só numa </a:t>
            </a:r>
            <a:r>
              <a:rPr lang="pt-PT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front-end</a:t>
            </a:r>
            <a:r>
              <a:rPr lang="pt-PT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clientes reservar bilhetes mas também para uma base de dados de horários, comboios e clientes. </a:t>
            </a: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CEO contratou a famosa empresa portuguesa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7D2F-0EDF-4B34-9DA8-9C05239D1FC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507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 smtClean="0"/>
              <a:t>Relativamente</a:t>
            </a:r>
            <a:r>
              <a:rPr lang="pt-PT" baseline="0" dirty="0" smtClean="0"/>
              <a:t> às </a:t>
            </a:r>
            <a:r>
              <a:rPr lang="pt-PT" baseline="0" dirty="0" err="1" smtClean="0"/>
              <a:t>views</a:t>
            </a:r>
            <a:r>
              <a:rPr lang="pt-PT" baseline="0" dirty="0" smtClean="0"/>
              <a:t> criadas, foi só considerada a vista do utilizador, isto é, um cliente da empresa.</a:t>
            </a:r>
            <a:endParaRPr lang="pt-P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 smtClean="0"/>
              <a:t>Podiam</a:t>
            </a:r>
            <a:r>
              <a:rPr lang="pt-PT" baseline="0" dirty="0" smtClean="0"/>
              <a:t> ter sidas criadas mais </a:t>
            </a:r>
            <a:r>
              <a:rPr lang="pt-PT" baseline="0" dirty="0" err="1" smtClean="0"/>
              <a:t>views</a:t>
            </a:r>
            <a:r>
              <a:rPr lang="pt-PT" baseline="0" dirty="0" smtClean="0"/>
              <a:t> como gestão, onde se poderia ver </a:t>
            </a:r>
            <a:r>
              <a:rPr lang="pt-PT" baseline="0" dirty="0" err="1" smtClean="0"/>
              <a:t>p.e</a:t>
            </a:r>
            <a:r>
              <a:rPr lang="pt-PT" baseline="0" dirty="0" smtClean="0"/>
              <a:t> faturações, destinos mais populares, viagens com pouca aderência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Decidimos não fazer outras inicialmente, uma vez que consideramos a </a:t>
            </a:r>
            <a:r>
              <a:rPr lang="pt-PT" baseline="0" dirty="0" err="1" smtClean="0"/>
              <a:t>view</a:t>
            </a:r>
            <a:r>
              <a:rPr lang="pt-PT" baseline="0" dirty="0" smtClean="0"/>
              <a:t> do cliente a fundamental. </a:t>
            </a:r>
            <a:r>
              <a:rPr lang="pt-PT" baseline="0" dirty="0" err="1" smtClean="0"/>
              <a:t>Teriamos</a:t>
            </a:r>
            <a:r>
              <a:rPr lang="pt-PT" baseline="0" dirty="0" smtClean="0"/>
              <a:t> mudado se tivéssemos tempo, o que acabou por não acontecer.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Portanto, as </a:t>
            </a:r>
            <a:r>
              <a:rPr lang="pt-PT" baseline="0" dirty="0" err="1" smtClean="0"/>
              <a:t>views</a:t>
            </a:r>
            <a:r>
              <a:rPr lang="pt-PT" baseline="0" dirty="0" smtClean="0"/>
              <a:t> do cliente são as seguintes: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7D2F-0EDF-4B34-9DA8-9C05239D1FC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7764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baseline="0" dirty="0" smtClean="0"/>
              <a:t>Usou-se a metodologia presente no  livro </a:t>
            </a:r>
            <a:r>
              <a:rPr lang="pt-PT" baseline="0" dirty="0" err="1" smtClean="0"/>
              <a:t>Database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Systems</a:t>
            </a:r>
            <a:endParaRPr lang="pt-PT" baseline="0" dirty="0" smtClean="0"/>
          </a:p>
          <a:p>
            <a:pPr marL="171450" indent="-171450">
              <a:buFontTx/>
              <a:buChar char="-"/>
            </a:pPr>
            <a:r>
              <a:rPr lang="pt-PT" baseline="0" dirty="0" smtClean="0"/>
              <a:t>Após analise em grupo dos requisitos da empresa, chegou-se a acordo relativamente a algumas palavas chave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Mencionar que lugares não iria ser um simples atributo, pode variar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7D2F-0EDF-4B34-9DA8-9C05239D1FC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1578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Explicar modelo relacional.</a:t>
            </a:r>
          </a:p>
          <a:p>
            <a:r>
              <a:rPr lang="pt-PT" dirty="0" smtClean="0"/>
              <a:t>MENCIONAR</a:t>
            </a:r>
            <a:r>
              <a:rPr lang="pt-PT" baseline="0" dirty="0" smtClean="0"/>
              <a:t> que no relatório tem e erro e ambos os lugares Lugar_Comboio e Lugar_Reserva são compostos, com os tais atributos.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7D2F-0EDF-4B34-9DA8-9C05239D1FC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8607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Entidades fortes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Entidades Fracas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Relações 1 para N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Relações 1 para 1 </a:t>
            </a:r>
            <a:r>
              <a:rPr lang="pt-PT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</a:t>
            </a:r>
            <a:r>
              <a:rPr lang="pt-PT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existem)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Subclasses e Superclasses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Relações N para N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Relações complexas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Atributos </a:t>
            </a:r>
            <a:r>
              <a:rPr lang="pt-P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Multivalorados</a:t>
            </a:r>
            <a:endParaRPr lang="pt-PT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pt-PT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daqui</a:t>
            </a:r>
            <a:r>
              <a:rPr lang="pt-PT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obtem-se</a:t>
            </a:r>
            <a:r>
              <a:rPr lang="pt-PT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tabelas </a:t>
            </a:r>
            <a:r>
              <a:rPr lang="pt-PT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lugar_reserva</a:t>
            </a:r>
            <a:r>
              <a:rPr lang="pt-PT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PT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lugar_comboio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endParaRPr lang="pt-P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uma forma de garantir que a BD está livre de certas características indesejáveis (anomalias no </a:t>
            </a:r>
            <a:r>
              <a:rPr lang="pt-P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P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delete), que poderão levar à perda da integridade de dados </a:t>
            </a:r>
          </a:p>
          <a:p>
            <a:endParaRPr lang="pt-PT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Usou-se álgebra relacional para verificar de que maneira se obteria dados das tabelas</a:t>
            </a:r>
          </a:p>
          <a:p>
            <a:endParaRPr lang="pt-PT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7D2F-0EDF-4B34-9DA8-9C05239D1FC8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8489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[explicar]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7D2F-0EDF-4B34-9DA8-9C05239D1FC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2068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1.</a:t>
            </a:r>
          </a:p>
          <a:p>
            <a:endParaRPr lang="pt-PT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2.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 ponto proceder-se-á análise de transações/relações do modelo físico de forma a entender de maneira mais exata a atividade nas diferentes tabelas. </a:t>
            </a:r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7D2F-0EDF-4B34-9DA8-9C05239D1FC8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11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Reserva de Bilhetes</a:t>
            </a: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26609" y="4800600"/>
            <a:ext cx="9418320" cy="459223"/>
          </a:xfrm>
        </p:spPr>
        <p:txBody>
          <a:bodyPr>
            <a:normAutofit/>
          </a:bodyPr>
          <a:lstStyle/>
          <a:p>
            <a:r>
              <a:rPr lang="pt-PT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Base de Dados 2016/2017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26609" y="5259823"/>
            <a:ext cx="1351855" cy="1505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PT" sz="1800" spc="-15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João Reis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PT" sz="1800" spc="-15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João Gomes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PT" sz="1800" spc="-15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Tiago Fraga</a:t>
            </a:r>
          </a:p>
        </p:txBody>
      </p:sp>
    </p:spTree>
    <p:extLst>
      <p:ext uri="{BB962C8B-B14F-4D97-AF65-F5344CB8AC3E}">
        <p14:creationId xmlns:p14="http://schemas.microsoft.com/office/powerpoint/2010/main" val="389488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MODELO FÍSICO</a:t>
            </a:r>
            <a:endParaRPr lang="pt-P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61872" y="2214721"/>
            <a:ext cx="548419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EXISTS `reserva_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bilhetes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`.`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 (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id_Reserva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 VARCHAR(9) NOT NULL,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id_Viagem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 VARCHAR(9) NOT NULL,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`Username` VARCHAR(12) NOT NULL,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Data_Reserva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 DATETIME NOT NULL,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Preço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 DECIMAL(5,2) UNSIGNED NOT NULL,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(`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id_Reserva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`),</a:t>
            </a:r>
          </a:p>
          <a:p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`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Viagem_idx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 (`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id_Viagem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 ASC),</a:t>
            </a:r>
          </a:p>
          <a:p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`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Cliente_idx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 (`Username` ASC),</a:t>
            </a:r>
          </a:p>
          <a:p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`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Viagem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(`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id_Viagem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`)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 `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reserva_bilhetes`.`Viagem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 (`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id_Viagem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`)</a:t>
            </a:r>
          </a:p>
          <a:p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 DELETE NO ACTION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ON UPDATE NO ACTION,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`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(`Username`)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 `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reserva_bilhetes`.`Cliente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 (`Username`)</a:t>
            </a:r>
          </a:p>
          <a:p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 DELETE NO ACTION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ON UPDATE NO ACTION)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ENGINE =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InnoDB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9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Base de Dados  MongoDB</a:t>
            </a:r>
            <a:endParaRPr lang="pt-PT" dirty="0"/>
          </a:p>
        </p:txBody>
      </p:sp>
      <p:pic>
        <p:nvPicPr>
          <p:cNvPr id="3074" name="Picture 2" descr="Resultado de imagem para mongo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5491162"/>
            <a:ext cx="3038474" cy="82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76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CASO DE ESTUDO</a:t>
            </a:r>
            <a:endParaRPr lang="pt-PT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>
          <a:xfrm>
            <a:off x="1261873" y="1828800"/>
            <a:ext cx="4653406" cy="4211455"/>
          </a:xfrm>
        </p:spPr>
        <p:txBody>
          <a:bodyPr/>
          <a:lstStyle/>
          <a:p>
            <a:pPr algn="just"/>
            <a:r>
              <a:rPr lang="pt-PT" dirty="0" smtClean="0"/>
              <a:t>De modo a obter o seu bilhete em formato físico, ter-se-ia de passar o código de barras recebido num leitor na estação</a:t>
            </a:r>
          </a:p>
          <a:p>
            <a:pPr algn="just"/>
            <a:r>
              <a:rPr lang="pt-PT" dirty="0" smtClean="0"/>
              <a:t>Inicialmente era algo muito rápido, mas com o tempo ficou lento</a:t>
            </a:r>
          </a:p>
          <a:p>
            <a:pPr algn="just"/>
            <a:r>
              <a:rPr lang="pt-PT" dirty="0" smtClean="0"/>
              <a:t>Engenheiros responsáveis concluíram que com o aumento da base de dados, a base de dados perdeu performance</a:t>
            </a:r>
          </a:p>
          <a:p>
            <a:pPr algn="just"/>
            <a:r>
              <a:rPr lang="pt-PT" dirty="0" smtClean="0"/>
              <a:t>Criou-se uma base de dados MongoDB</a:t>
            </a:r>
          </a:p>
          <a:p>
            <a:endParaRPr lang="pt-PT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" b="8199"/>
          <a:stretch/>
        </p:blipFill>
        <p:spPr>
          <a:xfrm>
            <a:off x="6804909" y="1156870"/>
            <a:ext cx="3480284" cy="42011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3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ESTRUTURA</a:t>
            </a:r>
            <a:endParaRPr lang="pt-P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61872" y="2730500"/>
            <a:ext cx="2463800" cy="284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_id: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&lt;id da reserva&gt;</a:t>
            </a:r>
            <a:endParaRPr kumimoji="0" lang="pt-PT" altLang="pt-P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username: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&lt;username do comprador&gt;</a:t>
            </a:r>
            <a:endParaRPr kumimoji="0" lang="pt-PT" altLang="pt-P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data_reserva</a:t>
            </a: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&lt;data da reserva&gt;</a:t>
            </a:r>
            <a:endParaRPr kumimoji="0" lang="pt-PT" altLang="pt-P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id_comboio</a:t>
            </a: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&lt;id co comboio&gt;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preco</a:t>
            </a: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&lt;preço do bilhete&gt;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origem: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&lt;origem da viagem&gt;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destino: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&lt;destino da viagem&gt;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horaPartida</a:t>
            </a: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&lt;hora de partida&gt;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horaChegada</a:t>
            </a: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&lt;hora de chegada&gt;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lugares: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&lt;lista de lugares reservados&gt;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206875" y="2730500"/>
            <a:ext cx="2330450" cy="166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_id: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&lt;username&gt;</a:t>
            </a:r>
            <a:endParaRPr kumimoji="0" lang="pt-PT" altLang="pt-P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nome: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&lt;nome do utilizador&gt;</a:t>
            </a:r>
            <a:endParaRPr kumimoji="0" lang="pt-PT" altLang="pt-P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password: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&lt;password&gt;</a:t>
            </a:r>
            <a:endParaRPr kumimoji="0" lang="pt-PT" altLang="pt-P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email: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&lt;correio eletrónico&gt;</a:t>
            </a:r>
            <a:endParaRPr kumimoji="0" lang="pt-PT" altLang="pt-P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nif</a:t>
            </a: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&lt;NIF&gt;</a:t>
            </a:r>
            <a:endParaRPr kumimoji="0" lang="pt-PT" altLang="pt-P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morada: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&lt;morada&gt;</a:t>
            </a:r>
            <a:endParaRPr kumimoji="0" lang="pt-PT" alt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018528" y="2730500"/>
            <a:ext cx="2559050" cy="11112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_id: </a:t>
            </a:r>
            <a:r>
              <a:rPr kumimoji="0" lang="pt-PT" altLang="pt-PT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&lt;id do comboio&gt;</a:t>
            </a:r>
            <a:endParaRPr kumimoji="0" lang="pt-PT" altLang="pt-PT" sz="11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lotação: </a:t>
            </a:r>
            <a:r>
              <a:rPr kumimoji="0" lang="pt-PT" altLang="pt-PT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&lt;lotação máxima&gt;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nome: </a:t>
            </a:r>
            <a:r>
              <a:rPr kumimoji="0" lang="pt-PT" altLang="pt-PT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&lt;nome atribuído ao comboio&gt;</a:t>
            </a:r>
            <a:endParaRPr kumimoji="0" lang="pt-PT" altLang="pt-PT" sz="11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lugares: </a:t>
            </a:r>
            <a:r>
              <a:rPr kumimoji="0" lang="pt-PT" altLang="pt-PT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&lt;lista com lugares disponíveis&gt;</a:t>
            </a:r>
            <a:endParaRPr kumimoji="0" lang="pt-PT" alt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261872" y="21971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Reserva</a:t>
            </a:r>
            <a:endParaRPr lang="pt-PT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206875" y="21971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Username</a:t>
            </a:r>
            <a:endParaRPr lang="pt-PT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997697" y="21971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Comboio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40969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MIGRAÇÃO</a:t>
            </a:r>
            <a:endParaRPr lang="pt-P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2" descr="Resultado de imagem para MYSQL BLACK AND WHITE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72" y="2755901"/>
            <a:ext cx="242956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sultado de imagem para JAVA BLACK AND WHITE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6633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29" y="2223611"/>
            <a:ext cx="1293526" cy="232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mongod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647" y="3098930"/>
            <a:ext cx="3038474" cy="82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xão reta 6"/>
          <p:cNvCxnSpPr/>
          <p:nvPr/>
        </p:nvCxnSpPr>
        <p:spPr>
          <a:xfrm>
            <a:off x="4178300" y="2603500"/>
            <a:ext cx="825500" cy="8255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8"/>
          <p:cNvCxnSpPr/>
          <p:nvPr/>
        </p:nvCxnSpPr>
        <p:spPr>
          <a:xfrm flipV="1">
            <a:off x="4178300" y="3439478"/>
            <a:ext cx="825500" cy="8255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/>
          <p:cNvCxnSpPr/>
          <p:nvPr/>
        </p:nvCxnSpPr>
        <p:spPr>
          <a:xfrm>
            <a:off x="6712851" y="2603500"/>
            <a:ext cx="825500" cy="8255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V="1">
            <a:off x="6712851" y="3439478"/>
            <a:ext cx="825500" cy="8255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8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EXEMPLO RESERVA</a:t>
            </a:r>
            <a:endParaRPr lang="pt-P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61872" y="1691322"/>
            <a:ext cx="5447325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"_id" : "res2",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"username" : "usr9",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data_reserva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"2016-01-02 17:03:54.0",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id_comboio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"FASTX1",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preco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20,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"origem" : "Porto",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"destino" : "Lisboa",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horaPartida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"2016-03-28 11:00:00.0",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horaChegada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"2016-03-28 13:00:00.0",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"lugares" : [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"numero" : 4,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"carruagem" : 1,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"classe" : 1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"numero" : 5,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"carruagem" : 1,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"classe" : 1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76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CONCLUSÕES</a:t>
            </a:r>
            <a:endParaRPr lang="pt-P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dirty="0" smtClean="0"/>
              <a:t>Cada tipo de base de dados tem as suas utilizações como vantagens/desvantagens;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MongoDB oferece uma forma muito mais intuitiva e menos complexa de usar, mas leva a um grande volume de dados repetidos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Dependendo da situação, cada base de dados terá uma melhor aplicação. No caso da reserva de bilhetes, concordamos que uma de dados relacional adequa-se melhor à situação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87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Reserva de Bilhetes</a:t>
            </a: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26609" y="4800600"/>
            <a:ext cx="9418320" cy="459223"/>
          </a:xfrm>
        </p:spPr>
        <p:txBody>
          <a:bodyPr>
            <a:normAutofit/>
          </a:bodyPr>
          <a:lstStyle/>
          <a:p>
            <a:r>
              <a:rPr lang="pt-PT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Base de Dados 2016/2017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26609" y="5259823"/>
            <a:ext cx="1351855" cy="1505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PT" sz="1800" spc="-15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João Reis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PT" sz="1800" spc="-15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João Gomes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PT" sz="1800" spc="-15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Tiago Fraga</a:t>
            </a:r>
          </a:p>
        </p:txBody>
      </p:sp>
    </p:spTree>
    <p:extLst>
      <p:ext uri="{BB962C8B-B14F-4D97-AF65-F5344CB8AC3E}">
        <p14:creationId xmlns:p14="http://schemas.microsoft.com/office/powerpoint/2010/main" val="20711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Base de Dados MySQL</a:t>
            </a:r>
            <a:endParaRPr lang="pt-PT" dirty="0"/>
          </a:p>
        </p:txBody>
      </p:sp>
      <p:pic>
        <p:nvPicPr>
          <p:cNvPr id="7" name="Picture 2" descr="Resultado de imagem para MYSQL BLACK AND 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94" y="4800600"/>
            <a:ext cx="2935418" cy="151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80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CASO DE ESTUDO</a:t>
            </a:r>
            <a:endParaRPr lang="pt-PT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>
          <a:xfrm>
            <a:off x="1261873" y="1828800"/>
            <a:ext cx="4653406" cy="4211455"/>
          </a:xfrm>
        </p:spPr>
        <p:txBody>
          <a:bodyPr/>
          <a:lstStyle/>
          <a:p>
            <a:pPr algn="just"/>
            <a:r>
              <a:rPr lang="pt-PT" dirty="0" smtClean="0"/>
              <a:t>Trainsporte, empresa fundada em 1997, opera atualmente em várias linhas do país</a:t>
            </a:r>
          </a:p>
          <a:p>
            <a:pPr algn="just"/>
            <a:r>
              <a:rPr lang="pt-PT" dirty="0" smtClean="0"/>
              <a:t>Comunicação entre estações era pobre</a:t>
            </a:r>
          </a:p>
          <a:p>
            <a:pPr algn="just"/>
            <a:r>
              <a:rPr lang="pt-PT" dirty="0" smtClean="0"/>
              <a:t>Altos volumes de papelada</a:t>
            </a:r>
          </a:p>
          <a:p>
            <a:pPr algn="just"/>
            <a:r>
              <a:rPr lang="pt-PT" dirty="0" smtClean="0"/>
              <a:t>Consequentes atrasos entre comboios e estagnamento no crescimento da empresa</a:t>
            </a:r>
          </a:p>
          <a:p>
            <a:pPr algn="just"/>
            <a:r>
              <a:rPr lang="pt-PT" dirty="0" smtClean="0"/>
              <a:t>A pedido a de vários clientes, decidiu-se implementar um serviço online</a:t>
            </a:r>
          </a:p>
          <a:p>
            <a:endParaRPr lang="pt-PT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" b="8199"/>
          <a:stretch/>
        </p:blipFill>
        <p:spPr>
          <a:xfrm>
            <a:off x="6804909" y="1156870"/>
            <a:ext cx="3480284" cy="42011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109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VISTAS DE UTILIZADOR</a:t>
            </a:r>
            <a:endParaRPr lang="pt-P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270450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 smtClean="0"/>
              <a:t>Existe apenas a </a:t>
            </a:r>
            <a:r>
              <a:rPr lang="pt-PT" i="1" dirty="0" err="1" smtClean="0"/>
              <a:t>view</a:t>
            </a:r>
            <a:r>
              <a:rPr lang="pt-PT" dirty="0" smtClean="0"/>
              <a:t> do utilizador (comprador)</a:t>
            </a:r>
            <a:endParaRPr lang="pt-PT" dirty="0"/>
          </a:p>
        </p:txBody>
      </p:sp>
      <p:pic>
        <p:nvPicPr>
          <p:cNvPr id="1026" name="Picture 2" descr="Resultado de imagem para stick man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226" y="3236730"/>
            <a:ext cx="734536" cy="205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ta para a direita 5"/>
          <p:cNvSpPr/>
          <p:nvPr/>
        </p:nvSpPr>
        <p:spPr>
          <a:xfrm>
            <a:off x="2568547" y="4025160"/>
            <a:ext cx="1060057" cy="4785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3960389" y="2740924"/>
            <a:ext cx="44931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1600" dirty="0"/>
              <a:t>Ver lista de lugares reservados e </a:t>
            </a:r>
            <a:r>
              <a:rPr lang="pt-PT" sz="1600" dirty="0" smtClean="0"/>
              <a:t>respetivas datas;</a:t>
            </a:r>
            <a:endParaRPr lang="pt-PT" sz="1600" dirty="0"/>
          </a:p>
          <a:p>
            <a:pPr marL="285750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1600" dirty="0"/>
              <a:t>Ver preço duma reserva </a:t>
            </a:r>
            <a:r>
              <a:rPr lang="pt-PT" sz="1600" dirty="0" smtClean="0"/>
              <a:t>efetuada;</a:t>
            </a:r>
            <a:endParaRPr lang="pt-PT" sz="1600" dirty="0"/>
          </a:p>
          <a:p>
            <a:pPr marL="285750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1600" dirty="0"/>
              <a:t>Apresentar a lista dos destinos para uma </a:t>
            </a:r>
            <a:r>
              <a:rPr lang="pt-PT" sz="1600" dirty="0" smtClean="0"/>
              <a:t>origem;</a:t>
            </a:r>
            <a:endParaRPr lang="pt-PT" sz="1600" dirty="0"/>
          </a:p>
          <a:p>
            <a:pPr marL="285750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1600" dirty="0"/>
              <a:t>Ver quantos lugares disponíveis existem numa </a:t>
            </a:r>
            <a:r>
              <a:rPr lang="pt-PT" sz="1600" dirty="0" smtClean="0"/>
              <a:t>viagem;</a:t>
            </a:r>
            <a:endParaRPr lang="pt-PT" sz="1600" dirty="0"/>
          </a:p>
          <a:p>
            <a:pPr marL="285750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1600" dirty="0"/>
              <a:t>Reservar </a:t>
            </a:r>
            <a:r>
              <a:rPr lang="pt-PT" sz="1600" dirty="0" smtClean="0"/>
              <a:t>viagem;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5732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865688" cy="1325562"/>
          </a:xfrm>
        </p:spPr>
        <p:txBody>
          <a:bodyPr/>
          <a:lstStyle/>
          <a:p>
            <a:r>
              <a:rPr lang="pt-PT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DESIGN</a:t>
            </a:r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DO M. CONCEPTUAL</a:t>
            </a:r>
            <a:endParaRPr lang="pt-PT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5320" y="2894279"/>
            <a:ext cx="1595628" cy="400050"/>
          </a:xfrm>
        </p:spPr>
        <p:txBody>
          <a:bodyPr/>
          <a:lstStyle/>
          <a:p>
            <a:pPr marL="0" indent="0">
              <a:buNone/>
            </a:pPr>
            <a:r>
              <a:rPr lang="pt-PT" b="1" dirty="0" smtClean="0"/>
              <a:t>UTILIZADOR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51257" y="3408628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3630" y="3070074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nome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33490" y="2523583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e-mail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64124" y="3247263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NIF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948032" y="2601040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morada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Marcador de Posição de Conteúdo 2"/>
          <p:cNvSpPr txBox="1">
            <a:spLocks/>
          </p:cNvSpPr>
          <p:nvPr/>
        </p:nvSpPr>
        <p:spPr>
          <a:xfrm>
            <a:off x="3845944" y="4110050"/>
            <a:ext cx="1595628" cy="40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PT" b="1" dirty="0" smtClean="0"/>
              <a:t>VIAGEM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868614" y="4191147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ata 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eserva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33490" y="4619515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preço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827869" y="4768422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lugares</a:t>
            </a:r>
            <a:endParaRPr lang="pt-PT" sz="16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17443" y="4142399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Marcador de Posição de Conteúdo 2"/>
          <p:cNvSpPr txBox="1">
            <a:spLocks/>
          </p:cNvSpPr>
          <p:nvPr/>
        </p:nvSpPr>
        <p:spPr>
          <a:xfrm>
            <a:off x="3671492" y="2690275"/>
            <a:ext cx="1595628" cy="40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PT" b="1" dirty="0" smtClean="0"/>
              <a:t>COMBOIO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930864" y="2264234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374368" y="2972278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lugares</a:t>
            </a:r>
            <a:endParaRPr lang="pt-PT" sz="16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469306" y="2351721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nome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469306" y="3072261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capacidade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Marcador de Posição de Conteúdo 2"/>
          <p:cNvSpPr txBox="1">
            <a:spLocks/>
          </p:cNvSpPr>
          <p:nvPr/>
        </p:nvSpPr>
        <p:spPr>
          <a:xfrm>
            <a:off x="1349105" y="4482635"/>
            <a:ext cx="1595628" cy="40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PT" b="1" dirty="0" smtClean="0"/>
              <a:t>RESERVA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374246" y="3890452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493919" y="4404549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destino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893546" y="3721175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ora de chegada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360725" y="4555397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origem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838791" y="4261263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ora de partida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881709" y="2264234"/>
            <a:ext cx="424585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Identificação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Entidades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dirty="0" err="1"/>
              <a:t>Identificação</a:t>
            </a:r>
            <a:r>
              <a:rPr lang="en-US" sz="1400" dirty="0"/>
              <a:t> das </a:t>
            </a:r>
            <a:r>
              <a:rPr lang="en-US" sz="1400" dirty="0" err="1" smtClean="0"/>
              <a:t>Relacionamentos</a:t>
            </a:r>
            <a:endParaRPr lang="en-US" sz="1400" dirty="0" smtClean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dirty="0" err="1"/>
              <a:t>Identificar</a:t>
            </a:r>
            <a:r>
              <a:rPr lang="en-US" sz="1400" dirty="0"/>
              <a:t> e </a:t>
            </a:r>
            <a:r>
              <a:rPr lang="en-US" sz="1400" dirty="0" err="1"/>
              <a:t>associar</a:t>
            </a:r>
            <a:r>
              <a:rPr lang="en-US" sz="1400" dirty="0"/>
              <a:t> </a:t>
            </a:r>
            <a:r>
              <a:rPr lang="en-US" sz="1400" dirty="0" err="1"/>
              <a:t>atributos</a:t>
            </a:r>
            <a:r>
              <a:rPr lang="en-US" sz="1400" dirty="0"/>
              <a:t> com </a:t>
            </a:r>
            <a:r>
              <a:rPr lang="en-US" sz="1400" dirty="0" err="1"/>
              <a:t>entidades</a:t>
            </a:r>
            <a:r>
              <a:rPr lang="en-US" sz="1400" dirty="0"/>
              <a:t> e </a:t>
            </a:r>
            <a:r>
              <a:rPr lang="en-US" sz="1400" dirty="0" err="1"/>
              <a:t>tipos</a:t>
            </a:r>
            <a:r>
              <a:rPr lang="en-US" sz="1400" dirty="0"/>
              <a:t> de </a:t>
            </a:r>
            <a:r>
              <a:rPr lang="en-US" sz="1400" dirty="0" err="1" smtClean="0"/>
              <a:t>relacionamentos</a:t>
            </a:r>
            <a:endParaRPr lang="en-US" sz="1400" dirty="0" smtClean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dirty="0" err="1"/>
              <a:t>Identificação</a:t>
            </a:r>
            <a:r>
              <a:rPr lang="en-US" sz="1400" dirty="0"/>
              <a:t> dos </a:t>
            </a:r>
            <a:r>
              <a:rPr lang="en-US" sz="1400" dirty="0" err="1"/>
              <a:t>tipos</a:t>
            </a:r>
            <a:r>
              <a:rPr lang="en-US" sz="1400" dirty="0"/>
              <a:t> dos </a:t>
            </a:r>
            <a:r>
              <a:rPr lang="en-US" sz="1400" dirty="0" err="1" smtClean="0"/>
              <a:t>atributos</a:t>
            </a:r>
            <a:endParaRPr lang="en-US" sz="1400" dirty="0" smtClean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dirty="0" err="1"/>
              <a:t>Determinar</a:t>
            </a:r>
            <a:r>
              <a:rPr lang="en-US" sz="1400" dirty="0"/>
              <a:t> </a:t>
            </a:r>
            <a:r>
              <a:rPr lang="en-US" sz="1400" dirty="0" err="1"/>
              <a:t>chaves</a:t>
            </a:r>
            <a:r>
              <a:rPr lang="en-US" sz="1400" dirty="0"/>
              <a:t> </a:t>
            </a:r>
            <a:r>
              <a:rPr lang="en-US" sz="1400" dirty="0" err="1"/>
              <a:t>candidatas</a:t>
            </a:r>
            <a:r>
              <a:rPr lang="en-US" sz="1400" dirty="0"/>
              <a:t>, </a:t>
            </a:r>
            <a:r>
              <a:rPr lang="en-US" sz="1400" dirty="0" err="1"/>
              <a:t>primárias</a:t>
            </a:r>
            <a:r>
              <a:rPr lang="en-US" sz="1400" dirty="0"/>
              <a:t> e </a:t>
            </a:r>
            <a:r>
              <a:rPr lang="en-US" sz="1400" dirty="0" err="1" smtClean="0"/>
              <a:t>alternativas</a:t>
            </a:r>
            <a:endParaRPr lang="en-US" sz="1400" dirty="0" smtClean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dirty="0" err="1"/>
              <a:t>Verificar</a:t>
            </a:r>
            <a:r>
              <a:rPr lang="en-US" sz="1400" dirty="0"/>
              <a:t> </a:t>
            </a:r>
            <a:r>
              <a:rPr lang="en-US" sz="1400" dirty="0" err="1"/>
              <a:t>redundância</a:t>
            </a:r>
            <a:r>
              <a:rPr lang="en-US" sz="1400" dirty="0"/>
              <a:t> do </a:t>
            </a:r>
            <a:r>
              <a:rPr lang="en-US" sz="1400" dirty="0" err="1" smtClean="0"/>
              <a:t>modelo</a:t>
            </a:r>
            <a:endParaRPr lang="en-US" sz="1400" dirty="0" smtClean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pt-PT" sz="1400" dirty="0" smtClean="0"/>
              <a:t>Validar </a:t>
            </a:r>
            <a:r>
              <a:rPr lang="pt-PT" sz="1400" dirty="0"/>
              <a:t>modelo perante transações</a:t>
            </a:r>
          </a:p>
        </p:txBody>
      </p:sp>
    </p:spTree>
    <p:extLst>
      <p:ext uri="{BB962C8B-B14F-4D97-AF65-F5344CB8AC3E}">
        <p14:creationId xmlns:p14="http://schemas.microsoft.com/office/powerpoint/2010/main" val="86788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MODELO CONCEPTUAL</a:t>
            </a:r>
            <a:endParaRPr lang="pt-P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</a:blip>
          <a:srcRect l="5095"/>
          <a:stretch/>
        </p:blipFill>
        <p:spPr>
          <a:xfrm>
            <a:off x="1486462" y="1691322"/>
            <a:ext cx="7064543" cy="474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DESIGN DO M.LÓGICO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08547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PT" dirty="0" smtClean="0"/>
              <a:t>Derivar </a:t>
            </a:r>
            <a:r>
              <a:rPr lang="pt-PT" dirty="0"/>
              <a:t>relações do modelo </a:t>
            </a:r>
            <a:r>
              <a:rPr lang="pt-PT" dirty="0" smtClean="0"/>
              <a:t>conceptual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smtClean="0"/>
              <a:t>Normalização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smtClean="0"/>
              <a:t>Validar </a:t>
            </a:r>
            <a:r>
              <a:rPr lang="pt-PT" dirty="0"/>
              <a:t>relações perante </a:t>
            </a:r>
            <a:r>
              <a:rPr lang="pt-PT" dirty="0" smtClean="0"/>
              <a:t>transações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smtClean="0"/>
              <a:t>Restrições </a:t>
            </a:r>
            <a:r>
              <a:rPr lang="pt-PT" dirty="0"/>
              <a:t>de </a:t>
            </a:r>
            <a:r>
              <a:rPr lang="pt-PT" dirty="0" smtClean="0"/>
              <a:t>Integridade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58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142" y="736600"/>
            <a:ext cx="5823458" cy="573930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1672" y="736600"/>
            <a:ext cx="9692640" cy="950912"/>
          </a:xfrm>
        </p:spPr>
        <p:txBody>
          <a:bodyPr/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MODELO LÓGICO</a:t>
            </a:r>
            <a:endParaRPr lang="pt-P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29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DESIGN DO M. FÍSICO</a:t>
            </a:r>
            <a:endParaRPr lang="pt-P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pt-PT" dirty="0" smtClean="0"/>
              <a:t>Tradução </a:t>
            </a:r>
            <a:r>
              <a:rPr lang="pt-PT" dirty="0"/>
              <a:t>do modelo lógico para </a:t>
            </a:r>
            <a:r>
              <a:rPr lang="pt-PT" dirty="0" smtClean="0"/>
              <a:t>físico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pt-PT" dirty="0"/>
              <a:t>Análise de </a:t>
            </a:r>
            <a:r>
              <a:rPr lang="pt-PT" dirty="0" smtClean="0"/>
              <a:t>transações/relações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pt-PT" dirty="0" smtClean="0"/>
              <a:t>Projeção </a:t>
            </a:r>
            <a:r>
              <a:rPr lang="pt-PT" dirty="0"/>
              <a:t>do espaço </a:t>
            </a:r>
            <a:r>
              <a:rPr lang="pt-PT" dirty="0" smtClean="0"/>
              <a:t>ocupado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pt-PT" dirty="0" smtClean="0"/>
              <a:t>Construção </a:t>
            </a:r>
            <a:r>
              <a:rPr lang="pt-PT" dirty="0"/>
              <a:t>das Queries em SQL</a:t>
            </a:r>
            <a:endParaRPr lang="pt-PT" dirty="0" smtClean="0"/>
          </a:p>
          <a:p>
            <a:pPr marL="342900" indent="-342900">
              <a:buAutoNum type="arabicPeriod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851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ersonalizado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881</TotalTime>
  <Words>1799</Words>
  <Application>Microsoft Office PowerPoint</Application>
  <PresentationFormat>Ecrã Panorâmico</PresentationFormat>
  <Paragraphs>250</Paragraphs>
  <Slides>17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Helvetica</vt:lpstr>
      <vt:lpstr>Times New Roman</vt:lpstr>
      <vt:lpstr>Wingdings</vt:lpstr>
      <vt:lpstr>Wingdings 2</vt:lpstr>
      <vt:lpstr>View</vt:lpstr>
      <vt:lpstr>Reserva de Bilhetes</vt:lpstr>
      <vt:lpstr>Base de Dados MySQL</vt:lpstr>
      <vt:lpstr>CASO DE ESTUDO</vt:lpstr>
      <vt:lpstr>VISTAS DE UTILIZADOR</vt:lpstr>
      <vt:lpstr>DESIGN DO M. CONCEPTUAL</vt:lpstr>
      <vt:lpstr>MODELO CONCEPTUAL</vt:lpstr>
      <vt:lpstr>DESIGN DO M.LÓGICO</vt:lpstr>
      <vt:lpstr>MODELO LÓGICO</vt:lpstr>
      <vt:lpstr>DESIGN DO M. FÍSICO</vt:lpstr>
      <vt:lpstr>MODELO FÍSICO</vt:lpstr>
      <vt:lpstr>Base de Dados  MongoDB</vt:lpstr>
      <vt:lpstr>CASO DE ESTUDO</vt:lpstr>
      <vt:lpstr>ESTRUTURA</vt:lpstr>
      <vt:lpstr>MIGRAÇÃO</vt:lpstr>
      <vt:lpstr>EXEMPLO RESERVA</vt:lpstr>
      <vt:lpstr>CONCLUSÕES</vt:lpstr>
      <vt:lpstr>Reserva de Bilhetes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Reis</dc:creator>
  <cp:lastModifiedBy>João Reis</cp:lastModifiedBy>
  <cp:revision>46</cp:revision>
  <dcterms:created xsi:type="dcterms:W3CDTF">2017-01-25T18:25:51Z</dcterms:created>
  <dcterms:modified xsi:type="dcterms:W3CDTF">2017-01-27T14:31:35Z</dcterms:modified>
</cp:coreProperties>
</file>