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87dc63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87dc63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900eff1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900eff1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900eff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900eff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8900eff1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8900eff1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98b2eb5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98b2eb5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8900eff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8900eff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7dc6359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7dc6359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900eff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900eff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900eff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900eff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900eff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900eff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900eff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900eff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98b2eb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98b2eb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900eff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900eff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city name -  Visto já sabermos qual a cidade que estamos a trabalhar nao era necessário;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functional road class desc -  Não vamos agrupar os dados por tipos de ruas;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temperature - Não consideramos a temperatura relevante para analisar o fluxo de trânsito ou os incidentes;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atmospheric pressure -  Não consideramos a pressão atmosférica relevante para analisar o fluxo de trânsito ou os incidentes;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rain -  Não consideramos o atributo \textit{chuva} relevante para analisar o fluxo de trânsito ou os incidentes, visto que verificamos que este atributo tinha sempre o valor zero;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sunrise e sunset -  Não consideramos estes atributos relevantes para analisar o fluxo de trânsito ou os incidentes, visto que já temos o atributo de luminosidade;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cause of incident e affected roads -  Pois tinha muitos valores em falta;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incident category desc e magnitude of delay desc -  A gama de valores disponíveis era muito curta para fornecer ao modelo(3 valores distintos).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900eff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900eff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900eff1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900eff1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Deep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Previsão de Fluxo de Trânsito Rodoviário</a:t>
            </a:r>
            <a:endParaRPr b="0" sz="30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7950" y="3455400"/>
            <a:ext cx="25974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u="sng"/>
              <a:t>Autores: Grupo 10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Joel Morais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Classificadores e Sistemas Conexionistas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Maio, 2019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Tratamento de Dados (Incidents + Weather)</a:t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1840600" y="256440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 rot="10800000">
            <a:off x="4308188" y="3943275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308200" y="256440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5263550" y="376620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Normalização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4"/>
          <p:cNvSpPr/>
          <p:nvPr/>
        </p:nvSpPr>
        <p:spPr>
          <a:xfrm rot="1754215">
            <a:off x="6826179" y="2794664"/>
            <a:ext cx="402930" cy="3109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390499" y="3766199"/>
            <a:ext cx="1099200" cy="591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4"/>
          <p:cNvSpPr/>
          <p:nvPr/>
        </p:nvSpPr>
        <p:spPr>
          <a:xfrm rot="4119093">
            <a:off x="6891387" y="3802705"/>
            <a:ext cx="345293" cy="39108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2594400" y="242430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One Hot Encode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7428850" y="301530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Verificação Datas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5263550" y="242430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Ordenação Datas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2594400" y="3803175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Valores em Falta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390499" y="2424299"/>
            <a:ext cx="1099200" cy="591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Geral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4"/>
          <p:cNvSpPr/>
          <p:nvPr/>
        </p:nvSpPr>
        <p:spPr>
          <a:xfrm rot="10800000">
            <a:off x="1840600" y="3943275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Redes Neuronais LSTM</a:t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Modelo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Deep Learning</a:t>
            </a:r>
            <a:endParaRPr sz="3000"/>
          </a:p>
        </p:txBody>
      </p:sp>
      <p:sp>
        <p:nvSpPr>
          <p:cNvPr id="237" name="Google Shape;237;p35"/>
          <p:cNvSpPr/>
          <p:nvPr/>
        </p:nvSpPr>
        <p:spPr>
          <a:xfrm>
            <a:off x="4986475" y="47775"/>
            <a:ext cx="1536900" cy="6273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Problema Supervisionado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4986475" y="2346775"/>
            <a:ext cx="1536900" cy="5223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Sequential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4986475" y="1263871"/>
            <a:ext cx="1536900" cy="5223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Especificação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4986475" y="3429675"/>
            <a:ext cx="1536900" cy="5223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Tuning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4986475" y="4512575"/>
            <a:ext cx="1536900" cy="5223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5582275" y="4036675"/>
            <a:ext cx="3453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5582275" y="2953775"/>
            <a:ext cx="3453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5582275" y="1884975"/>
            <a:ext cx="3453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5582275" y="773875"/>
            <a:ext cx="3453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 rot="10800000">
            <a:off x="6776675" y="1342925"/>
            <a:ext cx="4071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6734225" y="3508725"/>
            <a:ext cx="492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7279100" y="872630"/>
            <a:ext cx="1536900" cy="1193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BatchSize = 32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TimeSteps = 24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Features = 11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7279100" y="3093980"/>
            <a:ext cx="1536900" cy="1193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Nº Camadas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NºNeurónios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Otimizador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Épocas Treino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5"/>
          <p:cNvSpPr/>
          <p:nvPr/>
        </p:nvSpPr>
        <p:spPr>
          <a:xfrm rot="-5400000">
            <a:off x="7801550" y="2398050"/>
            <a:ext cx="492000" cy="36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Resultados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Obtidos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56" name="Google Shape;256;p36"/>
          <p:cNvSpPr txBox="1"/>
          <p:nvPr/>
        </p:nvSpPr>
        <p:spPr>
          <a:xfrm>
            <a:off x="5271550" y="679350"/>
            <a:ext cx="3047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latin typeface="Lato"/>
                <a:ea typeface="Lato"/>
                <a:cs typeface="Lato"/>
                <a:sym typeface="Lato"/>
              </a:rPr>
              <a:t>Rotunda da Boavista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4775224" y="1789200"/>
            <a:ext cx="1340100" cy="7461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Time diff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6683875" y="1949250"/>
            <a:ext cx="609600" cy="4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7486525" y="1949250"/>
            <a:ext cx="1457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latin typeface="Lato"/>
                <a:ea typeface="Lato"/>
                <a:cs typeface="Lato"/>
                <a:sym typeface="Lato"/>
              </a:rPr>
              <a:t>0.0221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7235950" y="1592550"/>
            <a:ext cx="2101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Mean Absolute Error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4775224" y="3264850"/>
            <a:ext cx="1340100" cy="7461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Speed </a:t>
            </a: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diff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626350" y="3424900"/>
            <a:ext cx="609600" cy="4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 txBox="1"/>
          <p:nvPr/>
        </p:nvSpPr>
        <p:spPr>
          <a:xfrm>
            <a:off x="7486525" y="3264850"/>
            <a:ext cx="1457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latin typeface="Lato"/>
                <a:ea typeface="Lato"/>
                <a:cs typeface="Lato"/>
                <a:sym typeface="Lato"/>
              </a:rPr>
              <a:t>0.0430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Resultados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Obtidos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9" name="Google Shape;269;p37"/>
          <p:cNvSpPr txBox="1"/>
          <p:nvPr/>
        </p:nvSpPr>
        <p:spPr>
          <a:xfrm>
            <a:off x="5271550" y="679350"/>
            <a:ext cx="30477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latin typeface="Lato"/>
                <a:ea typeface="Lato"/>
                <a:cs typeface="Lato"/>
                <a:sym typeface="Lato"/>
              </a:rPr>
              <a:t>Incidentes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7"/>
          <p:cNvSpPr/>
          <p:nvPr/>
        </p:nvSpPr>
        <p:spPr>
          <a:xfrm>
            <a:off x="4798224" y="2518750"/>
            <a:ext cx="1340100" cy="7461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Delay in seconds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6626350" y="2678800"/>
            <a:ext cx="609600" cy="42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7486525" y="2571750"/>
            <a:ext cx="1457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latin typeface="Lato"/>
                <a:ea typeface="Lato"/>
                <a:cs typeface="Lato"/>
                <a:sym typeface="Lato"/>
              </a:rPr>
              <a:t>0.0821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7164475" y="2042450"/>
            <a:ext cx="2101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Mean Absolute Error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7486525" y="3264850"/>
            <a:ext cx="1457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Conclusões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e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Trabalho Futuro</a:t>
            </a:r>
            <a:endParaRPr sz="3000"/>
          </a:p>
        </p:txBody>
      </p:sp>
      <p:sp>
        <p:nvSpPr>
          <p:cNvPr id="280" name="Google Shape;280;p3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Modelo competente a tratar a primeira fonte de informação.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Resultados satisfatórios, e grande eficiência;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Melhoramento no tratamento dos dados na segunda fonte de informação;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Junção das duas fontes de informação;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Deep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000"/>
              <a:t>Previsão de Fluxo de Trânsito Rodoviário</a:t>
            </a:r>
            <a:endParaRPr b="0" sz="3000"/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727950" y="3455400"/>
            <a:ext cx="25974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u="sng"/>
              <a:t>Autores: Grupo 10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Joel Morais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Classificadores e Sistemas Conexionistas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Maio, 2019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Conteúdo</a:t>
            </a:r>
            <a:endParaRPr sz="3000"/>
          </a:p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Motivação e Objetivos.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Caso de Estudo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Metodologia;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Fontes de Informação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Tratamento de Dados;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Modelo de Deep Learning.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Resultados Obtidos.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Conclusões e Trabalho Futuro;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Motivação e Objetivos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850" y="549425"/>
            <a:ext cx="2188125" cy="9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50" y="2457977"/>
            <a:ext cx="3417255" cy="16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4597313" y="2958288"/>
            <a:ext cx="943500" cy="6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750" y="2253551"/>
            <a:ext cx="2822301" cy="188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5475"/>
            <a:ext cx="4572000" cy="25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type="title"/>
          </p:nvPr>
        </p:nvSpPr>
        <p:spPr>
          <a:xfrm>
            <a:off x="730000" y="156420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Caso de Estudo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 u="sng"/>
              <a:t>3 fontes de informação :</a:t>
            </a:r>
            <a:endParaRPr b="1" sz="1800" u="sng"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Fluxo de </a:t>
            </a:r>
            <a:r>
              <a:rPr lang="pt-PT"/>
              <a:t>trânsito</a:t>
            </a:r>
            <a:r>
              <a:rPr lang="pt-PT"/>
              <a:t> (Traffic Flow);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Condições Climatéricas (Weather);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Incidentes de </a:t>
            </a:r>
            <a:r>
              <a:rPr lang="pt-PT"/>
              <a:t>trânsito </a:t>
            </a:r>
            <a:r>
              <a:rPr lang="pt-PT"/>
              <a:t>(Incidents);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 u="sng"/>
              <a:t>Transformar</a:t>
            </a:r>
            <a:r>
              <a:rPr b="1" lang="pt-PT" sz="1800" u="sng"/>
              <a:t> em 2  fontes:</a:t>
            </a:r>
            <a:endParaRPr b="1" sz="1800" u="sng"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Traffic Flow + Weather;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PT"/>
              <a:t>Incidents + Weather;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Fontes de Informação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729325" y="2078875"/>
            <a:ext cx="37743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 u="sng"/>
              <a:t>Traffic Flow + Weather:</a:t>
            </a:r>
            <a:endParaRPr b="1" sz="18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8 principais ruas da cidade;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Avenida Gustavo </a:t>
            </a:r>
            <a:r>
              <a:rPr lang="pt-PT"/>
              <a:t>Eiffel</a:t>
            </a:r>
            <a:r>
              <a:rPr lang="pt-PT"/>
              <a:t>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Ponte do Freixo;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Ponte da Arrábida;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Rotunda da Boavista;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Avenida dos Aliados;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Rua Conde de Vizela;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Rua Nova de </a:t>
            </a:r>
            <a:r>
              <a:rPr lang="pt-PT"/>
              <a:t>Alfândega</a:t>
            </a:r>
            <a:r>
              <a:rPr lang="pt-PT"/>
              <a:t>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PT"/>
              <a:t>Rua da Constituição;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Prever o </a:t>
            </a:r>
            <a:r>
              <a:rPr b="1" lang="pt-PT"/>
              <a:t>time difference</a:t>
            </a:r>
            <a:r>
              <a:rPr lang="pt-PT"/>
              <a:t> e/ou o </a:t>
            </a:r>
            <a:r>
              <a:rPr b="1" lang="pt-PT"/>
              <a:t>speed difference</a:t>
            </a:r>
            <a:r>
              <a:rPr lang="pt-PT"/>
              <a:t>;</a:t>
            </a:r>
            <a:endParaRPr/>
          </a:p>
        </p:txBody>
      </p:sp>
      <p:sp>
        <p:nvSpPr>
          <p:cNvPr id="169" name="Google Shape;169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 u="sng"/>
              <a:t>Incidents + Weather:</a:t>
            </a:r>
            <a:endParaRPr b="1" sz="18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Várias Ruas;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Vários tipos de incidentes;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Prever o </a:t>
            </a:r>
            <a:r>
              <a:rPr b="1" lang="pt-PT"/>
              <a:t>delay in seconds</a:t>
            </a:r>
            <a:r>
              <a:rPr lang="pt-PT"/>
              <a:t>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30000" y="1680500"/>
            <a:ext cx="21864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Traffic Flow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30000" y="2381100"/>
            <a:ext cx="21864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city name;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road num;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road name;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road class desc;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current speed;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free flow speed;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38761D"/>
                </a:solidFill>
              </a:rPr>
              <a:t>speed difference</a:t>
            </a:r>
            <a:r>
              <a:rPr b="1" lang="pt-PT">
                <a:solidFill>
                  <a:srgbClr val="000000"/>
                </a:solidFill>
              </a:rPr>
              <a:t>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current travel time;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free flow travel;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38761D"/>
                </a:solidFill>
              </a:rPr>
              <a:t>time difference</a:t>
            </a:r>
            <a:r>
              <a:rPr b="1" lang="pt-PT">
                <a:solidFill>
                  <a:srgbClr val="000000"/>
                </a:solidFill>
              </a:rPr>
              <a:t>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data;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247375" y="2381100"/>
            <a:ext cx="21864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city name;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description;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temperature;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atm. pressure;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humidity;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wind speed;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cloudiness;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luminosidade;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rain;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sunrise;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sunset;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data;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3247375" y="1680500"/>
            <a:ext cx="21864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Weather</a:t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5764750" y="1680500"/>
            <a:ext cx="21864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Incidents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5764750" y="2381100"/>
            <a:ext cx="21864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city name;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description;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cause of incident;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from road;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to road</a:t>
            </a:r>
            <a:r>
              <a:rPr lang="pt-PT"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affected roads;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category desc;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AutoNum type="arabicPeriod"/>
            </a:pPr>
            <a:r>
              <a:rPr lang="pt-PT">
                <a:solidFill>
                  <a:srgbClr val="999999"/>
                </a:solidFill>
              </a:rPr>
              <a:t>delay desc;</a:t>
            </a:r>
            <a:endParaRPr>
              <a:solidFill>
                <a:srgbClr val="999999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length in meters;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38761D"/>
                </a:solidFill>
              </a:rPr>
              <a:t>delay in seconds</a:t>
            </a:r>
            <a:r>
              <a:rPr b="1" lang="pt-PT">
                <a:solidFill>
                  <a:srgbClr val="000000"/>
                </a:solidFill>
              </a:rPr>
              <a:t>;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b="1" lang="pt-PT">
                <a:solidFill>
                  <a:srgbClr val="000000"/>
                </a:solidFill>
              </a:rPr>
              <a:t>data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Tratamento de Dados Geral</a:t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2801836" y="2842774"/>
            <a:ext cx="1099200" cy="5352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Eliminar atributos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379" y="474575"/>
            <a:ext cx="2097621" cy="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/>
          <p:nvPr/>
        </p:nvSpPr>
        <p:spPr>
          <a:xfrm>
            <a:off x="1925413" y="2954975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5126887" y="2814875"/>
            <a:ext cx="1277700" cy="5352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Arredondar hora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7404149" y="2814874"/>
            <a:ext cx="1014000" cy="5352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Juntar DataSets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6754038" y="2927075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4374513" y="2954975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729449" y="2814874"/>
            <a:ext cx="1099200" cy="591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Início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Tratamento de Dados (Traffic Flow + Weather)</a:t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 rot="10800000">
            <a:off x="6249625" y="399345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136974" y="3853349"/>
            <a:ext cx="1099200" cy="591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4117050" y="247445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 rot="10800000">
            <a:off x="1638388" y="399345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 rot="10800000">
            <a:off x="4005625" y="399345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7571250" y="3164688"/>
            <a:ext cx="345300" cy="39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2443525" y="385335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Normalização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6249625" y="247445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136974" y="2334349"/>
            <a:ext cx="1099200" cy="5910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Geral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1588763" y="2474450"/>
            <a:ext cx="402900" cy="31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2372913" y="233435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Dividir Ruas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4703338" y="233435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One Hot Encode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7062450" y="227625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Verificação Datas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7062450" y="385335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Ordenação Datas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4704575" y="3853350"/>
            <a:ext cx="1362900" cy="591000"/>
          </a:xfrm>
          <a:prstGeom prst="roundRect">
            <a:avLst>
              <a:gd fmla="val 16667" name="adj"/>
            </a:avLst>
          </a:prstGeom>
          <a:solidFill>
            <a:srgbClr val="1A9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Valores em Falta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