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5" r:id="rId1"/>
    <p:sldMasterId id="2147483676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6"/>
      <p:bold r:id="rId27"/>
      <p:italic r:id="rId28"/>
      <p:boldItalic r:id="rId29"/>
    </p:embeddedFont>
    <p:embeddedFont>
      <p:font typeface="Raleway" panose="020B0503030101060003" pitchFamily="34" charset="77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1"/>
    <p:restoredTop sz="94700"/>
  </p:normalViewPr>
  <p:slideViewPr>
    <p:cSldViewPr snapToGrid="0">
      <p:cViewPr varScale="1">
        <p:scale>
          <a:sx n="139" d="100"/>
          <a:sy n="139" d="100"/>
        </p:scale>
        <p:origin x="4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4a16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b4a16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8acda1d2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8acda1d2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8acda1d2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8acda1d2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8acda1d29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8acda1d29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8acda1d29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8acda1d29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8acda1d29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8acda1d29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8acda1d29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8acda1d29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8acda1d29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8acda1d29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8acda1d29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8acda1d29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b4c006c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b4c006c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8acda1d29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8acda1d29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b4a163a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b4a163a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8acda1d29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8acda1d29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8acda1d2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8acda1d2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8acda1d29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8acda1d29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8b15b1f5b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8b15b1f5b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b4a163ac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b4a163ac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b4a163ac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b4a163ac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8acda1d2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8acda1d2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8acda1d2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8acda1d2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acda1d2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8acda1d2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b4a163ac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b4a163ac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Customized for </a:t>
            </a:r>
            <a:r>
              <a:rPr lang="pt-PT" sz="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Lorem Ipsum LLC</a:t>
            </a:r>
            <a:endParaRPr sz="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_HEADER_2">
    <p:bg>
      <p:bgPr>
        <a:solidFill>
          <a:srgbClr val="434343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5" name="Google Shape;135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39" name="Google Shape;139;p26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Google Shape;140;p26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6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26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>
  <p:cSld name="TITLE_AND_BODY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 descr="shutterstock_31891705.jpg"/>
          <p:cNvPicPr preferRelativeResize="0"/>
          <p:nvPr/>
        </p:nvPicPr>
        <p:blipFill/>
        <p:spPr>
          <a:xfrm>
            <a:off x="0" y="487825"/>
            <a:ext cx="9143999" cy="465567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47" name="Google Shape;147;p27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8" name="Google Shape;148;p27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7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7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729450" y="2056375"/>
            <a:ext cx="58875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_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55" name="Google Shape;155;p28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6" name="Google Shape;156;p28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8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8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4" name="Google Shape;164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29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sp>
        <p:nvSpPr>
          <p:cNvPr id="169" name="Google Shape;169;p29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29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9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9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Multi-logistic classifiers versus softmax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/>
          </a:p>
        </p:txBody>
      </p:sp>
      <p:sp>
        <p:nvSpPr>
          <p:cNvPr id="178" name="Google Shape;178;p30"/>
          <p:cNvSpPr txBox="1">
            <a:spLocks noGrp="1"/>
          </p:cNvSpPr>
          <p:nvPr>
            <p:ph type="subTitle" idx="1"/>
          </p:nvPr>
        </p:nvSpPr>
        <p:spPr>
          <a:xfrm>
            <a:off x="6011225" y="2770525"/>
            <a:ext cx="25974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u="sng"/>
              <a:t>Autores: Grupo B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Carlos Arraz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Cecília Martins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João Alves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Joel Morais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Tiago Fraga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09" y="703351"/>
            <a:ext cx="1085017" cy="5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>
            <a:spLocks noGrp="1"/>
          </p:cNvSpPr>
          <p:nvPr>
            <p:ph type="subTitle" idx="1"/>
          </p:nvPr>
        </p:nvSpPr>
        <p:spPr>
          <a:xfrm>
            <a:off x="2062975" y="550025"/>
            <a:ext cx="3040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Universidade do Minho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Mestrado Integrado em Engenharia Informática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Classificadores e Sistemas Conexionistas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Maio, 2019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632400" y="574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One vs All</a:t>
            </a:r>
            <a:endParaRPr/>
          </a:p>
        </p:txBody>
      </p:sp>
      <p:sp>
        <p:nvSpPr>
          <p:cNvPr id="235" name="Google Shape;235;p39"/>
          <p:cNvSpPr/>
          <p:nvPr/>
        </p:nvSpPr>
        <p:spPr>
          <a:xfrm>
            <a:off x="890375" y="2291925"/>
            <a:ext cx="1584000" cy="11748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10 números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9"/>
          <p:cNvSpPr/>
          <p:nvPr/>
        </p:nvSpPr>
        <p:spPr>
          <a:xfrm>
            <a:off x="3202088" y="2477713"/>
            <a:ext cx="943500" cy="60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/>
        <p:spPr>
          <a:xfrm flipH="1" flipV="1">
            <a:off x="8902075" y="4991099"/>
            <a:ext cx="88244" cy="15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lh6.googleusercontent.com/ichfLYdRwmIByY8vY9HqyazWzGZ_hWofQ9J5DTmDH4Z2dO1gzy-TJxpdPciLPNK7avKpOkkYirzY5rXNbr7Wv8quFibJL2oFh3mjbAZEijWClhGUWONvv1SB8AeVxxZMPWNC6wusX7Q">
            <a:extLst>
              <a:ext uri="{FF2B5EF4-FFF2-40B4-BE49-F238E27FC236}">
                <a16:creationId xmlns:a16="http://schemas.microsoft.com/office/drawing/2014/main" id="{93088564-F249-4BBB-86FE-4AE08006E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01" y="1109825"/>
            <a:ext cx="4260756" cy="382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/>
          <p:nvPr/>
        </p:nvSpPr>
        <p:spPr>
          <a:xfrm>
            <a:off x="3137850" y="1604250"/>
            <a:ext cx="1504200" cy="9675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Semelhantes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40"/>
          <p:cNvSpPr/>
          <p:nvPr/>
        </p:nvSpPr>
        <p:spPr>
          <a:xfrm>
            <a:off x="5377352" y="1604250"/>
            <a:ext cx="1548900" cy="9675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Pouco Semelhantes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40"/>
          <p:cNvSpPr/>
          <p:nvPr/>
        </p:nvSpPr>
        <p:spPr>
          <a:xfrm>
            <a:off x="7445700" y="1604250"/>
            <a:ext cx="1504200" cy="9675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Sequenciais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40"/>
          <p:cNvSpPr txBox="1"/>
          <p:nvPr/>
        </p:nvSpPr>
        <p:spPr>
          <a:xfrm>
            <a:off x="242700" y="2683380"/>
            <a:ext cx="8707200" cy="19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Lato"/>
                <a:ea typeface="Lato"/>
                <a:cs typeface="Lato"/>
                <a:sym typeface="Lato"/>
              </a:rPr>
              <a:t>Classificação incorreta:                                       </a:t>
            </a:r>
            <a:r>
              <a:rPr lang="pt-PT" dirty="0">
                <a:latin typeface="Lato"/>
                <a:ea typeface="Lato"/>
                <a:cs typeface="Lato"/>
                <a:sym typeface="Lato"/>
              </a:rPr>
              <a:t>Nº 8 e 9                                                      Nº 1                                               Nº 3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Lato"/>
                <a:ea typeface="Lato"/>
                <a:cs typeface="Lato"/>
                <a:sym typeface="Lato"/>
              </a:rPr>
              <a:t>Treino:                                                                       </a:t>
            </a:r>
            <a:r>
              <a:rPr lang="pt-PT" dirty="0">
                <a:latin typeface="Lato"/>
                <a:ea typeface="Lato"/>
                <a:cs typeface="Lato"/>
                <a:sym typeface="Lato"/>
              </a:rPr>
              <a:t> 529 entradas                                     547 entradas                           551  entradas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Lato"/>
                <a:ea typeface="Lato"/>
                <a:cs typeface="Lato"/>
                <a:sym typeface="Lato"/>
              </a:rPr>
              <a:t>Teste:                                                                          </a:t>
            </a:r>
            <a:r>
              <a:rPr lang="pt-PT" dirty="0">
                <a:latin typeface="Lato"/>
                <a:ea typeface="Lato"/>
                <a:cs typeface="Lato"/>
                <a:sym typeface="Lato"/>
              </a:rPr>
              <a:t>184 entradas                                      172 entradas                             169  entradas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Lato"/>
                <a:ea typeface="Lato"/>
                <a:cs typeface="Lato"/>
                <a:sym typeface="Lato"/>
              </a:rPr>
              <a:t>Tempo:                                                                      </a:t>
            </a:r>
            <a:r>
              <a:rPr lang="pt-PT" dirty="0">
                <a:latin typeface="Lato"/>
                <a:ea typeface="Lato"/>
                <a:cs typeface="Lato"/>
                <a:sym typeface="Lato"/>
              </a:rPr>
              <a:t>1.82 segundos                                    1.90 segundos                         1.90  segundos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Lato"/>
                <a:ea typeface="Lato"/>
                <a:cs typeface="Lato"/>
                <a:sym typeface="Lato"/>
              </a:rPr>
              <a:t>Precisão:                                                                            </a:t>
            </a:r>
            <a:r>
              <a:rPr lang="pt-PT" dirty="0">
                <a:latin typeface="Lato"/>
                <a:ea typeface="Lato"/>
                <a:cs typeface="Lato"/>
                <a:sym typeface="Lato"/>
              </a:rPr>
              <a:t>96%                                                         99%                                               99 %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40"/>
          <p:cNvSpPr txBox="1"/>
          <p:nvPr/>
        </p:nvSpPr>
        <p:spPr>
          <a:xfrm>
            <a:off x="754750" y="628975"/>
            <a:ext cx="25998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b="1">
                <a:latin typeface="Lato"/>
                <a:ea typeface="Lato"/>
                <a:cs typeface="Lato"/>
                <a:sym typeface="Lato"/>
              </a:rPr>
              <a:t>4 números</a:t>
            </a:r>
            <a:endParaRPr sz="24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632400" y="574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One vs One</a:t>
            </a:r>
            <a:endParaRPr/>
          </a:p>
        </p:txBody>
      </p:sp>
      <p:sp>
        <p:nvSpPr>
          <p:cNvPr id="252" name="Google Shape;252;p41"/>
          <p:cNvSpPr/>
          <p:nvPr/>
        </p:nvSpPr>
        <p:spPr>
          <a:xfrm>
            <a:off x="632400" y="2291925"/>
            <a:ext cx="1584000" cy="11748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10 números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41"/>
          <p:cNvSpPr/>
          <p:nvPr/>
        </p:nvSpPr>
        <p:spPr>
          <a:xfrm>
            <a:off x="2884088" y="2575563"/>
            <a:ext cx="943500" cy="60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002" y="810650"/>
            <a:ext cx="4838551" cy="418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/>
          <p:nvPr/>
        </p:nvSpPr>
        <p:spPr>
          <a:xfrm>
            <a:off x="3137850" y="1604250"/>
            <a:ext cx="1504200" cy="9675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Semelhantes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42"/>
          <p:cNvSpPr/>
          <p:nvPr/>
        </p:nvSpPr>
        <p:spPr>
          <a:xfrm>
            <a:off x="5377352" y="1604250"/>
            <a:ext cx="1548900" cy="9675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Pouco Semelhantes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42"/>
          <p:cNvSpPr/>
          <p:nvPr/>
        </p:nvSpPr>
        <p:spPr>
          <a:xfrm>
            <a:off x="7445700" y="1604250"/>
            <a:ext cx="1504200" cy="9675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Sequenciais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242700" y="2683380"/>
            <a:ext cx="8707200" cy="19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Lato"/>
                <a:ea typeface="Lato"/>
                <a:cs typeface="Lato"/>
                <a:sym typeface="Lato"/>
              </a:rPr>
              <a:t>Classificação incorreta:                                           </a:t>
            </a:r>
            <a:r>
              <a:rPr lang="pt-PT" dirty="0">
                <a:latin typeface="Lato"/>
                <a:ea typeface="Lato"/>
                <a:cs typeface="Lato"/>
                <a:sym typeface="Lato"/>
              </a:rPr>
              <a:t>Nº 6                                                     Nº 1,5 e 2                                   Nº 2 e 3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Lato"/>
                <a:ea typeface="Lato"/>
                <a:cs typeface="Lato"/>
                <a:sym typeface="Lato"/>
              </a:rPr>
              <a:t>Treino:                                                                       </a:t>
            </a:r>
            <a:r>
              <a:rPr lang="pt-PT" dirty="0">
                <a:latin typeface="Lato"/>
                <a:ea typeface="Lato"/>
                <a:cs typeface="Lato"/>
                <a:sym typeface="Lato"/>
              </a:rPr>
              <a:t> 529  entradas                                     547 entradas                           551  entradas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Lato"/>
                <a:ea typeface="Lato"/>
                <a:cs typeface="Lato"/>
                <a:sym typeface="Lato"/>
              </a:rPr>
              <a:t>Teste:                                                                          </a:t>
            </a:r>
            <a:r>
              <a:rPr lang="pt-PT" dirty="0">
                <a:latin typeface="Lato"/>
                <a:ea typeface="Lato"/>
                <a:cs typeface="Lato"/>
                <a:sym typeface="Lato"/>
              </a:rPr>
              <a:t>184 entradas                                      172 entradas                             169  entradas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Lato"/>
                <a:ea typeface="Lato"/>
                <a:cs typeface="Lato"/>
                <a:sym typeface="Lato"/>
              </a:rPr>
              <a:t>Tempo:                                                                      </a:t>
            </a:r>
            <a:r>
              <a:rPr lang="pt-PT" dirty="0">
                <a:latin typeface="Lato"/>
                <a:ea typeface="Lato"/>
                <a:cs typeface="Lato"/>
                <a:sym typeface="Lato"/>
              </a:rPr>
              <a:t>1.82 segundos                                    1.72 segundos                         1.90  segundos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Lato"/>
                <a:ea typeface="Lato"/>
                <a:cs typeface="Lato"/>
                <a:sym typeface="Lato"/>
              </a:rPr>
              <a:t>Precisão:                                                                            </a:t>
            </a:r>
            <a:r>
              <a:rPr lang="pt-PT" dirty="0">
                <a:latin typeface="Lato"/>
                <a:ea typeface="Lato"/>
                <a:cs typeface="Lato"/>
                <a:sym typeface="Lato"/>
              </a:rPr>
              <a:t>99%                                                         98%                                               99%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42"/>
          <p:cNvSpPr txBox="1"/>
          <p:nvPr/>
        </p:nvSpPr>
        <p:spPr>
          <a:xfrm>
            <a:off x="754750" y="628975"/>
            <a:ext cx="25998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b="1">
                <a:latin typeface="Lato"/>
                <a:ea typeface="Lato"/>
                <a:cs typeface="Lato"/>
                <a:sym typeface="Lato"/>
              </a:rPr>
              <a:t>4 números</a:t>
            </a:r>
            <a:endParaRPr sz="24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>
            <a:spLocks noGrp="1"/>
          </p:cNvSpPr>
          <p:nvPr>
            <p:ph type="title"/>
          </p:nvPr>
        </p:nvSpPr>
        <p:spPr>
          <a:xfrm>
            <a:off x="632400" y="574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Dicotómica</a:t>
            </a:r>
            <a:endParaRPr/>
          </a:p>
        </p:txBody>
      </p:sp>
      <p:sp>
        <p:nvSpPr>
          <p:cNvPr id="269" name="Google Shape;269;p43"/>
          <p:cNvSpPr/>
          <p:nvPr/>
        </p:nvSpPr>
        <p:spPr>
          <a:xfrm>
            <a:off x="3017188" y="2571738"/>
            <a:ext cx="943500" cy="60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3"/>
          <p:cNvSpPr/>
          <p:nvPr/>
        </p:nvSpPr>
        <p:spPr>
          <a:xfrm>
            <a:off x="890375" y="2291925"/>
            <a:ext cx="1584000" cy="11748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10 números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1" name="Google Shape;2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102" y="751225"/>
            <a:ext cx="4804175" cy="42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/>
          <p:nvPr/>
        </p:nvSpPr>
        <p:spPr>
          <a:xfrm>
            <a:off x="3137850" y="1604250"/>
            <a:ext cx="1504200" cy="9675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Semelhantes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44"/>
          <p:cNvSpPr/>
          <p:nvPr/>
        </p:nvSpPr>
        <p:spPr>
          <a:xfrm>
            <a:off x="5377352" y="1604250"/>
            <a:ext cx="1548900" cy="9675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Pouco Semelhantes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44"/>
          <p:cNvSpPr/>
          <p:nvPr/>
        </p:nvSpPr>
        <p:spPr>
          <a:xfrm>
            <a:off x="7445700" y="1604250"/>
            <a:ext cx="1504200" cy="9675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Sequenciais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44"/>
          <p:cNvSpPr txBox="1"/>
          <p:nvPr/>
        </p:nvSpPr>
        <p:spPr>
          <a:xfrm>
            <a:off x="242700" y="2665092"/>
            <a:ext cx="8707200" cy="19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Lato"/>
                <a:ea typeface="Lato"/>
                <a:cs typeface="Lato"/>
                <a:sym typeface="Lato"/>
              </a:rPr>
              <a:t>Classificação incorreta:                                           </a:t>
            </a:r>
            <a:r>
              <a:rPr lang="pt-PT" dirty="0">
                <a:latin typeface="Lato"/>
                <a:ea typeface="Lato"/>
                <a:cs typeface="Lato"/>
                <a:sym typeface="Lato"/>
              </a:rPr>
              <a:t>Nº 6                                                     Nº 1,5 e 2                                          Nº 1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Lato"/>
                <a:ea typeface="Lato"/>
                <a:cs typeface="Lato"/>
                <a:sym typeface="Lato"/>
              </a:rPr>
              <a:t>Treino:                                                                       </a:t>
            </a:r>
            <a:r>
              <a:rPr lang="pt-PT" dirty="0">
                <a:latin typeface="Lato"/>
                <a:ea typeface="Lato"/>
                <a:cs typeface="Lato"/>
                <a:sym typeface="Lato"/>
              </a:rPr>
              <a:t> 562  entradas                                     581 entradas                           551  entradas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Lato"/>
                <a:ea typeface="Lato"/>
                <a:cs typeface="Lato"/>
                <a:sym typeface="Lato"/>
              </a:rPr>
              <a:t>Teste:                                                                          </a:t>
            </a:r>
            <a:r>
              <a:rPr lang="pt-PT" dirty="0">
                <a:latin typeface="Lato"/>
                <a:ea typeface="Lato"/>
                <a:cs typeface="Lato"/>
                <a:sym typeface="Lato"/>
              </a:rPr>
              <a:t>149 entradas                                      132 entradas                             169   entradas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Lato"/>
                <a:ea typeface="Lato"/>
                <a:cs typeface="Lato"/>
                <a:sym typeface="Lato"/>
              </a:rPr>
              <a:t>Tempo:                                                                      </a:t>
            </a:r>
            <a:r>
              <a:rPr lang="pt-PT" dirty="0">
                <a:latin typeface="Lato"/>
                <a:ea typeface="Lato"/>
                <a:cs typeface="Lato"/>
                <a:sym typeface="Lato"/>
              </a:rPr>
              <a:t>109.5 segundos                                 212  segundos                         0.04  segundos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Lato"/>
                <a:ea typeface="Lato"/>
                <a:cs typeface="Lato"/>
                <a:sym typeface="Lato"/>
              </a:rPr>
              <a:t>Precisão:                                                                            </a:t>
            </a:r>
            <a:r>
              <a:rPr lang="pt-PT" dirty="0">
                <a:latin typeface="Lato"/>
                <a:ea typeface="Lato"/>
                <a:cs typeface="Lato"/>
                <a:sym typeface="Lato"/>
              </a:rPr>
              <a:t>99%                                                         96%                                               98%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44"/>
          <p:cNvSpPr txBox="1"/>
          <p:nvPr/>
        </p:nvSpPr>
        <p:spPr>
          <a:xfrm>
            <a:off x="754750" y="628975"/>
            <a:ext cx="25998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b="1">
                <a:latin typeface="Lato"/>
                <a:ea typeface="Lato"/>
                <a:cs typeface="Lato"/>
                <a:sym typeface="Lato"/>
              </a:rPr>
              <a:t>4 números</a:t>
            </a:r>
            <a:endParaRPr sz="24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>
            <a:spLocks noGrp="1"/>
          </p:cNvSpPr>
          <p:nvPr>
            <p:ph type="title"/>
          </p:nvPr>
        </p:nvSpPr>
        <p:spPr>
          <a:xfrm>
            <a:off x="632400" y="574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Softmax</a:t>
            </a:r>
            <a:endParaRPr/>
          </a:p>
        </p:txBody>
      </p:sp>
      <p:sp>
        <p:nvSpPr>
          <p:cNvPr id="286" name="Google Shape;286;p45"/>
          <p:cNvSpPr/>
          <p:nvPr/>
        </p:nvSpPr>
        <p:spPr>
          <a:xfrm>
            <a:off x="3081463" y="2575563"/>
            <a:ext cx="943500" cy="60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EDEE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5"/>
          <p:cNvSpPr/>
          <p:nvPr/>
        </p:nvSpPr>
        <p:spPr>
          <a:xfrm>
            <a:off x="890375" y="2291925"/>
            <a:ext cx="1584000" cy="11748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10 números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8" name="Google Shape;2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376" y="807212"/>
            <a:ext cx="4678001" cy="41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/>
          <p:nvPr/>
        </p:nvSpPr>
        <p:spPr>
          <a:xfrm>
            <a:off x="3137850" y="1604250"/>
            <a:ext cx="1504200" cy="9675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Semelhantes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46"/>
          <p:cNvSpPr/>
          <p:nvPr/>
        </p:nvSpPr>
        <p:spPr>
          <a:xfrm>
            <a:off x="5377352" y="1604250"/>
            <a:ext cx="1548900" cy="9675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Pouco Semelhantes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46"/>
          <p:cNvSpPr/>
          <p:nvPr/>
        </p:nvSpPr>
        <p:spPr>
          <a:xfrm>
            <a:off x="7445700" y="1604250"/>
            <a:ext cx="1504200" cy="9675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Semelhantes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46"/>
          <p:cNvSpPr txBox="1"/>
          <p:nvPr/>
        </p:nvSpPr>
        <p:spPr>
          <a:xfrm>
            <a:off x="218400" y="2765676"/>
            <a:ext cx="8707200" cy="19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Lato"/>
                <a:ea typeface="Lato"/>
                <a:cs typeface="Lato"/>
                <a:sym typeface="Lato"/>
              </a:rPr>
              <a:t>Classificação incorreta:                                           </a:t>
            </a:r>
            <a:r>
              <a:rPr lang="pt-PT" dirty="0">
                <a:latin typeface="Lato"/>
                <a:ea typeface="Lato"/>
                <a:cs typeface="Lato"/>
                <a:sym typeface="Lato"/>
              </a:rPr>
              <a:t>Nº 6                                                     Nenhuma                                     Nº 3 e 1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Lato"/>
                <a:ea typeface="Lato"/>
                <a:cs typeface="Lato"/>
                <a:sym typeface="Lato"/>
              </a:rPr>
              <a:t>Treino:                                                                       </a:t>
            </a:r>
            <a:r>
              <a:rPr lang="pt-PT" dirty="0">
                <a:latin typeface="Lato"/>
                <a:ea typeface="Lato"/>
                <a:cs typeface="Lato"/>
                <a:sym typeface="Lato"/>
              </a:rPr>
              <a:t> 529  entradas                                     547 entradas                           551  entradas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Lato"/>
                <a:ea typeface="Lato"/>
                <a:cs typeface="Lato"/>
                <a:sym typeface="Lato"/>
              </a:rPr>
              <a:t>Teste:                                                                          </a:t>
            </a:r>
            <a:r>
              <a:rPr lang="pt-PT" dirty="0">
                <a:latin typeface="Lato"/>
                <a:ea typeface="Lato"/>
                <a:cs typeface="Lato"/>
                <a:sym typeface="Lato"/>
              </a:rPr>
              <a:t>184 entradas                                      172 entradas                           169   entradas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Lato"/>
                <a:ea typeface="Lato"/>
                <a:cs typeface="Lato"/>
                <a:sym typeface="Lato"/>
              </a:rPr>
              <a:t>Tempo:                                                                      </a:t>
            </a:r>
            <a:r>
              <a:rPr lang="pt-PT" dirty="0">
                <a:latin typeface="Lato"/>
                <a:ea typeface="Lato"/>
                <a:cs typeface="Lato"/>
                <a:sym typeface="Lato"/>
              </a:rPr>
              <a:t>0.065 segundos                                 0.06  segundos                    0.0625  segundos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Lato"/>
                <a:ea typeface="Lato"/>
                <a:cs typeface="Lato"/>
                <a:sym typeface="Lato"/>
              </a:rPr>
              <a:t>Precisão:                                                                            </a:t>
            </a:r>
            <a:r>
              <a:rPr lang="pt-PT" dirty="0">
                <a:latin typeface="Lato"/>
                <a:ea typeface="Lato"/>
                <a:cs typeface="Lato"/>
                <a:sym typeface="Lato"/>
              </a:rPr>
              <a:t>99%                                                         100%                                             95%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46"/>
          <p:cNvSpPr txBox="1"/>
          <p:nvPr/>
        </p:nvSpPr>
        <p:spPr>
          <a:xfrm>
            <a:off x="754750" y="628975"/>
            <a:ext cx="25998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b="1">
                <a:latin typeface="Lato"/>
                <a:ea typeface="Lato"/>
                <a:cs typeface="Lato"/>
                <a:sym typeface="Lato"/>
              </a:rPr>
              <a:t>4 números</a:t>
            </a:r>
            <a:endParaRPr sz="24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Comparação de Resultados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>
            <a:spLocks noGrp="1"/>
          </p:cNvSpPr>
          <p:nvPr>
            <p:ph type="title"/>
          </p:nvPr>
        </p:nvSpPr>
        <p:spPr>
          <a:xfrm>
            <a:off x="632400" y="574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Accuracy</a:t>
            </a:r>
            <a:endParaRPr/>
          </a:p>
        </p:txBody>
      </p:sp>
      <p:pic>
        <p:nvPicPr>
          <p:cNvPr id="308" name="Google Shape;30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25" y="1248225"/>
            <a:ext cx="6816955" cy="372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Conteúdo</a:t>
            </a:r>
            <a:endParaRPr sz="3000"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2"/>
          </p:nvPr>
        </p:nvSpPr>
        <p:spPr>
          <a:xfrm>
            <a:off x="5230300" y="1059000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Dataset trabalhado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Introdução aos classificadores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PT" sz="1400"/>
              <a:t>One vs All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PT" sz="1400"/>
              <a:t>One vs One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PT" sz="1400"/>
              <a:t>Dicotómica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PT" sz="1400"/>
              <a:t>Softmax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Resultados obtidos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Comparação de resultados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PT" sz="1400"/>
              <a:t>Demonstração do modelo</a:t>
            </a:r>
            <a:endParaRPr sz="1400"/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632400" y="574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Time</a:t>
            </a:r>
            <a:endParaRPr/>
          </a:p>
        </p:txBody>
      </p:sp>
      <p:pic>
        <p:nvPicPr>
          <p:cNvPr id="314" name="Google Shape;314;p49"/>
          <p:cNvPicPr preferRelativeResize="0"/>
          <p:nvPr/>
        </p:nvPicPr>
        <p:blipFill/>
        <p:spPr>
          <a:xfrm>
            <a:off x="1119338" y="4979254"/>
            <a:ext cx="71688" cy="7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BAAC63-5C20-47E9-AF25-FCDEC683D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406" y="1591977"/>
            <a:ext cx="5832019" cy="30988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Demonstração do modelo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>
            <a:spLocks noGrp="1"/>
          </p:cNvSpPr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Multi-logistic classifiers versus softmax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/>
          </a:p>
        </p:txBody>
      </p:sp>
      <p:sp>
        <p:nvSpPr>
          <p:cNvPr id="325" name="Google Shape;325;p51"/>
          <p:cNvSpPr txBox="1">
            <a:spLocks noGrp="1"/>
          </p:cNvSpPr>
          <p:nvPr>
            <p:ph type="subTitle" idx="1"/>
          </p:nvPr>
        </p:nvSpPr>
        <p:spPr>
          <a:xfrm>
            <a:off x="6011225" y="2770525"/>
            <a:ext cx="25974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u="sng"/>
              <a:t>Autores: Grupo B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Carlos Arraz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Cecília Martins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João Alves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Joel Morais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Tiago Fraga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6" name="Google Shape;32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09" y="703351"/>
            <a:ext cx="1085017" cy="5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1"/>
          <p:cNvSpPr txBox="1">
            <a:spLocks noGrp="1"/>
          </p:cNvSpPr>
          <p:nvPr>
            <p:ph type="subTitle" idx="1"/>
          </p:nvPr>
        </p:nvSpPr>
        <p:spPr>
          <a:xfrm>
            <a:off x="2062975" y="550025"/>
            <a:ext cx="30405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Universidade do Minho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Mestrado Integrado em Engenharia Informática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Classificadores e Sistemas Conexionistas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Maio, 2019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DataSet Trabalhado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750" y="2006250"/>
            <a:ext cx="7688401" cy="2732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Introdução aos Classificadores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One vs All</a:t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50" y="2183600"/>
            <a:ext cx="462915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4"/>
          <p:cNvSpPr txBox="1"/>
          <p:nvPr/>
        </p:nvSpPr>
        <p:spPr>
          <a:xfrm>
            <a:off x="5806650" y="1870375"/>
            <a:ext cx="2706600" cy="27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PT" dirty="0">
                <a:latin typeface="Lato"/>
                <a:ea typeface="Lato"/>
                <a:cs typeface="Lato"/>
                <a:sym typeface="Lato"/>
              </a:rPr>
              <a:t>Transformar </a:t>
            </a:r>
            <a:r>
              <a:rPr lang="pt-PT" dirty="0" err="1">
                <a:latin typeface="Lato"/>
                <a:ea typeface="Lato"/>
                <a:cs typeface="Lato"/>
                <a:sym typeface="Lato"/>
              </a:rPr>
              <a:t>Multiclasse</a:t>
            </a:r>
            <a:r>
              <a:rPr lang="pt-PT" dirty="0">
                <a:latin typeface="Lato"/>
                <a:ea typeface="Lato"/>
                <a:cs typeface="Lato"/>
                <a:sym typeface="Lato"/>
              </a:rPr>
              <a:t> em Binário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PT" dirty="0">
                <a:latin typeface="Lato"/>
                <a:ea typeface="Lato"/>
                <a:cs typeface="Lato"/>
                <a:sym typeface="Lato"/>
              </a:rPr>
              <a:t>Classificador binário por cada </a:t>
            </a:r>
            <a:r>
              <a:rPr lang="pt-PT" dirty="0" err="1">
                <a:latin typeface="Lato"/>
                <a:ea typeface="Lato"/>
                <a:cs typeface="Lato"/>
                <a:sym typeface="Lato"/>
              </a:rPr>
              <a:t>label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PT" dirty="0">
                <a:latin typeface="Lato"/>
                <a:ea typeface="Lato"/>
                <a:cs typeface="Lato"/>
                <a:sym typeface="Lato"/>
              </a:rPr>
              <a:t>Cada classificador prevê se um </a:t>
            </a:r>
            <a:r>
              <a:rPr lang="pt-PT" dirty="0" err="1">
                <a:latin typeface="Lato"/>
                <a:ea typeface="Lato"/>
                <a:cs typeface="Lato"/>
                <a:sym typeface="Lato"/>
              </a:rPr>
              <a:t>label</a:t>
            </a:r>
            <a:r>
              <a:rPr lang="pt-PT" dirty="0">
                <a:latin typeface="Lato"/>
                <a:ea typeface="Lato"/>
                <a:cs typeface="Lato"/>
                <a:sym typeface="Lato"/>
              </a:rPr>
              <a:t> pertence a um dado valor da classe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One vs One</a:t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9975"/>
            <a:ext cx="4413825" cy="26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/>
        </p:nvSpPr>
        <p:spPr>
          <a:xfrm>
            <a:off x="6097800" y="2242050"/>
            <a:ext cx="2879100" cy="27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Usa L(L-1)/2 classificadores binários para L classes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Cada um recebe um par de classes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Se a label estiver presente no par, é identificado como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Dicotómica</a:t>
            </a:r>
            <a:endParaRPr/>
          </a:p>
        </p:txBody>
      </p:sp>
      <p:sp>
        <p:nvSpPr>
          <p:cNvPr id="217" name="Google Shape;217;p36"/>
          <p:cNvSpPr txBox="1"/>
          <p:nvPr/>
        </p:nvSpPr>
        <p:spPr>
          <a:xfrm>
            <a:off x="389800" y="2258225"/>
            <a:ext cx="3524400" cy="27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Usa log2(N) classificadores binários para L classes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8 dígitos -&gt; 3 classificadores -&gt; 2 subconjuntos cada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Testar diferentes partições e combinações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36"/>
          <p:cNvSpPr/>
          <p:nvPr/>
        </p:nvSpPr>
        <p:spPr>
          <a:xfrm>
            <a:off x="6017375" y="2110500"/>
            <a:ext cx="2159100" cy="1331400"/>
          </a:xfrm>
          <a:prstGeom prst="roundRect">
            <a:avLst>
              <a:gd name="adj" fmla="val 16667"/>
            </a:avLst>
          </a:prstGeom>
          <a:solidFill>
            <a:srgbClr val="1A99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Vantagens</a:t>
            </a:r>
            <a:endParaRPr sz="28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9" name="Google Shape;219;p36"/>
          <p:cNvCxnSpPr/>
          <p:nvPr/>
        </p:nvCxnSpPr>
        <p:spPr>
          <a:xfrm flipH="1">
            <a:off x="4752200" y="1318650"/>
            <a:ext cx="3300" cy="3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175" y="1275525"/>
            <a:ext cx="6764824" cy="36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Resultados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Obtidos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400</Words>
  <Application>Microsoft Macintosh PowerPoint</Application>
  <PresentationFormat>Apresentação no Ecrã (16:9)</PresentationFormat>
  <Paragraphs>110</Paragraphs>
  <Slides>22</Slides>
  <Notes>22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22</vt:i4>
      </vt:variant>
    </vt:vector>
  </HeadingPairs>
  <TitlesOfParts>
    <vt:vector size="27" baseType="lpstr">
      <vt:lpstr>Arial</vt:lpstr>
      <vt:lpstr>Raleway</vt:lpstr>
      <vt:lpstr>Lato</vt:lpstr>
      <vt:lpstr>Simple Light</vt:lpstr>
      <vt:lpstr>Streamline</vt:lpstr>
      <vt:lpstr>Multi-logistic classifiers versus softmax </vt:lpstr>
      <vt:lpstr> Conteúdo</vt:lpstr>
      <vt:lpstr>DataSet Trabalhado</vt:lpstr>
      <vt:lpstr> Introdução aos Classificadores</vt:lpstr>
      <vt:lpstr>One vs All</vt:lpstr>
      <vt:lpstr>One vs One</vt:lpstr>
      <vt:lpstr>Dicotómica</vt:lpstr>
      <vt:lpstr>Apresentação do PowerPoint</vt:lpstr>
      <vt:lpstr> Resultados Obtidos </vt:lpstr>
      <vt:lpstr>One vs All</vt:lpstr>
      <vt:lpstr>Apresentação do PowerPoint</vt:lpstr>
      <vt:lpstr>One vs One</vt:lpstr>
      <vt:lpstr>Apresentação do PowerPoint</vt:lpstr>
      <vt:lpstr>Dicotómica</vt:lpstr>
      <vt:lpstr>Apresentação do PowerPoint</vt:lpstr>
      <vt:lpstr>Softmax</vt:lpstr>
      <vt:lpstr>Apresentação do PowerPoint</vt:lpstr>
      <vt:lpstr> Comparação de Resultados </vt:lpstr>
      <vt:lpstr>Accuracy</vt:lpstr>
      <vt:lpstr>Time</vt:lpstr>
      <vt:lpstr>Demonstração do modelo</vt:lpstr>
      <vt:lpstr>Multi-logistic classifiers versus softmax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Multi-logistic classifiers versus softmax </dc:title>
  <dc:creator>joel morais</dc:creator>
  <cp:lastModifiedBy>Tiago Miguel Fraga Santos</cp:lastModifiedBy>
  <cp:revision>4</cp:revision>
  <dcterms:modified xsi:type="dcterms:W3CDTF">2019-06-04T16:39:32Z</dcterms:modified>
</cp:coreProperties>
</file>