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747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70" r:id="rId12"/>
    <p:sldId id="269" r:id="rId13"/>
    <p:sldId id="271" r:id="rId14"/>
    <p:sldId id="265" r:id="rId15"/>
    <p:sldId id="266" r:id="rId16"/>
  </p:sldIdLst>
  <p:sldSz cx="9144000" cy="5143500" type="screen16x9"/>
  <p:notesSz cx="6858000" cy="9144000"/>
  <p:embeddedFontLst>
    <p:embeddedFont>
      <p:font typeface="Agency FB" panose="020B0503020202020204" pitchFamily="34" charset="77"/>
      <p:regular r:id="rId18"/>
      <p:bold r:id="rId19"/>
    </p:embeddedFont>
    <p:embeddedFont>
      <p:font typeface="Gill Sans MT" panose="020B0502020104020203" pitchFamily="34" charset="77"/>
      <p:regular r:id="rId20"/>
      <p:bold r:id="rId21"/>
      <p:italic r:id="rId22"/>
      <p:boldItalic r:id="rId23"/>
    </p:embeddedFont>
    <p:embeddedFont>
      <p:font typeface="Lato" panose="020F0502020204030203" pitchFamily="34" charset="77"/>
      <p:regular r:id="rId24"/>
      <p:bold r:id="rId25"/>
      <p:italic r:id="rId26"/>
      <p:boldItalic r:id="rId27"/>
    </p:embeddedFont>
    <p:embeddedFont>
      <p:font typeface="Roboto Mono" pitchFamily="2" charset="0"/>
      <p:regular r:id="rId28"/>
      <p:bold r:id="rId29"/>
      <p:italic r:id="rId30"/>
      <p:boldItalic r:id="rId31"/>
    </p:embeddedFont>
    <p:embeddedFont>
      <p:font typeface="Wingdings 2" pitchFamily="2" charset="2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71"/>
    <p:restoredTop sz="94291" autoAdjust="0"/>
  </p:normalViewPr>
  <p:slideViewPr>
    <p:cSldViewPr snapToGrid="0">
      <p:cViewPr varScale="1">
        <p:scale>
          <a:sx n="147" d="100"/>
          <a:sy n="147" d="100"/>
        </p:scale>
        <p:origin x="26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12333b52f_2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12333b52f_2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12333b52f_2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12333b52f_2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2000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12333b52f_2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12333b52f_2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6394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12333b52f_2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12333b52f_2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8747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12333b52f_2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12333b52f_2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89455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12333b52f_2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12333b52f_2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12333b52f_2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12333b52f_2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3747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12333b52f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12333b52f_2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12333b52f_2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12333b52f_2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12333b52f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12333b52f_2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12333b52f_2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12333b52f_2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6b067df2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6b067df2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6b067df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6b067df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12333b52f_2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12333b52f_2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12333b52f_2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12333b52f_2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2314324"/>
            <a:ext cx="8447150" cy="247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765324"/>
            <a:ext cx="8245162" cy="1106260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1871584"/>
            <a:ext cx="8245160" cy="44274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4467103"/>
            <a:ext cx="213360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4463859"/>
            <a:ext cx="5187908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6233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556641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28598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449794"/>
            <a:ext cx="2180113" cy="4362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506795"/>
            <a:ext cx="1503123" cy="3887305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506795"/>
            <a:ext cx="5922209" cy="3887305"/>
          </a:xfrm>
        </p:spPr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4467103"/>
            <a:ext cx="99610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4463859"/>
            <a:ext cx="592220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4467103"/>
            <a:ext cx="87314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414664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8716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8937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044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635373"/>
            <a:ext cx="8272211" cy="275872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8938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32369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3856481"/>
            <a:ext cx="8468145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2282933"/>
            <a:ext cx="8272211" cy="1123130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3406063"/>
            <a:ext cx="8272211" cy="450417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745140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1671003"/>
            <a:ext cx="4066793" cy="2724785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1671003"/>
            <a:ext cx="4066794" cy="2724785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273817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1688169"/>
            <a:ext cx="3815306" cy="402004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1688169"/>
            <a:ext cx="3815305" cy="415030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0016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512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547244"/>
            <a:ext cx="8272212" cy="741249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23787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850613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3856480"/>
            <a:ext cx="8473650" cy="9560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3946722"/>
            <a:ext cx="3682084" cy="517136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450900"/>
            <a:ext cx="8469630" cy="31536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3946723"/>
            <a:ext cx="4402490" cy="517136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94675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520042"/>
            <a:ext cx="8272212" cy="425054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449794"/>
            <a:ext cx="8468144" cy="266793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3945096"/>
            <a:ext cx="8272213" cy="449003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0482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528843"/>
            <a:ext cx="8272212" cy="8921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752002"/>
            <a:ext cx="8272212" cy="2642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4467103"/>
            <a:ext cx="21335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4463859"/>
            <a:ext cx="51879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4467103"/>
            <a:ext cx="78938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334901" y="342900"/>
            <a:ext cx="2777490" cy="712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340232"/>
            <a:ext cx="2777490" cy="7391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191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ctrTitle"/>
          </p:nvPr>
        </p:nvSpPr>
        <p:spPr>
          <a:xfrm>
            <a:off x="727950" y="1158949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 dirty="0">
                <a:latin typeface="Agency FB" panose="020B0503020202020204" pitchFamily="34" charset="0"/>
              </a:rPr>
              <a:t>FLAIR - NLP Framework</a:t>
            </a:r>
            <a:endParaRPr sz="5400" b="1" dirty="0">
              <a:latin typeface="Agency FB" panose="020B0503020202020204" pitchFamily="34" charset="0"/>
            </a:endParaRPr>
          </a:p>
        </p:txBody>
      </p:sp>
      <p:sp>
        <p:nvSpPr>
          <p:cNvPr id="134" name="Google Shape;134;p25"/>
          <p:cNvSpPr txBox="1">
            <a:spLocks noGrp="1"/>
          </p:cNvSpPr>
          <p:nvPr>
            <p:ph type="subTitle" idx="1"/>
          </p:nvPr>
        </p:nvSpPr>
        <p:spPr>
          <a:xfrm>
            <a:off x="-1" y="626337"/>
            <a:ext cx="1733107" cy="5326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 cap="none" dirty="0">
                <a:solidFill>
                  <a:schemeClr val="tx1"/>
                </a:solidFill>
              </a:rPr>
              <a:t>Universidade do Minho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sz="1000" cap="none" dirty="0">
              <a:solidFill>
                <a:schemeClr val="tx1"/>
              </a:solidFill>
            </a:endParaRPr>
          </a:p>
        </p:txBody>
      </p:sp>
      <p:sp>
        <p:nvSpPr>
          <p:cNvPr id="132" name="Google Shape;132;p25"/>
          <p:cNvSpPr txBox="1">
            <a:spLocks noGrp="1"/>
          </p:cNvSpPr>
          <p:nvPr>
            <p:ph type="subTitle" idx="4294967295"/>
          </p:nvPr>
        </p:nvSpPr>
        <p:spPr>
          <a:xfrm>
            <a:off x="1971730" y="3984551"/>
            <a:ext cx="5200539" cy="11922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u="sng" dirty="0">
                <a:solidFill>
                  <a:schemeClr val="bg1"/>
                </a:solidFill>
              </a:rPr>
              <a:t>Autores:</a:t>
            </a:r>
            <a:r>
              <a:rPr lang="pt-BR" b="1" dirty="0">
                <a:solidFill>
                  <a:schemeClr val="bg1"/>
                </a:solidFill>
              </a:rPr>
              <a:t>  </a:t>
            </a:r>
            <a:r>
              <a:rPr lang="pt-BR" dirty="0">
                <a:solidFill>
                  <a:schemeClr val="bg1"/>
                </a:solidFill>
              </a:rPr>
              <a:t>João Gomes | Tiago Fraga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pt-PT" sz="1400" dirty="0">
              <a:solidFill>
                <a:schemeClr val="tx1"/>
              </a:solidFill>
            </a:endParaRP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1" dirty="0">
                <a:solidFill>
                  <a:schemeClr val="bg1"/>
                </a:solidFill>
              </a:rPr>
              <a:t>Mestrado integrado em Engenharia Informática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bg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825"/>
            <a:ext cx="1392865" cy="66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dirty="0">
                <a:latin typeface="Agency FB" panose="020B0503020202020204" pitchFamily="34" charset="0"/>
              </a:rPr>
              <a:t>Casos de Estudo  </a:t>
            </a:r>
            <a:endParaRPr sz="3600" b="1" dirty="0">
              <a:latin typeface="Agency FB" panose="020B0503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785AB02-BDF6-8E4D-8FDE-6CD6CFC2B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044" y="1741450"/>
            <a:ext cx="4649912" cy="287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15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dirty="0">
                <a:latin typeface="Agency FB" panose="020B0503020202020204" pitchFamily="34" charset="0"/>
              </a:rPr>
              <a:t>Output</a:t>
            </a:r>
            <a:endParaRPr sz="3600" b="1" dirty="0">
              <a:latin typeface="Agency FB" panose="020B0503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2890E31-5BFB-E04D-A582-A589D0FD6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71" y="2044652"/>
            <a:ext cx="8560974" cy="181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03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dirty="0">
                <a:latin typeface="Agency FB" panose="020B0503020202020204" pitchFamily="34" charset="0"/>
              </a:rPr>
              <a:t>Casos de Estudo  </a:t>
            </a:r>
            <a:endParaRPr sz="3600" b="1" dirty="0">
              <a:latin typeface="Agency FB" panose="020B0503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4EA9AF4-C3FE-6440-9B00-6508F8607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98" y="1809024"/>
            <a:ext cx="3526422" cy="244075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09B8A0E-F8E3-B14C-9882-C20FD6884C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1345" y="1809024"/>
            <a:ext cx="3528557" cy="245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503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dirty="0">
                <a:latin typeface="Agency FB" panose="020B0503020202020204" pitchFamily="34" charset="0"/>
              </a:rPr>
              <a:t>Output</a:t>
            </a:r>
            <a:endParaRPr sz="3600" b="1" dirty="0">
              <a:latin typeface="Agency FB" panose="020B0503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68CAC69-7C72-1047-9987-9CBCBE840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224450"/>
            <a:ext cx="3604883" cy="152064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62FD05B-C7D1-FD4C-B907-16AFB6929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5549" y="2238390"/>
            <a:ext cx="3608851" cy="152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380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>
            <a:spLocks noGrp="1"/>
          </p:cNvSpPr>
          <p:nvPr>
            <p:ph type="title"/>
          </p:nvPr>
        </p:nvSpPr>
        <p:spPr>
          <a:xfrm>
            <a:off x="501400" y="17281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latin typeface="Agency FB" panose="020B050302020202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dirty="0">
                <a:latin typeface="Agency FB" panose="020B0503020202020204" pitchFamily="34" charset="0"/>
              </a:rPr>
              <a:t>Conclusão</a:t>
            </a:r>
            <a:endParaRPr sz="3600" b="1" dirty="0">
              <a:latin typeface="Agency FB" panose="020B0503020202020204" pitchFamily="34" charset="0"/>
            </a:endParaRPr>
          </a:p>
        </p:txBody>
      </p:sp>
      <p:sp>
        <p:nvSpPr>
          <p:cNvPr id="197" name="Google Shape;197;p34"/>
          <p:cNvSpPr txBox="1">
            <a:spLocks noGrp="1"/>
          </p:cNvSpPr>
          <p:nvPr>
            <p:ph type="body" idx="2"/>
          </p:nvPr>
        </p:nvSpPr>
        <p:spPr>
          <a:xfrm>
            <a:off x="4423400" y="1051673"/>
            <a:ext cx="4219200" cy="34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Clr>
                <a:srgbClr val="666666"/>
              </a:buClr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Esta ferramenta de processamento de linguagem natural, faz parte da família de NLP framework;</a:t>
            </a:r>
          </a:p>
          <a:p>
            <a:pPr marL="146050" indent="0" algn="just">
              <a:buClr>
                <a:srgbClr val="666666"/>
              </a:buClr>
              <a:buNone/>
            </a:pPr>
            <a:endParaRPr dirty="0">
              <a:solidFill>
                <a:srgbClr val="666666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Esta ferramenta possui várias funcionalidades no reconhecimento e marcação de texto</a:t>
            </a:r>
            <a:r>
              <a:rPr lang="pt-BR" dirty="0"/>
              <a:t>;</a:t>
            </a:r>
          </a:p>
          <a:p>
            <a:pPr algn="just">
              <a:buFont typeface="Arial" panose="020B0604020202020204" pitchFamily="34" charset="0"/>
              <a:buChar char="•"/>
            </a:pPr>
            <a:endParaRPr dirty="0">
              <a:solidFill>
                <a:srgbClr val="666666"/>
              </a:solidFill>
            </a:endParaRPr>
          </a:p>
          <a:p>
            <a:pPr algn="just">
              <a:buClr>
                <a:srgbClr val="666666"/>
              </a:buClr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Salientamos a capacidade de ser possível elaborar um modelo de machine learning consoante um conjunto de dados à nossa escolha, para desta forma, ser capaz de identificar uma linguagem que não esteja disponível nativamente.</a:t>
            </a:r>
            <a:endParaRPr dirty="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ctrTitle"/>
          </p:nvPr>
        </p:nvSpPr>
        <p:spPr>
          <a:xfrm>
            <a:off x="727950" y="1158949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 dirty="0">
                <a:latin typeface="Agency FB" panose="020B0503020202020204" pitchFamily="34" charset="0"/>
              </a:rPr>
              <a:t>FLAIR - NLP Framework</a:t>
            </a:r>
            <a:endParaRPr sz="5400" b="1" dirty="0">
              <a:latin typeface="Agency FB" panose="020B0503020202020204" pitchFamily="34" charset="0"/>
            </a:endParaRPr>
          </a:p>
        </p:txBody>
      </p:sp>
      <p:sp>
        <p:nvSpPr>
          <p:cNvPr id="134" name="Google Shape;134;p25"/>
          <p:cNvSpPr txBox="1">
            <a:spLocks noGrp="1"/>
          </p:cNvSpPr>
          <p:nvPr>
            <p:ph type="subTitle" idx="1"/>
          </p:nvPr>
        </p:nvSpPr>
        <p:spPr>
          <a:xfrm>
            <a:off x="-1" y="626337"/>
            <a:ext cx="1733107" cy="5326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 cap="none" dirty="0">
                <a:solidFill>
                  <a:schemeClr val="tx1"/>
                </a:solidFill>
              </a:rPr>
              <a:t>Universidade do Minho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sz="1000" cap="none" dirty="0">
              <a:solidFill>
                <a:schemeClr val="tx1"/>
              </a:solidFill>
            </a:endParaRPr>
          </a:p>
        </p:txBody>
      </p:sp>
      <p:sp>
        <p:nvSpPr>
          <p:cNvPr id="132" name="Google Shape;132;p25"/>
          <p:cNvSpPr txBox="1">
            <a:spLocks noGrp="1"/>
          </p:cNvSpPr>
          <p:nvPr>
            <p:ph type="subTitle" idx="4294967295"/>
          </p:nvPr>
        </p:nvSpPr>
        <p:spPr>
          <a:xfrm>
            <a:off x="1971730" y="3984551"/>
            <a:ext cx="5200539" cy="11922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u="sng" dirty="0">
                <a:solidFill>
                  <a:schemeClr val="bg1"/>
                </a:solidFill>
              </a:rPr>
              <a:t>Autores: </a:t>
            </a:r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dirty="0">
                <a:solidFill>
                  <a:schemeClr val="bg1"/>
                </a:solidFill>
              </a:rPr>
              <a:t>João Gomes | Tiago Fraga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pt-PT" sz="1400" dirty="0">
              <a:solidFill>
                <a:schemeClr val="tx1"/>
              </a:solidFill>
            </a:endParaRP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1" dirty="0">
                <a:solidFill>
                  <a:schemeClr val="bg1"/>
                </a:solidFill>
              </a:rPr>
              <a:t>Mestrado integrado em Engenharia Informática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bg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825"/>
            <a:ext cx="1392865" cy="6610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954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0" y="17281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sz="3600" b="1" dirty="0">
              <a:latin typeface="Agency FB" panose="020B050302020202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600" b="1" dirty="0">
                <a:latin typeface="Agency FB" panose="020B0503020202020204" pitchFamily="34" charset="0"/>
              </a:rPr>
              <a:t>Conteúdo</a:t>
            </a:r>
          </a:p>
        </p:txBody>
      </p:sp>
      <p:sp>
        <p:nvSpPr>
          <p:cNvPr id="140" name="Google Shape;140;p26"/>
          <p:cNvSpPr txBox="1">
            <a:spLocks noGrp="1"/>
          </p:cNvSpPr>
          <p:nvPr>
            <p:ph type="body" idx="2"/>
          </p:nvPr>
        </p:nvSpPr>
        <p:spPr>
          <a:xfrm>
            <a:off x="5065250" y="829549"/>
            <a:ext cx="3374400" cy="41890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indent="-342900">
              <a:lnSpc>
                <a:spcPct val="200000"/>
              </a:lnSpc>
              <a:buSzPts val="1400"/>
              <a:buFont typeface="+mj-lt"/>
              <a:buAutoNum type="arabicPeriod"/>
            </a:pPr>
            <a:r>
              <a:rPr lang="pt-BR" sz="1400" dirty="0"/>
              <a:t>Contexto;</a:t>
            </a:r>
            <a:endParaRPr sz="1400" dirty="0"/>
          </a:p>
          <a:p>
            <a:pPr marL="482600" indent="-342900">
              <a:lnSpc>
                <a:spcPct val="200000"/>
              </a:lnSpc>
              <a:buSzPts val="1400"/>
              <a:buFont typeface="+mj-lt"/>
              <a:buAutoNum type="arabicPeriod"/>
            </a:pPr>
            <a:r>
              <a:rPr lang="pt-BR" sz="1400" dirty="0"/>
              <a:t>Componentes;</a:t>
            </a:r>
          </a:p>
          <a:p>
            <a:pPr marL="139700" indent="0">
              <a:lnSpc>
                <a:spcPct val="200000"/>
              </a:lnSpc>
              <a:buSzPts val="1400"/>
              <a:buNone/>
            </a:pPr>
            <a:r>
              <a:rPr lang="pt-BR" sz="1400" dirty="0"/>
              <a:t>		</a:t>
            </a:r>
            <a:r>
              <a:rPr lang="pt-BR" sz="1400" dirty="0">
                <a:solidFill>
                  <a:schemeClr val="accent2"/>
                </a:solidFill>
              </a:rPr>
              <a:t>2.1. </a:t>
            </a:r>
            <a:r>
              <a:rPr lang="pt-BR" sz="1400" dirty="0"/>
              <a:t>Instalação</a:t>
            </a:r>
          </a:p>
          <a:p>
            <a:pPr marL="139700" indent="0">
              <a:lnSpc>
                <a:spcPct val="200000"/>
              </a:lnSpc>
              <a:buSzPts val="1400"/>
              <a:buNone/>
            </a:pPr>
            <a:r>
              <a:rPr lang="pt-BR" sz="1400" dirty="0"/>
              <a:t>	</a:t>
            </a:r>
            <a:r>
              <a:rPr lang="pt-BR" sz="1400" dirty="0">
                <a:solidFill>
                  <a:schemeClr val="accent2"/>
                </a:solidFill>
              </a:rPr>
              <a:t>	2.2. </a:t>
            </a:r>
            <a:r>
              <a:rPr lang="pt-BR" sz="1400" dirty="0"/>
              <a:t>Funcionalidades</a:t>
            </a:r>
          </a:p>
          <a:p>
            <a:pPr marL="139700" indent="0">
              <a:lnSpc>
                <a:spcPct val="200000"/>
              </a:lnSpc>
              <a:buSzPts val="1400"/>
              <a:buNone/>
            </a:pPr>
            <a:r>
              <a:rPr lang="pt-BR" sz="1400" dirty="0"/>
              <a:t>			</a:t>
            </a:r>
            <a:r>
              <a:rPr lang="pt-BR" sz="1400" dirty="0">
                <a:solidFill>
                  <a:schemeClr val="accent2"/>
                </a:solidFill>
              </a:rPr>
              <a:t>2.2.1. </a:t>
            </a:r>
            <a:r>
              <a:rPr lang="pt-BR" sz="1400" dirty="0"/>
              <a:t>Marcação de Texto</a:t>
            </a:r>
          </a:p>
          <a:p>
            <a:pPr marL="139700" indent="0">
              <a:lnSpc>
                <a:spcPct val="200000"/>
              </a:lnSpc>
              <a:buSzPts val="1400"/>
              <a:buNone/>
            </a:pPr>
            <a:r>
              <a:rPr lang="pt-BR" sz="1400" dirty="0"/>
              <a:t>		</a:t>
            </a:r>
            <a:r>
              <a:rPr lang="pt-BR" sz="1400" dirty="0">
                <a:solidFill>
                  <a:schemeClr val="accent2"/>
                </a:solidFill>
              </a:rPr>
              <a:t>2.3.  </a:t>
            </a:r>
            <a:r>
              <a:rPr lang="pt-BR" sz="1400" dirty="0"/>
              <a:t>Linguagens Disponíveis</a:t>
            </a:r>
          </a:p>
          <a:p>
            <a:pPr marL="482600" indent="-342900">
              <a:lnSpc>
                <a:spcPct val="200000"/>
              </a:lnSpc>
              <a:buSzPts val="1400"/>
              <a:buFont typeface="+mj-lt"/>
              <a:buAutoNum type="arabicPeriod" startAt="3"/>
            </a:pPr>
            <a:r>
              <a:rPr lang="pt-BR" sz="1400" dirty="0"/>
              <a:t>Casos de Estudo;</a:t>
            </a:r>
            <a:endParaRPr sz="1400" dirty="0"/>
          </a:p>
          <a:p>
            <a:pPr marL="482600" indent="-342900">
              <a:lnSpc>
                <a:spcPct val="200000"/>
              </a:lnSpc>
              <a:buSzPts val="1400"/>
              <a:buFont typeface="+mj-lt"/>
              <a:buAutoNum type="arabicPeriod" startAt="3"/>
            </a:pPr>
            <a:r>
              <a:rPr lang="pt-BR" sz="1400" dirty="0"/>
              <a:t>4) Exemplo;</a:t>
            </a:r>
            <a:endParaRPr sz="1400" dirty="0"/>
          </a:p>
          <a:p>
            <a:pPr marL="482600" indent="-342900">
              <a:lnSpc>
                <a:spcPct val="200000"/>
              </a:lnSpc>
              <a:buSzPts val="1400"/>
              <a:buFont typeface="+mj-lt"/>
              <a:buAutoNum type="arabicPeriod" startAt="3"/>
            </a:pPr>
            <a:r>
              <a:rPr lang="pt-BR" sz="1400" dirty="0"/>
              <a:t>5) Conclusão;</a:t>
            </a:r>
            <a:endParaRPr sz="1400" dirty="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dirty="0">
                <a:latin typeface="Agency FB" panose="020B0503020202020204" pitchFamily="34" charset="0"/>
              </a:rPr>
              <a:t>Contexto</a:t>
            </a:r>
            <a:endParaRPr sz="3600" b="1" dirty="0">
              <a:latin typeface="Agency FB" panose="020B0503020202020204" pitchFamily="34" charset="0"/>
            </a:endParaRPr>
          </a:p>
        </p:txBody>
      </p:sp>
      <p:sp>
        <p:nvSpPr>
          <p:cNvPr id="146" name="Google Shape;146;p2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600" dirty="0">
                <a:solidFill>
                  <a:srgbClr val="1A1A1A"/>
                </a:solidFill>
              </a:rPr>
              <a:t>O FLAIR é uma ferramenta de processamento de linguagem natural desenvolvida pela Zalando Research;</a:t>
            </a:r>
            <a:endParaRPr sz="1600" dirty="0">
              <a:solidFill>
                <a:srgbClr val="1A1A1A"/>
              </a:solidFill>
            </a:endParaRPr>
          </a:p>
          <a:p>
            <a:pPr marL="457200" lvl="0" indent="-3048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600" dirty="0">
                <a:solidFill>
                  <a:srgbClr val="1A1A1A"/>
                </a:solidFill>
              </a:rPr>
              <a:t>Esta ferramenta foi desenvolvida em Python com auxílio de uma biblioteca de machine learning denominada PyTorch;</a:t>
            </a:r>
            <a:endParaRPr sz="1600" dirty="0">
              <a:solidFill>
                <a:srgbClr val="1A1A1A"/>
              </a:solidFill>
            </a:endParaRPr>
          </a:p>
          <a:p>
            <a:pPr marL="457200" lvl="0" indent="-3048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600" dirty="0">
                <a:solidFill>
                  <a:srgbClr val="1A1A1A"/>
                </a:solidFill>
              </a:rPr>
              <a:t>A Ferramenta Flair possui várias funcionalidades que iremos abordar a seguir .</a:t>
            </a:r>
            <a:endParaRPr sz="1600" dirty="0">
              <a:solidFill>
                <a:srgbClr val="1A1A1A"/>
              </a:solidFill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600" dirty="0">
              <a:solidFill>
                <a:srgbClr val="1A1A1A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dirty="0">
                <a:latin typeface="Agency FB" panose="020B0503020202020204" pitchFamily="34" charset="0"/>
              </a:rPr>
              <a:t>Componentes - Instalação</a:t>
            </a:r>
            <a:endParaRPr sz="3600" b="1" dirty="0">
              <a:latin typeface="Agency FB" panose="020B0503020202020204" pitchFamily="34" charset="0"/>
            </a:endParaRPr>
          </a:p>
        </p:txBody>
      </p:sp>
      <p:sp>
        <p:nvSpPr>
          <p:cNvPr id="152" name="Google Shape;152;p28"/>
          <p:cNvSpPr txBox="1"/>
          <p:nvPr/>
        </p:nvSpPr>
        <p:spPr>
          <a:xfrm>
            <a:off x="2203650" y="1832574"/>
            <a:ext cx="4736700" cy="7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algn="ctr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pt-BR" sz="1600" dirty="0">
                <a:latin typeface="Lato"/>
                <a:ea typeface="Lato"/>
                <a:cs typeface="Lato"/>
                <a:sym typeface="Lato"/>
              </a:rPr>
              <a:t>De modo a ter  o FLAIR funcional  basta: 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28"/>
          <p:cNvSpPr txBox="1"/>
          <p:nvPr/>
        </p:nvSpPr>
        <p:spPr>
          <a:xfrm>
            <a:off x="3251400" y="2919859"/>
            <a:ext cx="2641200" cy="535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pip install flair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Seta: Para Baixo 1">
            <a:extLst>
              <a:ext uri="{FF2B5EF4-FFF2-40B4-BE49-F238E27FC236}">
                <a16:creationId xmlns:a16="http://schemas.microsoft.com/office/drawing/2014/main" id="{B234F90D-532D-4174-AEA6-BBBD614141BE}"/>
              </a:ext>
            </a:extLst>
          </p:cNvPr>
          <p:cNvSpPr/>
          <p:nvPr/>
        </p:nvSpPr>
        <p:spPr>
          <a:xfrm>
            <a:off x="4369981" y="2313314"/>
            <a:ext cx="435935" cy="3934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dirty="0">
                <a:latin typeface="Agency FB" panose="020B0503020202020204" pitchFamily="34" charset="0"/>
              </a:rPr>
              <a:t>Componentes - Funcionalidades</a:t>
            </a:r>
            <a:endParaRPr sz="3600" b="1" dirty="0">
              <a:latin typeface="Agency FB" panose="020B0503020202020204" pitchFamily="34" charset="0"/>
            </a:endParaRPr>
          </a:p>
        </p:txBody>
      </p:sp>
      <p:sp>
        <p:nvSpPr>
          <p:cNvPr id="159" name="Google Shape;159;p29"/>
          <p:cNvSpPr/>
          <p:nvPr/>
        </p:nvSpPr>
        <p:spPr>
          <a:xfrm>
            <a:off x="431921" y="1874375"/>
            <a:ext cx="2233200" cy="11079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Classificação de Texto</a:t>
            </a:r>
            <a:endParaRPr b="1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29"/>
          <p:cNvSpPr/>
          <p:nvPr/>
        </p:nvSpPr>
        <p:spPr>
          <a:xfrm>
            <a:off x="431921" y="3353688"/>
            <a:ext cx="2233200" cy="11079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Marcação de Texto </a:t>
            </a:r>
            <a:endParaRPr b="1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29"/>
          <p:cNvSpPr/>
          <p:nvPr/>
        </p:nvSpPr>
        <p:spPr>
          <a:xfrm>
            <a:off x="6236921" y="1874363"/>
            <a:ext cx="2233200" cy="11079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Treino do Modelo</a:t>
            </a:r>
            <a:endParaRPr b="1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29"/>
          <p:cNvSpPr/>
          <p:nvPr/>
        </p:nvSpPr>
        <p:spPr>
          <a:xfrm>
            <a:off x="3334421" y="2587838"/>
            <a:ext cx="2233200" cy="11079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Criação do Modelo</a:t>
            </a:r>
            <a:endParaRPr b="1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29"/>
          <p:cNvSpPr/>
          <p:nvPr/>
        </p:nvSpPr>
        <p:spPr>
          <a:xfrm>
            <a:off x="6236921" y="3296163"/>
            <a:ext cx="2233200" cy="11079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Optimização do Modelo</a:t>
            </a:r>
            <a:endParaRPr b="1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dirty="0">
                <a:latin typeface="Agency FB" panose="020B0503020202020204" pitchFamily="34" charset="0"/>
              </a:rPr>
              <a:t>Componentes - Classificação de Texto</a:t>
            </a:r>
            <a:endParaRPr sz="3600" b="1" dirty="0">
              <a:latin typeface="Agency FB" panose="020B0503020202020204" pitchFamily="34" charset="0"/>
            </a:endParaRPr>
          </a:p>
        </p:txBody>
      </p:sp>
      <p:sp>
        <p:nvSpPr>
          <p:cNvPr id="169" name="Google Shape;169;p30"/>
          <p:cNvSpPr txBox="1"/>
          <p:nvPr/>
        </p:nvSpPr>
        <p:spPr>
          <a:xfrm>
            <a:off x="237299" y="1620700"/>
            <a:ext cx="3414300" cy="27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pt-BR" sz="8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flair.data </a:t>
            </a:r>
            <a:r>
              <a:rPr lang="pt-BR" sz="8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pt-BR" sz="8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800" dirty="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Sentence</a:t>
            </a:r>
            <a:endParaRPr sz="8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pt-BR" sz="8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flair.models </a:t>
            </a:r>
            <a:r>
              <a:rPr lang="pt-BR" sz="8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pt-BR" sz="8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800" dirty="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SequenceTagger</a:t>
            </a:r>
            <a:endParaRPr sz="8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sentence = </a:t>
            </a:r>
            <a:r>
              <a:rPr lang="pt-BR" sz="800" dirty="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Sentence</a:t>
            </a:r>
            <a:r>
              <a:rPr lang="pt-BR" sz="8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800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pt-BR" sz="800" dirty="0">
                <a:solidFill>
                  <a:srgbClr val="032F62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George Washington went to Washington .</a:t>
            </a:r>
            <a:endParaRPr sz="800" dirty="0">
              <a:solidFill>
                <a:srgbClr val="032F62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pt-BR" sz="8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tagger = </a:t>
            </a:r>
            <a:r>
              <a:rPr lang="pt-BR" sz="800" dirty="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SequenceTagger</a:t>
            </a:r>
            <a:r>
              <a:rPr lang="pt-BR" sz="8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.load(</a:t>
            </a:r>
            <a:r>
              <a:rPr lang="pt-BR" sz="800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'ner'</a:t>
            </a:r>
            <a:r>
              <a:rPr lang="pt-BR" sz="8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tagger.predict(sentence)</a:t>
            </a:r>
            <a:endParaRPr sz="8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pt-BR" sz="8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(sentence)</a:t>
            </a:r>
            <a:endParaRPr sz="8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pt-BR" sz="8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800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'The following NER tags are found:'</a:t>
            </a:r>
            <a:r>
              <a:rPr lang="pt-BR" sz="8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pt-BR" sz="8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entity </a:t>
            </a:r>
            <a:r>
              <a:rPr lang="pt-BR" sz="8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pt-BR" sz="8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sentence.get_spans(</a:t>
            </a:r>
            <a:r>
              <a:rPr lang="pt-BR" sz="800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'ner'</a:t>
            </a:r>
            <a:r>
              <a:rPr lang="pt-BR" sz="8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8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pt-BR" sz="8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pt-BR" sz="8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(entity)</a:t>
            </a:r>
            <a:endParaRPr sz="8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30"/>
          <p:cNvSpPr/>
          <p:nvPr/>
        </p:nvSpPr>
        <p:spPr>
          <a:xfrm>
            <a:off x="3878799" y="2652120"/>
            <a:ext cx="813600" cy="465000"/>
          </a:xfrm>
          <a:prstGeom prst="right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1" name="Google Shape;171;p30"/>
          <p:cNvPicPr preferRelativeResize="0"/>
          <p:nvPr/>
        </p:nvPicPr>
        <p:blipFill rotWithShape="1">
          <a:blip r:embed="rId3">
            <a:alphaModFix/>
          </a:blip>
          <a:srcRect l="17580" t="22319" r="50419" b="56819"/>
          <a:stretch/>
        </p:blipFill>
        <p:spPr>
          <a:xfrm>
            <a:off x="4919599" y="1885707"/>
            <a:ext cx="3987101" cy="199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dirty="0">
                <a:latin typeface="Agency FB" panose="020B0503020202020204" pitchFamily="34" charset="0"/>
              </a:rPr>
              <a:t>Componentes - Datasets Disponíveis</a:t>
            </a:r>
            <a:endParaRPr sz="3600" b="1" dirty="0">
              <a:latin typeface="Agency FB" panose="020B0503020202020204" pitchFamily="34" charset="0"/>
            </a:endParaRPr>
          </a:p>
        </p:txBody>
      </p:sp>
      <p:sp>
        <p:nvSpPr>
          <p:cNvPr id="177" name="Google Shape;177;p31"/>
          <p:cNvSpPr/>
          <p:nvPr/>
        </p:nvSpPr>
        <p:spPr>
          <a:xfrm>
            <a:off x="441084" y="2017800"/>
            <a:ext cx="2233200" cy="11079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CONLL_2000</a:t>
            </a:r>
            <a:endParaRPr b="1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31"/>
          <p:cNvSpPr/>
          <p:nvPr/>
        </p:nvSpPr>
        <p:spPr>
          <a:xfrm>
            <a:off x="3553334" y="3431075"/>
            <a:ext cx="2233200" cy="11079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UD_ITALIAN</a:t>
            </a:r>
            <a:endParaRPr b="1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31"/>
          <p:cNvSpPr/>
          <p:nvPr/>
        </p:nvSpPr>
        <p:spPr>
          <a:xfrm>
            <a:off x="444334" y="3431075"/>
            <a:ext cx="2233200" cy="11079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UD_CROATIAN</a:t>
            </a:r>
            <a:endParaRPr b="1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31"/>
          <p:cNvSpPr/>
          <p:nvPr/>
        </p:nvSpPr>
        <p:spPr>
          <a:xfrm>
            <a:off x="6437634" y="2017800"/>
            <a:ext cx="2233200" cy="11079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UD_FRENCH</a:t>
            </a:r>
            <a:endParaRPr b="1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31"/>
          <p:cNvSpPr/>
          <p:nvPr/>
        </p:nvSpPr>
        <p:spPr>
          <a:xfrm>
            <a:off x="3524434" y="2017800"/>
            <a:ext cx="2233200" cy="11079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UD_DUTCH</a:t>
            </a:r>
            <a:endParaRPr b="1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31"/>
          <p:cNvSpPr/>
          <p:nvPr/>
        </p:nvSpPr>
        <p:spPr>
          <a:xfrm>
            <a:off x="6393734" y="3396050"/>
            <a:ext cx="2233200" cy="11079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UD_SERBIAN</a:t>
            </a:r>
            <a:endParaRPr b="1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dirty="0">
                <a:latin typeface="Agency FB" panose="020B0503020202020204" pitchFamily="34" charset="0"/>
              </a:rPr>
              <a:t>Casos de Estudo  </a:t>
            </a:r>
            <a:endParaRPr sz="3600" b="1" dirty="0">
              <a:latin typeface="Agency FB" panose="020B0503020202020204" pitchFamily="34" charset="0"/>
            </a:endParaRPr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F0FD6EAB-975D-974C-94E8-BB7942E3AD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5894" y="1678668"/>
            <a:ext cx="4041691" cy="2701743"/>
          </a:xfr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29468CD-EAFC-A747-B44A-CFA5C5A31E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948452"/>
            <a:ext cx="4146039" cy="217941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dirty="0">
                <a:latin typeface="Agency FB" panose="020B0503020202020204" pitchFamily="34" charset="0"/>
              </a:rPr>
              <a:t>Output</a:t>
            </a:r>
            <a:endParaRPr sz="3600" b="1" dirty="0">
              <a:latin typeface="Agency FB" panose="020B0503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8CB2BD9-BE85-5F44-A2D9-61E8EE159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29" y="1686240"/>
            <a:ext cx="8630341" cy="121649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F97AB0E-9BA1-7C41-93BD-C48CC62476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315" y="3422425"/>
            <a:ext cx="7219406" cy="8962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1608</TotalTime>
  <Words>292</Words>
  <Application>Microsoft Macintosh PowerPoint</Application>
  <PresentationFormat>Apresentação no Ecrã (16:9)</PresentationFormat>
  <Paragraphs>71</Paragraphs>
  <Slides>15</Slides>
  <Notes>15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23" baseType="lpstr">
      <vt:lpstr>Wingdings 2</vt:lpstr>
      <vt:lpstr>Arial</vt:lpstr>
      <vt:lpstr>Courier New</vt:lpstr>
      <vt:lpstr>Agency FB</vt:lpstr>
      <vt:lpstr>Roboto Mono</vt:lpstr>
      <vt:lpstr>Lato</vt:lpstr>
      <vt:lpstr>Gill Sans MT</vt:lpstr>
      <vt:lpstr>Dividendo</vt:lpstr>
      <vt:lpstr>FLAIR - NLP Framework</vt:lpstr>
      <vt:lpstr> Conteúdo</vt:lpstr>
      <vt:lpstr>Contexto</vt:lpstr>
      <vt:lpstr>Componentes - Instalação</vt:lpstr>
      <vt:lpstr>Componentes - Funcionalidades</vt:lpstr>
      <vt:lpstr>Componentes - Classificação de Texto</vt:lpstr>
      <vt:lpstr>Componentes - Datasets Disponíveis</vt:lpstr>
      <vt:lpstr>Casos de Estudo  </vt:lpstr>
      <vt:lpstr>Output</vt:lpstr>
      <vt:lpstr>Casos de Estudo  </vt:lpstr>
      <vt:lpstr>Output</vt:lpstr>
      <vt:lpstr>Casos de Estudo  </vt:lpstr>
      <vt:lpstr>Output</vt:lpstr>
      <vt:lpstr> Conclusão</vt:lpstr>
      <vt:lpstr>FLAIR - NLP Framework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FLAIR - NLP Framework</dc:title>
  <cp:lastModifiedBy>Tiago Miguel Fraga Santos</cp:lastModifiedBy>
  <cp:revision>6</cp:revision>
  <dcterms:modified xsi:type="dcterms:W3CDTF">2019-04-28T18:45:47Z</dcterms:modified>
</cp:coreProperties>
</file>