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405" r:id="rId5"/>
    <p:sldId id="278" r:id="rId6"/>
    <p:sldId id="284" r:id="rId7"/>
    <p:sldId id="400" r:id="rId8"/>
    <p:sldId id="401" r:id="rId9"/>
    <p:sldId id="279" r:id="rId10"/>
    <p:sldId id="396" r:id="rId11"/>
    <p:sldId id="285" r:id="rId12"/>
    <p:sldId id="399" r:id="rId13"/>
    <p:sldId id="397" r:id="rId14"/>
    <p:sldId id="281" r:id="rId15"/>
    <p:sldId id="398" r:id="rId16"/>
    <p:sldId id="286" r:id="rId17"/>
    <p:sldId id="404" r:id="rId18"/>
    <p:sldId id="402" r:id="rId19"/>
    <p:sldId id="403" r:id="rId20"/>
    <p:sldId id="283" r:id="rId21"/>
    <p:sldId id="406" r:id="rId2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Proxima Nova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763"/>
    <a:srgbClr val="3D55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2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9093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0516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4136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783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362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672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741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9006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440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43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061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415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b140f2c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b140f2c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1120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95061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716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60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208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5030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525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815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782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585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Daniel Karam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 err="1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Senior</a:t>
            </a: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Software </a:t>
            </a:r>
            <a:r>
              <a:rPr lang="pt-BR" sz="1500" dirty="0" err="1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Developer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1335787"/>
            <a:ext cx="8520600" cy="6509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Java e o Banco de Dados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Java JDBC Básico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5750" y="1083314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pt-BR" sz="48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 2: JDBC e drivers de conexão</a:t>
            </a:r>
          </a:p>
        </p:txBody>
      </p:sp>
      <p:sp>
        <p:nvSpPr>
          <p:cNvPr id="17" name="Google Shape;55;p13">
            <a:extLst>
              <a:ext uri="{FF2B5EF4-FFF2-40B4-BE49-F238E27FC236}">
                <a16:creationId xmlns:a16="http://schemas.microsoft.com/office/drawing/2014/main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4407694" y="2339168"/>
            <a:ext cx="4580457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Java e o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48373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        </a:t>
            </a: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JDBC e drivers de conexão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FD309BA5-5A9B-4ECE-A5BE-A6D52797E3C0}"/>
              </a:ext>
            </a:extLst>
          </p:cNvPr>
          <p:cNvSpPr txBox="1">
            <a:spLocks/>
          </p:cNvSpPr>
          <p:nvPr/>
        </p:nvSpPr>
        <p:spPr>
          <a:xfrm>
            <a:off x="354275" y="777980"/>
            <a:ext cx="8478025" cy="3878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</a:rPr>
              <a:t>JDBC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</a:rPr>
              <a:t>(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</a:rPr>
              <a:t>Java </a:t>
            </a:r>
            <a:r>
              <a:rPr lang="pt-BR" sz="1900" b="1" u="sng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Database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</a:rPr>
              <a:t> </a:t>
            </a:r>
            <a:r>
              <a:rPr lang="pt-BR" sz="1900" b="1" u="sng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Connectivity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</a:rPr>
              <a:t>) é uma 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</a:rPr>
              <a:t>API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</a:rPr>
              <a:t> com diversas 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</a:rPr>
              <a:t>classes e interfaces escritas na linguagem Java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</a:rPr>
              <a:t> que estão presentes nos pacotes </a:t>
            </a:r>
            <a:r>
              <a:rPr lang="pt-BR" sz="1900" b="1" u="sng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java.sql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</a:rPr>
              <a:t> e </a:t>
            </a:r>
            <a:r>
              <a:rPr lang="pt-BR" sz="1900" b="1" u="sng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javax.sql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</a:rPr>
              <a:t>. Elas permitem que programas em Java realizem conexões em bancos de dados para realizar consultas. Uma dessas classes principais é o 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</a:rPr>
              <a:t>driver JDBC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</a:rPr>
              <a:t> que intermedia essa interação. 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1900" dirty="0">
              <a:solidFill>
                <a:srgbClr val="073763"/>
              </a:solidFill>
              <a:latin typeface="Century Gothic" panose="020B0502020202020204" pitchFamily="34" charset="0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</a:rPr>
              <a:t>Sem a API JDBC, seria necessário conhecer o protocolo proprietário de cada banco de dados para se conectar e realizar consultas. Já com a 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</a:rPr>
              <a:t>API JDBC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</a:rPr>
              <a:t>, é utilizada somente 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</a:rPr>
              <a:t>UMA interface Java para qualquer banco de dados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</a:rPr>
              <a:t>, deixando o 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</a:rPr>
              <a:t>driver  implementar as especificações de cada banco de dados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</a:rPr>
              <a:t>, enquanto o 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</a:rPr>
              <a:t>desenvolvedor se preocupa apenas em selecionar um driver e criar as queries (neste caso, consultas SQL)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</a:rPr>
              <a:t>.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69156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FD309BA5-5A9B-4ECE-A5BE-A6D52797E3C0}"/>
              </a:ext>
            </a:extLst>
          </p:cNvPr>
          <p:cNvSpPr txBox="1">
            <a:spLocks/>
          </p:cNvSpPr>
          <p:nvPr/>
        </p:nvSpPr>
        <p:spPr>
          <a:xfrm>
            <a:off x="354275" y="834365"/>
            <a:ext cx="8478025" cy="3878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Classes e interfaces que serão utilizadas: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Classe </a:t>
            </a: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DriverManager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– Responsável pela comunicação com os drivers disponíveis. É utilizada para criar uma </a:t>
            </a:r>
            <a:r>
              <a:rPr lang="pt-BR" sz="24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Connection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com o banco de dados através de uma </a:t>
            </a:r>
            <a:r>
              <a:rPr lang="pt-BR" sz="24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URL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(que especifica driver, localização do BD e nome do BD).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Interface </a:t>
            </a:r>
            <a:r>
              <a:rPr lang="pt-BR" sz="24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Connection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– Representa a conexão com o banco de dados. Permite criar “</a:t>
            </a: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Statements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” que constroem consultas SQL.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000" b="1" u="sng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Google Shape;74;p15">
            <a:extLst>
              <a:ext uri="{FF2B5EF4-FFF2-40B4-BE49-F238E27FC236}">
                <a16:creationId xmlns:a16="http://schemas.microsoft.com/office/drawing/2014/main" id="{4D521056-568E-4DD0-9E13-AC79B720EB1C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pt-BR" sz="36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        </a:t>
            </a: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JDBC e drivers de conexão</a:t>
            </a:r>
          </a:p>
        </p:txBody>
      </p:sp>
    </p:spTree>
    <p:extLst>
      <p:ext uri="{BB962C8B-B14F-4D97-AF65-F5344CB8AC3E}">
        <p14:creationId xmlns:p14="http://schemas.microsoft.com/office/powerpoint/2010/main" val="306909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FD309BA5-5A9B-4ECE-A5BE-A6D52797E3C0}"/>
              </a:ext>
            </a:extLst>
          </p:cNvPr>
          <p:cNvSpPr txBox="1">
            <a:spLocks/>
          </p:cNvSpPr>
          <p:nvPr/>
        </p:nvSpPr>
        <p:spPr>
          <a:xfrm>
            <a:off x="354275" y="885136"/>
            <a:ext cx="8478025" cy="3878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Passos para se conectar ao banco de dados: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Realizar 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download do driver específico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para o BD que será utilizado (nesta aula, será o MySQL). É possível baixar o driver manualmente ou através do </a:t>
            </a:r>
            <a:r>
              <a:rPr lang="pt-BR" sz="20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Gradle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ou </a:t>
            </a:r>
            <a:r>
              <a:rPr lang="pt-BR" sz="20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Maven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.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endParaRPr lang="pt-BR" sz="2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Criar 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URL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(</a:t>
            </a:r>
            <a:r>
              <a:rPr lang="pt-BR" sz="20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string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de conexão)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com os seguintes parâmetros: 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driver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, 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endereço do BD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e 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nome do BD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.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endParaRPr lang="pt-BR" sz="2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Criar uma 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connection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através do “</a:t>
            </a:r>
            <a:r>
              <a:rPr lang="pt-BR" sz="20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DriverManager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” utilizando o método “</a:t>
            </a:r>
            <a:r>
              <a:rPr lang="pt-BR" sz="20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getConnection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”, passando os parâmetros: </a:t>
            </a:r>
            <a:r>
              <a:rPr lang="pt-BR" sz="20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string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de conexão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, 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usuário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e 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senha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.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000" b="1" u="sng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Google Shape;74;p15">
            <a:extLst>
              <a:ext uri="{FF2B5EF4-FFF2-40B4-BE49-F238E27FC236}">
                <a16:creationId xmlns:a16="http://schemas.microsoft.com/office/drawing/2014/main" id="{E3632739-5A65-41EA-BB90-7F396DA5D967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pt-BR" sz="36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        </a:t>
            </a: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JDBC e drivers de conexão</a:t>
            </a:r>
          </a:p>
        </p:txBody>
      </p:sp>
    </p:spTree>
    <p:extLst>
      <p:ext uri="{BB962C8B-B14F-4D97-AF65-F5344CB8AC3E}">
        <p14:creationId xmlns:p14="http://schemas.microsoft.com/office/powerpoint/2010/main" val="344332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Exercício final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E4E07A56-FC68-4118-82DA-FD2DCC2E51A1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Criar outro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usuário do BD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e 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senha deste usuário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e se conectar através da API JDBC.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endParaRPr lang="pt-BR" sz="2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Explorar os métodos 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da 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classe </a:t>
            </a:r>
            <a:r>
              <a:rPr lang="pt-BR" sz="20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DriverManager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e da 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interface Connection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através da IDE (</a:t>
            </a:r>
            <a:r>
              <a:rPr lang="pt-BR" sz="20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: </a:t>
            </a:r>
            <a:r>
              <a:rPr lang="pt-BR" sz="20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intelliJ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IDEA, eclipse…) ou documentos oficiais.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endParaRPr lang="pt-BR" sz="2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Configurar outro banco de dados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(</a:t>
            </a:r>
            <a:r>
              <a:rPr lang="pt-BR" sz="20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: PostgreSQL, H2…)e tentar se conectar a ele utilizando a API JDBC.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89120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5750" y="1083314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pt-BR" sz="48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 3: Consultas com JDBC</a:t>
            </a:r>
          </a:p>
        </p:txBody>
      </p:sp>
      <p:sp>
        <p:nvSpPr>
          <p:cNvPr id="17" name="Google Shape;55;p13">
            <a:extLst>
              <a:ext uri="{FF2B5EF4-FFF2-40B4-BE49-F238E27FC236}">
                <a16:creationId xmlns:a16="http://schemas.microsoft.com/office/drawing/2014/main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4407694" y="2339168"/>
            <a:ext cx="4580457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Java e o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70806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Consultas com JDBC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E6539FF9-7B34-4075-A85B-37247948E47F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Existem 3 interfaces para montar comandos SQL: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Wingdings" panose="05000000000000000000" pitchFamily="2" charset="2"/>
              <a:buChar char="Ø"/>
            </a:pP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Statement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– Executar SQL comuns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Wingdings" panose="05000000000000000000" pitchFamily="2" charset="2"/>
              <a:buChar char="Ø"/>
            </a:pP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PreparedStatement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– Executar SQL parametrizáveis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Wingdings" panose="05000000000000000000" pitchFamily="2" charset="2"/>
              <a:buChar char="Ø"/>
            </a:pP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CallableStatement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– Executar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stored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procedures</a:t>
            </a:r>
          </a:p>
        </p:txBody>
      </p:sp>
    </p:spTree>
    <p:extLst>
      <p:ext uri="{BB962C8B-B14F-4D97-AF65-F5344CB8AC3E}">
        <p14:creationId xmlns:p14="http://schemas.microsoft.com/office/powerpoint/2010/main" val="42441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E6539FF9-7B34-4075-A85B-37247948E47F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Preferir </a:t>
            </a: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PreparedStatement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ao </a:t>
            </a: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Statement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quando for parametrizar a consulta pois: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Previne SQL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Injection</a:t>
            </a: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Melhora legibilidade</a:t>
            </a: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Melhora desempenho</a:t>
            </a:r>
          </a:p>
        </p:txBody>
      </p:sp>
      <p:sp>
        <p:nvSpPr>
          <p:cNvPr id="8" name="Google Shape;74;p15">
            <a:extLst>
              <a:ext uri="{FF2B5EF4-FFF2-40B4-BE49-F238E27FC236}">
                <a16:creationId xmlns:a16="http://schemas.microsoft.com/office/drawing/2014/main" id="{C25E1415-8BCF-486E-B247-A44C1C3A780D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pt-BR" sz="4000" b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Consultas com JDBC</a:t>
            </a:r>
            <a:endParaRPr lang="pt-BR"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68763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E6539FF9-7B34-4075-A85B-37247948E47F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Existem 3 métodos para executar comandos SQL: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Ø"/>
            </a:pPr>
            <a:r>
              <a:rPr lang="pt-BR" sz="24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execute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– Pode executar qualquer tipo de SQL</a:t>
            </a: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Ø"/>
            </a:pPr>
            <a:endParaRPr lang="pt-BR" sz="2400" b="1" u="sng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Ø"/>
            </a:pP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executeQuery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– Usado para executar “SELECT”</a:t>
            </a: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Ø"/>
            </a:pP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executeUpdate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– Usado para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commandos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de alteração de banco de dados (INSERT, UPDATE, DELETE, CREATE, ALTER)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Google Shape;74;p15">
            <a:extLst>
              <a:ext uri="{FF2B5EF4-FFF2-40B4-BE49-F238E27FC236}">
                <a16:creationId xmlns:a16="http://schemas.microsoft.com/office/drawing/2014/main" id="{194E3FAA-09E8-43F4-9593-3DBA1B4C8531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pt-BR" sz="4000" b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Consultas com JDBC</a:t>
            </a:r>
            <a:endParaRPr lang="pt-BR"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37839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E6539FF9-7B34-4075-A85B-37247948E47F}"/>
              </a:ext>
            </a:extLst>
          </p:cNvPr>
          <p:cNvSpPr txBox="1">
            <a:spLocks/>
          </p:cNvSpPr>
          <p:nvPr/>
        </p:nvSpPr>
        <p:spPr>
          <a:xfrm>
            <a:off x="332987" y="1132956"/>
            <a:ext cx="8478025" cy="350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ResultSet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– objeto que contem os dados de uma determinada consulta no banco de dados (normalmente com SELECT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)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São utilizados os </a:t>
            </a:r>
            <a:r>
              <a:rPr lang="pt-BR" sz="24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métodos </a:t>
            </a: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getters</a:t>
            </a:r>
            <a:r>
              <a:rPr lang="pt-BR" sz="24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para buscar dados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do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ResultSet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. Tais como: </a:t>
            </a: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getInt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, </a:t>
            </a: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getFloat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e </a:t>
            </a: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getString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.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 método </a:t>
            </a: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next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() é utilizado para percorrer os registro do </a:t>
            </a: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ResultSet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. (Normalmente utilizado junto com </a:t>
            </a: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while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)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Google Shape;74;p15">
            <a:extLst>
              <a:ext uri="{FF2B5EF4-FFF2-40B4-BE49-F238E27FC236}">
                <a16:creationId xmlns:a16="http://schemas.microsoft.com/office/drawing/2014/main" id="{AEFD2201-99F7-42F6-AC56-7B569FBA54D9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pt-BR" sz="4000" b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Consultas com JDBC</a:t>
            </a:r>
            <a:endParaRPr lang="pt-BR"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37457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Objetivos da Aula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311700" y="1333493"/>
            <a:ext cx="4435941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r>
              <a:rPr lang="pt-BR" sz="24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Configurar Banco de Dados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1896248" y="2787715"/>
            <a:ext cx="4435941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2. </a:t>
            </a:r>
            <a:r>
              <a:rPr lang="pt-BR" sz="24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JDBC e drivers de conexão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3710559" y="4241937"/>
            <a:ext cx="4547615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3. </a:t>
            </a:r>
            <a:r>
              <a:rPr lang="pt-BR" sz="24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Consultas com JDBC 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Google Shape;59;p13">
            <a:extLst>
              <a:ext uri="{FF2B5EF4-FFF2-40B4-BE49-F238E27FC236}">
                <a16:creationId xmlns:a16="http://schemas.microsoft.com/office/drawing/2014/main" id="{F6051D04-03A9-4C12-9078-19F60A8281B7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  <p:bldP spid="68" grpId="0" build="p"/>
      <p:bldP spid="6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Exercício final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354275" y="1489290"/>
            <a:ext cx="8478025" cy="2164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lvl="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endParaRPr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6;p15">
            <a:extLst>
              <a:ext uri="{FF2B5EF4-FFF2-40B4-BE49-F238E27FC236}">
                <a16:creationId xmlns:a16="http://schemas.microsoft.com/office/drawing/2014/main" id="{F1D02CF1-2F89-4F16-A38F-9F7776C4A2D3}"/>
              </a:ext>
            </a:extLst>
          </p:cNvPr>
          <p:cNvSpPr txBox="1">
            <a:spLocks/>
          </p:cNvSpPr>
          <p:nvPr/>
        </p:nvSpPr>
        <p:spPr>
          <a:xfrm>
            <a:off x="506675" y="1641690"/>
            <a:ext cx="8478025" cy="2164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3AF8C864-974D-4363-AB9B-61228C796053}"/>
              </a:ext>
            </a:extLst>
          </p:cNvPr>
          <p:cNvSpPr txBox="1">
            <a:spLocks/>
          </p:cNvSpPr>
          <p:nvPr/>
        </p:nvSpPr>
        <p:spPr>
          <a:xfrm>
            <a:off x="332987" y="959686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Crie uma tabela no BD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chamada 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que terá como colunas: 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id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, 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nome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, </a:t>
            </a:r>
            <a:r>
              <a:rPr lang="pt-BR" sz="19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duracao_horas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. (no BD, a nomenclatura utilizada é </a:t>
            </a:r>
            <a:r>
              <a:rPr lang="pt-BR" sz="19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snake_case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).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endParaRPr lang="pt-BR" sz="19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Crie uma classe em Java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chamada 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que terá os mesmo atributos que a tabela criada no BD (no exercício anterior).  (</a:t>
            </a:r>
            <a:r>
              <a:rPr lang="pt-BR" sz="19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obs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: </a:t>
            </a:r>
            <a:r>
              <a:rPr lang="pt-BR" sz="19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duracao_horas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será </a:t>
            </a:r>
            <a:r>
              <a:rPr lang="pt-BR" sz="19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camelCase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).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endParaRPr lang="pt-BR" sz="19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Crie </a:t>
            </a:r>
            <a:r>
              <a:rPr lang="pt-BR" sz="19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CursoDAO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que será responsável por se 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conectar ao BD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para 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realizar as operações CRUD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(</a:t>
            </a:r>
            <a:r>
              <a:rPr lang="pt-BR" sz="19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Create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, </a:t>
            </a:r>
            <a:r>
              <a:rPr lang="pt-BR" sz="19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Read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, Update, Delete).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endParaRPr lang="pt-BR" sz="19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Testar os métodos do </a:t>
            </a:r>
            <a:r>
              <a:rPr lang="pt-BR" sz="19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CursoDAO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em uma classe que tenha o método </a:t>
            </a:r>
            <a:r>
              <a:rPr lang="en-US" sz="19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public static void main(String[] </a:t>
            </a:r>
            <a:r>
              <a:rPr lang="en-US" sz="19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args</a:t>
            </a:r>
            <a:r>
              <a:rPr lang="en-US" sz="19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)</a:t>
            </a:r>
            <a:r>
              <a:rPr lang="en-US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991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Contato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354275" y="1489290"/>
            <a:ext cx="8478025" cy="2164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lvl="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endParaRPr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6;p15">
            <a:extLst>
              <a:ext uri="{FF2B5EF4-FFF2-40B4-BE49-F238E27FC236}">
                <a16:creationId xmlns:a16="http://schemas.microsoft.com/office/drawing/2014/main" id="{F1D02CF1-2F89-4F16-A38F-9F7776C4A2D3}"/>
              </a:ext>
            </a:extLst>
          </p:cNvPr>
          <p:cNvSpPr txBox="1">
            <a:spLocks/>
          </p:cNvSpPr>
          <p:nvPr/>
        </p:nvSpPr>
        <p:spPr>
          <a:xfrm>
            <a:off x="506675" y="1641690"/>
            <a:ext cx="8478025" cy="2164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3AF8C864-974D-4363-AB9B-61228C796053}"/>
              </a:ext>
            </a:extLst>
          </p:cNvPr>
          <p:cNvSpPr txBox="1">
            <a:spLocks/>
          </p:cNvSpPr>
          <p:nvPr/>
        </p:nvSpPr>
        <p:spPr>
          <a:xfrm>
            <a:off x="332987" y="959686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endParaRPr lang="en-US" sz="24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b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Linkedin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-&gt; https://www.linkedin.com/in/daniel-kv/</a:t>
            </a:r>
          </a:p>
        </p:txBody>
      </p:sp>
    </p:spTree>
    <p:extLst>
      <p:ext uri="{BB962C8B-B14F-4D97-AF65-F5344CB8AC3E}">
        <p14:creationId xmlns:p14="http://schemas.microsoft.com/office/powerpoint/2010/main" val="113376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Requisitos Básicos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492644B2-335B-476C-A53C-F1FEB77CC429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MySQL (SGBD) e noções de SQL</a:t>
            </a: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Java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Development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Kit (JDK) – 1.8 ou superior</a:t>
            </a: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IntelliJ 2019.2.3 IDE</a:t>
            </a: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Gradle 5.3.1 (Para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baixar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o Driver JDBC)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Materiais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492644B2-335B-476C-A53C-F1FEB77CC429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Endereço no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Github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dos materiais que serão utilizados nessa aula:</a:t>
            </a: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https://github.com/danielkv7/digital-innovation-one/tree/master/jdbc-basico</a:t>
            </a: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78950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pt-BR" sz="48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 1: Configurar Banco de Dados</a:t>
            </a:r>
          </a:p>
        </p:txBody>
      </p:sp>
      <p:sp>
        <p:nvSpPr>
          <p:cNvPr id="17" name="Google Shape;55;p13">
            <a:extLst>
              <a:ext uri="{FF2B5EF4-FFF2-40B4-BE49-F238E27FC236}">
                <a16:creationId xmlns:a16="http://schemas.microsoft.com/office/drawing/2014/main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4407694" y="2339168"/>
            <a:ext cx="4580457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Java e o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197436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703713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           </a:t>
            </a: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Configurar Banco de Dados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Um </a:t>
            </a:r>
            <a:r>
              <a:rPr lang="pt-BR" sz="24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Banco de Dados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(BD) </a:t>
            </a:r>
            <a:r>
              <a:rPr lang="pt-BR" sz="24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armazena dados de forma estruturada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, tornando o </a:t>
            </a:r>
            <a:r>
              <a:rPr lang="pt-BR" sz="24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acesso e atualização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dos dados </a:t>
            </a:r>
            <a:r>
              <a:rPr lang="pt-BR" sz="24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mais rápido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, pois </a:t>
            </a:r>
            <a:r>
              <a:rPr lang="pt-BR" sz="24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aumenta a eficiência computacional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(menor “gasto“ de memória, processamento e tempo).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Nesta aula será utilizado o banco de dados relacional </a:t>
            </a:r>
            <a:r>
              <a:rPr lang="pt-BR" sz="24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MySQL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2886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424543" y="834365"/>
            <a:ext cx="8478025" cy="39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Passos para instalar e configurar o banco de dados para esta aula: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Instalar MySQL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Configurar usuário e senha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Instalar MySQL Workbench (Opcional)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Criar Banco de dados 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Criar uma tabela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18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URL com Instruções de Instalação Ubuntu 18.04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16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https://github.com/danielkv7/digital-innovation-one/blob/master/jdbc-basico/src/main/java/part1/DatabaseInstructions</a:t>
            </a:r>
          </a:p>
        </p:txBody>
      </p:sp>
      <p:sp>
        <p:nvSpPr>
          <p:cNvPr id="10" name="Google Shape;74;p15">
            <a:extLst>
              <a:ext uri="{FF2B5EF4-FFF2-40B4-BE49-F238E27FC236}">
                <a16:creationId xmlns:a16="http://schemas.microsoft.com/office/drawing/2014/main" id="{983F73E7-4AF9-42EF-8526-126D0D4D2313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8703713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pt-BR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           </a:t>
            </a: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Configurar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96185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424543" y="1061520"/>
            <a:ext cx="8478025" cy="340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Scripts SQL para criar tabela utilizada nessa aula :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CREATE </a:t>
            </a:r>
            <a:r>
              <a:rPr lang="pt-BR" sz="20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database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pt-BR" sz="20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digital_innovation_one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;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USE </a:t>
            </a:r>
            <a:r>
              <a:rPr lang="pt-BR" sz="20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digital_innovation_one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;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CREATE TABLE aluno (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 id INTEGER PRIMARY KEY AUTO_INCREMENT,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 nome VARCHAR(80) NOT NULL,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 idade INTEGER NOT NULL,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 estado CHARACTER(2) NOT NULL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);</a:t>
            </a:r>
          </a:p>
        </p:txBody>
      </p:sp>
      <p:sp>
        <p:nvSpPr>
          <p:cNvPr id="8" name="Google Shape;74;p15">
            <a:extLst>
              <a:ext uri="{FF2B5EF4-FFF2-40B4-BE49-F238E27FC236}">
                <a16:creationId xmlns:a16="http://schemas.microsoft.com/office/drawing/2014/main" id="{5D4117F5-4753-4947-8AA9-14A86134624E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8703713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pt-BR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           </a:t>
            </a: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Configurar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36843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Exercício final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2DDD56D3-AF27-4FF1-B100-2D430F8B627B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Configure um banco de dados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de acordo com os passos explicados nos slides anteriores</a:t>
            </a:r>
          </a:p>
        </p:txBody>
      </p:sp>
    </p:spTree>
    <p:extLst>
      <p:ext uri="{BB962C8B-B14F-4D97-AF65-F5344CB8AC3E}">
        <p14:creationId xmlns:p14="http://schemas.microsoft.com/office/powerpoint/2010/main" val="387651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1387</Words>
  <Application>Microsoft Office PowerPoint</Application>
  <PresentationFormat>Apresentação na tela (16:9)</PresentationFormat>
  <Paragraphs>137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Century Gothic</vt:lpstr>
      <vt:lpstr>Arial</vt:lpstr>
      <vt:lpstr>Wingdings</vt:lpstr>
      <vt:lpstr>Proxima Nova</vt:lpstr>
      <vt:lpstr>Simple Light</vt:lpstr>
      <vt:lpstr>Daniel Karam Senior Software Developer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cp:lastModifiedBy>Daniel Venceslau</cp:lastModifiedBy>
  <cp:revision>134</cp:revision>
  <dcterms:modified xsi:type="dcterms:W3CDTF">2019-10-07T23:03:10Z</dcterms:modified>
</cp:coreProperties>
</file>