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cfe4661a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cfe4661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d00bc8e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d00bc8e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d00bc8e8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d00bc8e8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cfe4661a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cfe4661a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cfe4661a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cfe4661a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cfe4661a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cfe4661a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cfe4661a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cfe4661a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guee.pt/ingles-portugues/traducao/na%C3%AFv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/learn-ai-bbc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43125" y="307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MPEI - Projeto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Tiago Almeida - 113106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Tiago Costa - 114629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743125" y="16027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Sistema de recomendação de notícias</a:t>
            </a:r>
            <a:endParaRPr sz="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 e objetivo do projeto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420000"/>
            <a:ext cx="7030500" cy="32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</a:t>
            </a:r>
            <a:r>
              <a:rPr b="1" lang="pt-BR"/>
              <a:t>recomendação de notícias personalizado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Recomenda notícias tendo por base os </a:t>
            </a:r>
            <a:r>
              <a:rPr b="1" lang="pt-BR"/>
              <a:t>tópicos e conteúdo</a:t>
            </a:r>
            <a:r>
              <a:rPr lang="pt-BR"/>
              <a:t> que o utilizador consome em maior quantidade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um utilizador lê muitas notícias dentro do tópico de “</a:t>
            </a:r>
            <a:r>
              <a:rPr b="1" lang="pt-BR"/>
              <a:t>Informática</a:t>
            </a:r>
            <a:r>
              <a:rPr lang="pt-BR"/>
              <a:t>” e “</a:t>
            </a:r>
            <a:r>
              <a:rPr b="1" lang="pt-BR"/>
              <a:t>Economia</a:t>
            </a:r>
            <a:r>
              <a:rPr lang="pt-BR"/>
              <a:t>”, recomendar mais notícias nessas categorias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Dentro dessas categorias, queremos selecionar os melhores candidatos para mostrar ao utilizador</a:t>
            </a:r>
            <a:endParaRPr/>
          </a:p>
        </p:txBody>
      </p:sp>
      <p:cxnSp>
        <p:nvCxnSpPr>
          <p:cNvPr id="286" name="Google Shape;286;p14"/>
          <p:cNvCxnSpPr/>
          <p:nvPr/>
        </p:nvCxnSpPr>
        <p:spPr>
          <a:xfrm flipH="1" rot="10800000">
            <a:off x="1304100" y="1268675"/>
            <a:ext cx="7029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atingir este objetivo?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597875"/>
            <a:ext cx="7030500" cy="31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um </a:t>
            </a:r>
            <a:r>
              <a:rPr b="1" lang="pt-BR"/>
              <a:t>modo resumido</a:t>
            </a:r>
            <a:r>
              <a:rPr lang="pt-BR"/>
              <a:t>, o processo necessário para que o sistema funcione consiste 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Agrupar</a:t>
            </a:r>
            <a:r>
              <a:rPr lang="pt-BR"/>
              <a:t> as notícias em diversos tópicos genéricos (Política, Saúde, Desporto, etc.)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Encontrar</a:t>
            </a:r>
            <a:r>
              <a:rPr lang="pt-BR"/>
              <a:t> notícias semelhantes, que possam não pertencer ao mesmo tópico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Certificar</a:t>
            </a:r>
            <a:r>
              <a:rPr lang="pt-BR"/>
              <a:t> que a mesma notícia não é recomendada mais do que uma vez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15"/>
          <p:cNvCxnSpPr/>
          <p:nvPr/>
        </p:nvCxnSpPr>
        <p:spPr>
          <a:xfrm flipH="1" rot="10800000">
            <a:off x="1304100" y="1268675"/>
            <a:ext cx="7029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atingir este objetivo?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526750"/>
            <a:ext cx="70305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isso, vamos </a:t>
            </a:r>
            <a:r>
              <a:rPr b="1" lang="pt-BR"/>
              <a:t>desenvolver</a:t>
            </a:r>
            <a:r>
              <a:rPr lang="pt-BR"/>
              <a:t>, </a:t>
            </a:r>
            <a:r>
              <a:rPr b="1" lang="pt-BR"/>
              <a:t>aplicar</a:t>
            </a:r>
            <a:r>
              <a:rPr lang="pt-BR"/>
              <a:t> e </a:t>
            </a:r>
            <a:r>
              <a:rPr b="1" lang="pt-BR"/>
              <a:t>testar</a:t>
            </a:r>
            <a:r>
              <a:rPr lang="pt-BR"/>
              <a:t> três componentes: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Classificador Na</a:t>
            </a:r>
            <a:r>
              <a:rPr b="1" lang="pt-BR">
                <a:uFill>
                  <a:noFill/>
                </a:uFill>
                <a:hlinkClick r:id="rId3"/>
              </a:rPr>
              <a:t>ï</a:t>
            </a:r>
            <a:r>
              <a:rPr b="1" lang="pt-BR"/>
              <a:t>ve Bayes</a:t>
            </a:r>
            <a:r>
              <a:rPr lang="pt-BR"/>
              <a:t>, que serve de base para a categorização de cada artigo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MinHash</a:t>
            </a:r>
            <a:r>
              <a:rPr lang="pt-BR"/>
              <a:t> na escolha dos artigos mais semelhantes aos já lidos pelo utilizador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Filtro Bloom</a:t>
            </a:r>
            <a:r>
              <a:rPr lang="pt-BR"/>
              <a:t> na certificação de que não se recomendam artigos duplicados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16"/>
          <p:cNvCxnSpPr/>
          <p:nvPr/>
        </p:nvCxnSpPr>
        <p:spPr>
          <a:xfrm flipH="1" rot="10800000">
            <a:off x="1304100" y="1268675"/>
            <a:ext cx="7029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474875"/>
            <a:ext cx="70305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Propósito</a:t>
            </a:r>
            <a:r>
              <a:rPr lang="pt-BR"/>
              <a:t>: Categorizar artigos dentro de tópicos genéricos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 categorização tem por base certas </a:t>
            </a:r>
            <a:r>
              <a:rPr i="1" lang="pt-BR"/>
              <a:t>keywords </a:t>
            </a:r>
            <a:r>
              <a:rPr lang="pt-BR"/>
              <a:t>no conteúdo e título dos artigos que serão posteriormente associadas à categoria, tendo por base a frequência de cada </a:t>
            </a:r>
            <a:r>
              <a:rPr i="1" lang="pt-BR"/>
              <a:t>keyword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Categorização genérica, complementada pelo uso do </a:t>
            </a:r>
            <a:r>
              <a:rPr b="1" lang="pt-BR"/>
              <a:t>MinHash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modelo será treinado um </a:t>
            </a:r>
            <a:r>
              <a:rPr b="1" i="1" lang="pt-BR"/>
              <a:t>dataset </a:t>
            </a:r>
            <a:r>
              <a:rPr lang="pt-BR"/>
              <a:t>de notícias de treino, que contém o </a:t>
            </a:r>
            <a:r>
              <a:rPr b="1" lang="pt-BR" u="sng"/>
              <a:t>ArticleID</a:t>
            </a:r>
            <a:r>
              <a:rPr lang="pt-BR"/>
              <a:t>, o </a:t>
            </a:r>
            <a:r>
              <a:rPr b="1" lang="pt-BR" u="sng"/>
              <a:t>Text</a:t>
            </a:r>
            <a:r>
              <a:rPr lang="pt-BR" u="sng"/>
              <a:t> </a:t>
            </a:r>
            <a:r>
              <a:rPr lang="pt-BR"/>
              <a:t>e a </a:t>
            </a:r>
            <a:r>
              <a:rPr b="1" lang="pt-BR" u="sng"/>
              <a:t>Category</a:t>
            </a:r>
            <a:r>
              <a:rPr lang="pt-BR"/>
              <a:t>. Associamos as palavras mais comuns dos artigos com as suas categorias, fazendo isso para todos os artigos. Obtêm-se as palavras mais frequentes em cada categoria que podem ser usadas para classificar novos artigos.</a:t>
            </a:r>
            <a:endParaRPr/>
          </a:p>
        </p:txBody>
      </p:sp>
      <p:cxnSp>
        <p:nvCxnSpPr>
          <p:cNvPr id="307" name="Google Shape;307;p17"/>
          <p:cNvCxnSpPr/>
          <p:nvPr/>
        </p:nvCxnSpPr>
        <p:spPr>
          <a:xfrm flipH="1" rot="10800000">
            <a:off x="1304100" y="1268675"/>
            <a:ext cx="7029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Bloom Filter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485225"/>
            <a:ext cx="70305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Propósito</a:t>
            </a:r>
            <a:r>
              <a:rPr lang="pt-BR"/>
              <a:t>: Impedir que um artigo seja recomendado múltiplas vezes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o utilizador já leu um artigo, acredita-se que não tenha interesse que este seja recomendado novamente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que tal não aconteça, antes de receber um artigo como recomendado, este passa por uma série de </a:t>
            </a:r>
            <a:r>
              <a:rPr b="1" i="1" lang="pt-BR"/>
              <a:t>K hash functions</a:t>
            </a:r>
            <a:r>
              <a:rPr lang="pt-BR"/>
              <a:t>, verificando o resultado num </a:t>
            </a:r>
            <a:r>
              <a:rPr b="1" i="1" lang="pt-BR"/>
              <a:t>bitmap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Apenas aparecem como recomendados artigos que, após aplicado o </a:t>
            </a:r>
            <a:r>
              <a:rPr b="1" lang="pt-BR"/>
              <a:t>Filtro de Bloom</a:t>
            </a:r>
            <a:r>
              <a:rPr lang="pt-BR"/>
              <a:t>, são indicados como não tendo sido lidos (não existem falsos negativos)</a:t>
            </a:r>
            <a:endParaRPr/>
          </a:p>
        </p:txBody>
      </p:sp>
      <p:cxnSp>
        <p:nvCxnSpPr>
          <p:cNvPr id="314" name="Google Shape;314;p18"/>
          <p:cNvCxnSpPr/>
          <p:nvPr/>
        </p:nvCxnSpPr>
        <p:spPr>
          <a:xfrm flipH="1" rot="10800000">
            <a:off x="1304100" y="1268675"/>
            <a:ext cx="7029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MinHash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408175"/>
            <a:ext cx="70305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/>
              <a:t>Propósito: </a:t>
            </a:r>
            <a:r>
              <a:rPr lang="pt-BR" sz="2700"/>
              <a:t>Encontrar artigos semelhantes aos já lidos pelo utilizador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100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700"/>
              <a:t>Representando os artigos como sendo uma série de palavras únicas e </a:t>
            </a:r>
            <a:r>
              <a:rPr b="1" i="1" lang="pt-BR" sz="2700"/>
              <a:t>shingles</a:t>
            </a:r>
            <a:r>
              <a:rPr b="1" lang="pt-BR" sz="2700"/>
              <a:t> </a:t>
            </a:r>
            <a:endParaRPr b="1" sz="2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100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700"/>
              <a:t>Aplicando o </a:t>
            </a:r>
            <a:r>
              <a:rPr b="1" lang="pt-BR" sz="2700"/>
              <a:t>MinHash</a:t>
            </a:r>
            <a:r>
              <a:rPr lang="pt-BR" sz="2700"/>
              <a:t> no cálculo de </a:t>
            </a:r>
            <a:r>
              <a:rPr b="1" lang="pt-BR" sz="2700"/>
              <a:t>assinaturas digitais </a:t>
            </a:r>
            <a:r>
              <a:rPr lang="pt-BR" sz="2700"/>
              <a:t>destes conjuntos, compactando-os</a:t>
            </a:r>
            <a:endParaRPr sz="2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100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700"/>
              <a:t>Agrupando assinaturas semelhantes dentro dos mesmos </a:t>
            </a:r>
            <a:r>
              <a:rPr b="1" lang="pt-BR" sz="2700"/>
              <a:t>buckets</a:t>
            </a:r>
            <a:endParaRPr b="1" sz="2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3100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700"/>
              <a:t>Dentro dos buckets, calcula-se e utiliza-se a </a:t>
            </a:r>
            <a:r>
              <a:rPr b="1" lang="pt-BR" sz="2700"/>
              <a:t>similaridade de Jaccard </a:t>
            </a:r>
            <a:r>
              <a:rPr lang="pt-BR" sz="2700"/>
              <a:t>no sentido de encontrar os melhores candidatos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19"/>
          <p:cNvCxnSpPr/>
          <p:nvPr/>
        </p:nvCxnSpPr>
        <p:spPr>
          <a:xfrm flipH="1" rot="10800000">
            <a:off x="1304100" y="1268675"/>
            <a:ext cx="7029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507150"/>
            <a:ext cx="70305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Fonte do </a:t>
            </a:r>
            <a:r>
              <a:rPr b="1" lang="pt-BR"/>
              <a:t>Dataset</a:t>
            </a:r>
            <a:r>
              <a:rPr b="1" lang="pt-BR"/>
              <a:t>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BBC News Classification |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que o </a:t>
            </a:r>
            <a:r>
              <a:rPr b="1" lang="pt-BR"/>
              <a:t>Dataset </a:t>
            </a:r>
            <a:r>
              <a:rPr lang="pt-BR"/>
              <a:t>contém:</a:t>
            </a:r>
            <a:endParaRPr/>
          </a:p>
          <a:p>
            <a:pPr indent="-3111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pt-BR" u="sng"/>
              <a:t>Ficheiro de Treino</a:t>
            </a:r>
            <a:r>
              <a:rPr lang="pt-BR"/>
              <a:t> contendo o </a:t>
            </a:r>
            <a:r>
              <a:rPr b="1" lang="pt-BR"/>
              <a:t>ArticleID</a:t>
            </a:r>
            <a:r>
              <a:rPr lang="pt-BR"/>
              <a:t>, </a:t>
            </a:r>
            <a:r>
              <a:rPr b="1" lang="pt-BR"/>
              <a:t>Text</a:t>
            </a:r>
            <a:r>
              <a:rPr lang="pt-BR"/>
              <a:t> e </a:t>
            </a:r>
            <a:r>
              <a:rPr b="1" lang="pt-BR"/>
              <a:t>Category </a:t>
            </a:r>
            <a:r>
              <a:rPr lang="pt-BR"/>
              <a:t>- Iremos usar para treinar o Naive Bayes.</a:t>
            </a:r>
            <a:endParaRPr/>
          </a:p>
          <a:p>
            <a:pPr indent="-311150" lvl="0" marL="9144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pt-BR" u="sng"/>
              <a:t>Ficheiro de Soluções</a:t>
            </a:r>
            <a:r>
              <a:rPr lang="pt-BR"/>
              <a:t> contendo </a:t>
            </a:r>
            <a:r>
              <a:rPr b="1" lang="pt-BR"/>
              <a:t>ArticleID</a:t>
            </a:r>
            <a:r>
              <a:rPr lang="pt-BR"/>
              <a:t> e a </a:t>
            </a:r>
            <a:r>
              <a:rPr b="1" lang="pt-BR"/>
              <a:t>Category</a:t>
            </a:r>
            <a:r>
              <a:rPr lang="pt-BR"/>
              <a:t> - Iremos usar para verificar se o nosso classificador Naive Bayes ficou a funcionar bem.</a:t>
            </a:r>
            <a:endParaRPr/>
          </a:p>
          <a:p>
            <a:pPr indent="-311150" lvl="0" marL="9144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pt-BR" u="sng"/>
              <a:t>Ficheiro de Teste</a:t>
            </a:r>
            <a:r>
              <a:rPr lang="pt-BR"/>
              <a:t> contendo o </a:t>
            </a:r>
            <a:r>
              <a:rPr b="1" lang="pt-BR"/>
              <a:t>ArticleID</a:t>
            </a:r>
            <a:r>
              <a:rPr lang="pt-BR"/>
              <a:t> e o </a:t>
            </a:r>
            <a:r>
              <a:rPr b="1" lang="pt-BR"/>
              <a:t>Text </a:t>
            </a:r>
            <a:r>
              <a:rPr lang="pt-BR"/>
              <a:t>- Iremos usar na aplicação final.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20"/>
          <p:cNvCxnSpPr/>
          <p:nvPr/>
        </p:nvCxnSpPr>
        <p:spPr>
          <a:xfrm flipH="1" rot="10800000">
            <a:off x="1304100" y="1268675"/>
            <a:ext cx="7029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