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  <p:sldMasterId id="2147483735" r:id="rId2"/>
  </p:sldMasterIdLst>
  <p:notesMasterIdLst>
    <p:notesMasterId r:id="rId26"/>
  </p:notesMasterIdLst>
  <p:sldIdLst>
    <p:sldId id="256" r:id="rId3"/>
    <p:sldId id="277" r:id="rId4"/>
    <p:sldId id="278" r:id="rId5"/>
    <p:sldId id="258" r:id="rId6"/>
    <p:sldId id="259" r:id="rId7"/>
    <p:sldId id="268" r:id="rId8"/>
    <p:sldId id="269" r:id="rId9"/>
    <p:sldId id="274" r:id="rId10"/>
    <p:sldId id="275" r:id="rId11"/>
    <p:sldId id="276" r:id="rId12"/>
    <p:sldId id="260" r:id="rId13"/>
    <p:sldId id="261" r:id="rId14"/>
    <p:sldId id="262" r:id="rId15"/>
    <p:sldId id="263" r:id="rId16"/>
    <p:sldId id="272" r:id="rId17"/>
    <p:sldId id="264" r:id="rId18"/>
    <p:sldId id="265" r:id="rId19"/>
    <p:sldId id="273" r:id="rId20"/>
    <p:sldId id="266" r:id="rId21"/>
    <p:sldId id="267" r:id="rId22"/>
    <p:sldId id="270" r:id="rId23"/>
    <p:sldId id="28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go Oliveira" initials="TO" lastIdx="2" clrIdx="0">
    <p:extLst>
      <p:ext uri="{19B8F6BF-5375-455C-9EA6-DF929625EA0E}">
        <p15:presenceInfo xmlns:p15="http://schemas.microsoft.com/office/powerpoint/2012/main" userId="7eb0af10b4188c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969" autoAdjust="0"/>
  </p:normalViewPr>
  <p:slideViewPr>
    <p:cSldViewPr snapToGrid="0">
      <p:cViewPr varScale="1">
        <p:scale>
          <a:sx n="72" d="100"/>
          <a:sy n="72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F8247-C030-442D-97C8-73781D4E9114}" type="datetimeFigureOut">
              <a:rPr lang="pt-PT" smtClean="0"/>
              <a:t>28/07/2016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19820-F9B7-4861-AAE2-DFC11E5F6C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068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Explicar:</a:t>
            </a:r>
          </a:p>
          <a:p>
            <a:r>
              <a:rPr lang="pt-PT" dirty="0" smtClean="0"/>
              <a:t>-Verificação</a:t>
            </a:r>
            <a:r>
              <a:rPr lang="pt-PT" baseline="0" dirty="0" smtClean="0"/>
              <a:t> em tempo de escrita de modo a </a:t>
            </a:r>
            <a:r>
              <a:rPr lang="pt-PT" baseline="0" dirty="0" err="1" smtClean="0"/>
              <a:t>optimizar</a:t>
            </a:r>
            <a:r>
              <a:rPr lang="pt-PT" baseline="0" dirty="0" smtClean="0"/>
              <a:t> a produtividade</a:t>
            </a:r>
          </a:p>
          <a:p>
            <a:r>
              <a:rPr lang="pt-PT" baseline="0" dirty="0" smtClean="0"/>
              <a:t>-Exibir eventuais erros no próprio editor</a:t>
            </a:r>
          </a:p>
          <a:p>
            <a:r>
              <a:rPr lang="pt-PT" baseline="0" dirty="0" smtClean="0"/>
              <a:t>-Exportação das ferramentas implementadas para um plug-in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290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Introduzir</a:t>
            </a:r>
            <a:r>
              <a:rPr lang="pt-PT" baseline="0" dirty="0" smtClean="0"/>
              <a:t> a </a:t>
            </a:r>
            <a:r>
              <a:rPr lang="pt-PT" baseline="0" dirty="0" err="1" smtClean="0"/>
              <a:t>Syntaxe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Highliting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Dizer o que é, pra que serve?</a:t>
            </a:r>
          </a:p>
          <a:p>
            <a:endParaRPr lang="pt-PT" baseline="0" dirty="0" smtClean="0"/>
          </a:p>
          <a:p>
            <a:r>
              <a:rPr lang="pt-PT" baseline="0" dirty="0" smtClean="0"/>
              <a:t>A partir deste ponto, </a:t>
            </a:r>
            <a:r>
              <a:rPr lang="pt-PT" baseline="0" dirty="0" err="1" smtClean="0"/>
              <a:t>dixamos</a:t>
            </a:r>
            <a:r>
              <a:rPr lang="pt-PT" baseline="0" dirty="0" smtClean="0"/>
              <a:t> o </a:t>
            </a:r>
            <a:r>
              <a:rPr lang="pt-PT" baseline="0" dirty="0" err="1" smtClean="0"/>
              <a:t>RuntimeModule</a:t>
            </a:r>
            <a:r>
              <a:rPr lang="pt-PT" baseline="0" dirty="0" smtClean="0"/>
              <a:t>, E passamos para o </a:t>
            </a:r>
            <a:r>
              <a:rPr lang="pt-PT" baseline="0" dirty="0" err="1" smtClean="0"/>
              <a:t>UIModule</a:t>
            </a:r>
            <a:r>
              <a:rPr lang="pt-PT" baseline="0" dirty="0" smtClean="0"/>
              <a:t>, visto que se trata de interface gráfica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2151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 aqui:</a:t>
            </a:r>
            <a:r>
              <a:rPr lang="pt-PT" baseline="0" dirty="0" smtClean="0"/>
              <a:t> que esta </a:t>
            </a:r>
            <a:r>
              <a:rPr lang="pt-PT" baseline="0" dirty="0" err="1" smtClean="0"/>
              <a:t>class</a:t>
            </a:r>
            <a:r>
              <a:rPr lang="pt-PT" baseline="0" dirty="0" smtClean="0"/>
              <a:t> foi criada para associar a cada tipo uma cor e um formato customizado, de modo a adorar um esquema de cores e estilos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7396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</a:t>
            </a:r>
            <a:r>
              <a:rPr lang="pt-PT" baseline="0" dirty="0" smtClean="0"/>
              <a:t> que: Esta </a:t>
            </a:r>
            <a:r>
              <a:rPr lang="pt-PT" baseline="0" dirty="0" err="1" smtClean="0"/>
              <a:t>class</a:t>
            </a:r>
            <a:r>
              <a:rPr lang="pt-PT" baseline="0" dirty="0" smtClean="0"/>
              <a:t> serve para associar os </a:t>
            </a:r>
            <a:r>
              <a:rPr lang="pt-PT" baseline="0" dirty="0" err="1" smtClean="0"/>
              <a:t>tokens</a:t>
            </a:r>
            <a:r>
              <a:rPr lang="pt-PT" baseline="0" dirty="0" smtClean="0"/>
              <a:t> da sintaxe gramatical para que sejam aplicados os estilos criados na outra </a:t>
            </a:r>
            <a:r>
              <a:rPr lang="pt-PT" baseline="0" dirty="0" err="1" smtClean="0"/>
              <a:t>class</a:t>
            </a:r>
            <a:r>
              <a:rPr lang="pt-PT" baseline="0" dirty="0" smtClean="0"/>
              <a:t> apresentada </a:t>
            </a:r>
            <a:r>
              <a:rPr lang="pt-PT" baseline="0" dirty="0" err="1" smtClean="0"/>
              <a:t>anterirormente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Dizer </a:t>
            </a:r>
            <a:r>
              <a:rPr lang="pt-PT" baseline="0" dirty="0" err="1" smtClean="0"/>
              <a:t>tmb</a:t>
            </a:r>
            <a:r>
              <a:rPr lang="pt-PT" baseline="0" dirty="0" smtClean="0"/>
              <a:t> que estas duas classes criadas: “PDS16asmHighlithingConfiguration” e “Pds16asmTokenAtributeIdMapper” tem que ser registadas. (imagem)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708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Explicar/Introduzir o que é o </a:t>
            </a:r>
            <a:r>
              <a:rPr lang="pt-PT" dirty="0" err="1" smtClean="0"/>
              <a:t>outline</a:t>
            </a:r>
            <a:r>
              <a:rPr lang="pt-PT" dirty="0" smtClean="0"/>
              <a:t> e para que serve.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3823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Aqui explicasse os parâmetros do método e o método faz e dizer quais os elementos que suportamos.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FUNCIONA COMO FILTRO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Textdispacher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obtem</a:t>
            </a:r>
            <a:r>
              <a:rPr lang="pt-PT" baseline="0" dirty="0" smtClean="0"/>
              <a:t> o nome a apresentar no nó, a partir do objeto</a:t>
            </a:r>
          </a:p>
          <a:p>
            <a:r>
              <a:rPr lang="pt-PT" baseline="0" dirty="0" smtClean="0"/>
              <a:t>Isto é feito via reflexão (passar para o próximo slide)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1106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Via reflexão</a:t>
            </a:r>
            <a:r>
              <a:rPr lang="pt-PT" baseline="0" dirty="0" smtClean="0"/>
              <a:t> a partir do tipo do objeto da figura anterior</a:t>
            </a:r>
          </a:p>
          <a:p>
            <a:endParaRPr lang="pt-PT" dirty="0" smtClean="0"/>
          </a:p>
          <a:p>
            <a:r>
              <a:rPr lang="pt-PT" dirty="0" smtClean="0"/>
              <a:t>Dizer</a:t>
            </a:r>
            <a:r>
              <a:rPr lang="pt-PT" baseline="0" dirty="0" smtClean="0"/>
              <a:t> que para cada tipo de regra da gramatica suportada pelo </a:t>
            </a:r>
            <a:r>
              <a:rPr lang="pt-PT" baseline="0" dirty="0" err="1" smtClean="0"/>
              <a:t>outline</a:t>
            </a:r>
            <a:r>
              <a:rPr lang="pt-PT" baseline="0" dirty="0" smtClean="0"/>
              <a:t>, é calculado o nome a apresentar no elemento final.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Estes 2 últimos classes, á semelhança dos validadores, são classes geradas pela framework se se encontra neste caso registadas na </a:t>
            </a:r>
            <a:r>
              <a:rPr lang="pt-PT" baseline="0" dirty="0" err="1" smtClean="0"/>
              <a:t>DefaultiUiModule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2682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Introduzir</a:t>
            </a:r>
            <a:r>
              <a:rPr lang="pt-PT" baseline="0" dirty="0" smtClean="0"/>
              <a:t> que existe a integração com o </a:t>
            </a:r>
            <a:r>
              <a:rPr lang="pt-PT" baseline="0" dirty="0" err="1" smtClean="0"/>
              <a:t>assemblador</a:t>
            </a:r>
            <a:r>
              <a:rPr lang="pt-PT" baseline="0" dirty="0" smtClean="0"/>
              <a:t> DASM, externo a aplicação.</a:t>
            </a:r>
          </a:p>
          <a:p>
            <a:r>
              <a:rPr lang="pt-PT" dirty="0" smtClean="0"/>
              <a:t>Dizer</a:t>
            </a:r>
            <a:r>
              <a:rPr lang="pt-PT" baseline="0" dirty="0" smtClean="0"/>
              <a:t> o que fazemos com o resultado do processo de assemblagem introduzindo assim a visualização de erros de compilação.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2674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Neste</a:t>
            </a:r>
            <a:r>
              <a:rPr lang="pt-PT" baseline="0" dirty="0" smtClean="0"/>
              <a:t> slide, explicar quando o método </a:t>
            </a:r>
            <a:r>
              <a:rPr lang="pt-PT" baseline="0" dirty="0" err="1" smtClean="0"/>
              <a:t>doGenerate</a:t>
            </a:r>
            <a:r>
              <a:rPr lang="pt-PT" baseline="0" dirty="0" smtClean="0"/>
              <a:t> é chamado (ao gravar, sem erros de validação)</a:t>
            </a:r>
          </a:p>
          <a:p>
            <a:r>
              <a:rPr lang="pt-PT" baseline="0" dirty="0" smtClean="0"/>
              <a:t>O é que faz o método</a:t>
            </a:r>
          </a:p>
          <a:p>
            <a:r>
              <a:rPr lang="pt-PT" baseline="0" dirty="0" smtClean="0"/>
              <a:t>Referir que o método </a:t>
            </a:r>
            <a:r>
              <a:rPr lang="pt-PT" baseline="0" dirty="0" err="1" smtClean="0"/>
              <a:t>generateErros</a:t>
            </a:r>
            <a:r>
              <a:rPr lang="pt-PT" baseline="0" dirty="0" smtClean="0"/>
              <a:t> marca os erros.</a:t>
            </a:r>
          </a:p>
          <a:p>
            <a:r>
              <a:rPr lang="pt-PT" baseline="0" dirty="0" smtClean="0"/>
              <a:t>Execute DASM, feito através de um </a:t>
            </a:r>
            <a:r>
              <a:rPr lang="pt-PT" baseline="0" dirty="0" err="1" smtClean="0"/>
              <a:t>Process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Builder</a:t>
            </a:r>
            <a:r>
              <a:rPr lang="pt-PT" baseline="0" dirty="0" smtClean="0"/>
              <a:t>, inserindo como argumento o nome do ficheiro selecionado na edição, e evocando a ferramenta DASM</a:t>
            </a:r>
          </a:p>
          <a:p>
            <a:r>
              <a:rPr lang="pt-PT" baseline="0" dirty="0" smtClean="0"/>
              <a:t>Explicar como obtemos os erros a partir do output da execução do DASM e marcamos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651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Referir o site</a:t>
            </a:r>
            <a:r>
              <a:rPr lang="pt-PT" baseline="0" dirty="0" smtClean="0"/>
              <a:t> onde se encontra o processo (NÃO EXPLICAR O PROCESSO NA INTEGRA!)</a:t>
            </a:r>
            <a:endParaRPr lang="pt-PT" dirty="0" smtClean="0"/>
          </a:p>
          <a:p>
            <a:r>
              <a:rPr lang="pt-PT" dirty="0" smtClean="0"/>
              <a:t>Mesma Demo inicial, apenas com</a:t>
            </a:r>
            <a:r>
              <a:rPr lang="pt-PT" baseline="0" dirty="0" smtClean="0"/>
              <a:t> a demonstração através do </a:t>
            </a:r>
            <a:r>
              <a:rPr lang="pt-PT" baseline="0" dirty="0" err="1" smtClean="0"/>
              <a:t>plug</a:t>
            </a:r>
            <a:r>
              <a:rPr lang="pt-PT" baseline="0" dirty="0" smtClean="0"/>
              <a:t> in, evidenciando a rapidez do processo, se houver muito tempo, repetir a parte do </a:t>
            </a:r>
            <a:r>
              <a:rPr lang="pt-PT" baseline="0" dirty="0" err="1" smtClean="0"/>
              <a:t>notepad</a:t>
            </a:r>
            <a:r>
              <a:rPr lang="pt-PT" baseline="0" dirty="0" smtClean="0"/>
              <a:t>++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6537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Indicar que foram cumprido</a:t>
            </a:r>
            <a:r>
              <a:rPr lang="pt-PT" baseline="0" dirty="0" smtClean="0"/>
              <a:t>s os objetivos </a:t>
            </a:r>
            <a:r>
              <a:rPr lang="pt-PT" baseline="0" dirty="0" err="1" smtClean="0"/>
              <a:t>establecidos</a:t>
            </a:r>
            <a:r>
              <a:rPr lang="pt-PT" baseline="0" dirty="0" smtClean="0"/>
              <a:t>, sendo que se obteve uma ferramenta funcional que auxilia bastante o desenvolvimento de programas nesta linguagem.</a:t>
            </a:r>
          </a:p>
          <a:p>
            <a:r>
              <a:rPr lang="pt-PT" baseline="0" dirty="0" smtClean="0"/>
              <a:t>Esta ferramenta encontra-se numa versão estável sendo que está disponível para continuação de desenvolvimento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435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Explicar:</a:t>
            </a:r>
          </a:p>
          <a:p>
            <a:r>
              <a:rPr lang="pt-PT" dirty="0" smtClean="0"/>
              <a:t>-Num projeto Xtext existem packages (indicar todos:</a:t>
            </a:r>
            <a:r>
              <a:rPr lang="pt-PT" baseline="0" dirty="0" smtClean="0"/>
              <a:t> pds16asm, ui, ide, </a:t>
            </a:r>
            <a:r>
              <a:rPr lang="pt-PT" baseline="0" dirty="0" err="1" smtClean="0"/>
              <a:t>tests</a:t>
            </a:r>
            <a:r>
              <a:rPr lang="pt-PT" baseline="0" dirty="0" smtClean="0"/>
              <a:t>), mas que para as funcionalidades implementadas só utilizamos 2</a:t>
            </a:r>
          </a:p>
          <a:p>
            <a:r>
              <a:rPr lang="pt-PT" baseline="0" dirty="0" smtClean="0"/>
              <a:t>-nestes packages existem módulos, que indicam que componentes devem ser utilizados na geração da linguagem:</a:t>
            </a:r>
          </a:p>
          <a:p>
            <a:r>
              <a:rPr lang="pt-PT" baseline="0" dirty="0" smtClean="0"/>
              <a:t>    -no </a:t>
            </a:r>
            <a:r>
              <a:rPr lang="pt-PT" baseline="0" dirty="0" err="1" smtClean="0"/>
              <a:t>Runtime</a:t>
            </a:r>
            <a:r>
              <a:rPr lang="pt-PT" baseline="0" dirty="0" smtClean="0"/>
              <a:t>, onde é definida a gramatica, </a:t>
            </a:r>
            <a:r>
              <a:rPr lang="pt-PT" baseline="0" dirty="0" err="1" smtClean="0"/>
              <a:t>convertrs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validators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etc</a:t>
            </a:r>
            <a:r>
              <a:rPr lang="pt-PT" baseline="0" dirty="0" smtClean="0"/>
              <a:t>, tudo o que implica analisa da linguagem</a:t>
            </a:r>
          </a:p>
          <a:p>
            <a:r>
              <a:rPr lang="pt-PT" baseline="0" dirty="0" smtClean="0"/>
              <a:t>    -no UI, é responsável pela parte gráfica, </a:t>
            </a:r>
            <a:r>
              <a:rPr lang="pt-PT" baseline="0" dirty="0" err="1" smtClean="0"/>
              <a:t>ex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highlighting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outiline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78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30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Introduzir/Explicar</a:t>
            </a:r>
            <a:r>
              <a:rPr lang="pt-PT" baseline="0" dirty="0" smtClean="0"/>
              <a:t> que o editor oferece </a:t>
            </a:r>
            <a:r>
              <a:rPr lang="pt-PT" baseline="0" dirty="0" err="1" smtClean="0"/>
              <a:t>intellisense</a:t>
            </a:r>
            <a:r>
              <a:rPr lang="pt-PT" baseline="0" dirty="0" smtClean="0"/>
              <a:t> e a verificação de sintaxe apos definir a gramatica da linguagem.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Explicar o que significa o termo gramática neste </a:t>
            </a:r>
            <a:r>
              <a:rPr lang="pt-PT" baseline="0" dirty="0" err="1" smtClean="0"/>
              <a:t>contexo</a:t>
            </a: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Dizer que é o “coração” de um projeto Xtext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129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 de um ficheiro de gramática Xtext é composto por uma sequência de regras;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Para definir</a:t>
            </a:r>
            <a:r>
              <a:rPr lang="pt-PT" baseline="0" dirty="0" smtClean="0"/>
              <a:t> regras é necessário conhecer os elementos de sintaxe disponíveis;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Estes elementos </a:t>
            </a:r>
            <a:r>
              <a:rPr lang="pt-PT" baseline="0" dirty="0" err="1" smtClean="0"/>
              <a:t>aulixiam</a:t>
            </a:r>
            <a:r>
              <a:rPr lang="pt-PT" baseline="0" dirty="0" smtClean="0"/>
              <a:t> a definição de regras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239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Dizer que</a:t>
            </a:r>
            <a:r>
              <a:rPr lang="pt-PT" baseline="0" dirty="0" smtClean="0"/>
              <a:t> existem dois tipos de regras: </a:t>
            </a:r>
          </a:p>
          <a:p>
            <a:r>
              <a:rPr lang="pt-PT" baseline="0" dirty="0" smtClean="0"/>
              <a:t>-</a:t>
            </a:r>
            <a:r>
              <a:rPr lang="pt-PT" baseline="0" dirty="0" err="1" smtClean="0"/>
              <a:t>Parser</a:t>
            </a:r>
            <a:r>
              <a:rPr lang="pt-PT" baseline="0" dirty="0" smtClean="0"/>
              <a:t> Rules</a:t>
            </a:r>
          </a:p>
          <a:p>
            <a:r>
              <a:rPr lang="pt-PT" baseline="0" dirty="0" smtClean="0"/>
              <a:t>-Terminal Rules</a:t>
            </a:r>
          </a:p>
          <a:p>
            <a:r>
              <a:rPr lang="pt-PT" baseline="0" dirty="0" smtClean="0"/>
              <a:t>Explicar os elementos da gramatica, palavras chave, chamada a outras regras, propriedades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Normalmente, por cada regra descrita, é gerada uma classe representativa (explicar diagrama da classe ao lado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1286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Definição</a:t>
            </a:r>
            <a:r>
              <a:rPr lang="pt-PT" baseline="0" dirty="0" smtClean="0"/>
              <a:t> de Regras Terminais</a:t>
            </a:r>
          </a:p>
          <a:p>
            <a:r>
              <a:rPr lang="pt-PT" baseline="0" dirty="0" smtClean="0"/>
              <a:t>Explicar os elementos como o range </a:t>
            </a:r>
            <a:r>
              <a:rPr lang="pt-PT" baseline="0" dirty="0" err="1" smtClean="0"/>
              <a:t>etc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No exemplo deve explicar o retorno (</a:t>
            </a:r>
            <a:r>
              <a:rPr lang="pt-PT" baseline="0" dirty="0" err="1" smtClean="0"/>
              <a:t>ecore</a:t>
            </a:r>
            <a:r>
              <a:rPr lang="pt-PT" baseline="0" dirty="0" smtClean="0"/>
              <a:t>::</a:t>
            </a:r>
            <a:r>
              <a:rPr lang="pt-PT" baseline="0" dirty="0" err="1" smtClean="0"/>
              <a:t>Eint</a:t>
            </a:r>
            <a:r>
              <a:rPr lang="pt-PT" baseline="0" dirty="0" smtClean="0"/>
              <a:t>) e porque quisemos alterar o tipo de retorno.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63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é necessário criar uma classe para cada tipo de retorno a converter</a:t>
            </a:r>
          </a:p>
          <a:p>
            <a:endParaRPr lang="pt-PT" baseline="0" dirty="0" smtClean="0"/>
          </a:p>
          <a:p>
            <a:r>
              <a:rPr lang="pt-PT" baseline="0" dirty="0" smtClean="0"/>
              <a:t>Depois de ter uma classe deste tipo, este deverá ser registada numa que agregue todos os </a:t>
            </a:r>
            <a:r>
              <a:rPr lang="pt-PT" baseline="0" dirty="0" err="1" smtClean="0"/>
              <a:t>Vlaue</a:t>
            </a:r>
            <a:r>
              <a:rPr lang="pt-PT" baseline="0" dirty="0" smtClean="0"/>
              <a:t> Convertes.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Esta ultima deverá ser registada no </a:t>
            </a:r>
            <a:r>
              <a:rPr lang="pt-PT" baseline="0" dirty="0" err="1" smtClean="0"/>
              <a:t>Runtime</a:t>
            </a:r>
            <a:r>
              <a:rPr lang="pt-PT" baseline="0" dirty="0" smtClean="0"/>
              <a:t> module</a:t>
            </a:r>
          </a:p>
          <a:p>
            <a:r>
              <a:rPr lang="pt-PT" baseline="0" dirty="0" smtClean="0"/>
              <a:t> </a:t>
            </a:r>
          </a:p>
          <a:p>
            <a:r>
              <a:rPr lang="pt-PT" baseline="0" dirty="0" smtClean="0"/>
              <a:t>Referir </a:t>
            </a:r>
            <a:r>
              <a:rPr lang="pt-PT" baseline="0" dirty="0" err="1" smtClean="0"/>
              <a:t>tmb</a:t>
            </a:r>
            <a:r>
              <a:rPr lang="pt-PT" baseline="0" dirty="0" smtClean="0"/>
              <a:t> que esta </a:t>
            </a:r>
            <a:r>
              <a:rPr lang="pt-PT" baseline="0" dirty="0" err="1" smtClean="0"/>
              <a:t>class</a:t>
            </a:r>
            <a:r>
              <a:rPr lang="pt-PT" baseline="0" dirty="0" smtClean="0"/>
              <a:t> tem que estar registada na </a:t>
            </a:r>
            <a:r>
              <a:rPr lang="pt-PT" baseline="0" dirty="0" err="1" smtClean="0"/>
              <a:t>class</a:t>
            </a:r>
            <a:r>
              <a:rPr lang="pt-PT" baseline="0" dirty="0" smtClean="0"/>
              <a:t> “Pds16asmValueConverter” que implementa a interface “</a:t>
            </a:r>
            <a:r>
              <a:rPr lang="pt-PT" baseline="0" dirty="0" err="1" smtClean="0"/>
              <a:t>IValueConverterService</a:t>
            </a:r>
            <a:r>
              <a:rPr lang="pt-PT" baseline="0" dirty="0" smtClean="0"/>
              <a:t>”.</a:t>
            </a:r>
          </a:p>
          <a:p>
            <a:r>
              <a:rPr lang="pt-PT" baseline="0" dirty="0" smtClean="0"/>
              <a:t>(No relatório esta a imagem da </a:t>
            </a:r>
            <a:r>
              <a:rPr lang="pt-PT" baseline="0" dirty="0" err="1" smtClean="0"/>
              <a:t>class</a:t>
            </a:r>
            <a:r>
              <a:rPr lang="pt-PT" baseline="0" dirty="0" smtClean="0"/>
              <a:t> “Pds16asmValueConverter” que não usei </a:t>
            </a:r>
            <a:r>
              <a:rPr lang="pt-PT" baseline="0" dirty="0" err="1" smtClean="0"/>
              <a:t>pk</a:t>
            </a:r>
            <a:r>
              <a:rPr lang="pt-PT" baseline="0" dirty="0" smtClean="0"/>
              <a:t> n existe </a:t>
            </a:r>
            <a:r>
              <a:rPr lang="pt-PT" baseline="0" dirty="0" err="1" smtClean="0"/>
              <a:t>mt</a:t>
            </a:r>
            <a:r>
              <a:rPr lang="pt-PT" baseline="0" dirty="0" smtClean="0"/>
              <a:t> que se diga numa apresentação).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1961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 a necessidade de fazer verificações de semântica – apresentado no relatório.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7306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 que o método é diferente</a:t>
            </a:r>
            <a:r>
              <a:rPr lang="pt-PT" baseline="0" dirty="0" smtClean="0"/>
              <a:t> do anterior, neste caso:</a:t>
            </a:r>
          </a:p>
          <a:p>
            <a:r>
              <a:rPr lang="pt-PT" baseline="0" dirty="0" smtClean="0"/>
              <a:t>-existe uma classe gerada, onde é feita a definição de cada validador, essa classe encontra-se registada no </a:t>
            </a:r>
            <a:r>
              <a:rPr lang="pt-PT" baseline="0" dirty="0" err="1" smtClean="0"/>
              <a:t>DefaultRuntimeModule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Por cada validador é feito 1 método, com a anotação, recebendo a classe que representa a regra de gramatica a analisar por </a:t>
            </a:r>
            <a:r>
              <a:rPr lang="pt-PT" baseline="0" dirty="0" err="1" smtClean="0"/>
              <a:t>parametro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552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smtClean="0"/>
              <a:t>Licenciatura em Engenharia Informática e de Computadores </a:t>
            </a:r>
            <a:br>
              <a:rPr lang="pt-PT" dirty="0" smtClean="0"/>
            </a:br>
            <a:r>
              <a:rPr lang="pt-PT" dirty="0" smtClean="0"/>
              <a:t>Projeto e Seminário </a:t>
            </a:r>
            <a:br>
              <a:rPr lang="pt-PT" dirty="0" smtClean="0"/>
            </a:br>
            <a:r>
              <a:rPr lang="pt-PT" dirty="0" smtClean="0"/>
              <a:t>Semestre de Verão 2015/2016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53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67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4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43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6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smtClean="0"/>
              <a:t>Licenciatura em Engenharia Informática e de Computadores </a:t>
            </a:r>
            <a:br>
              <a:rPr lang="pt-PT" dirty="0" smtClean="0"/>
            </a:br>
            <a:r>
              <a:rPr lang="pt-PT" dirty="0" smtClean="0"/>
              <a:t>Projeto e Seminário </a:t>
            </a:r>
            <a:br>
              <a:rPr lang="pt-PT" dirty="0" smtClean="0"/>
            </a:br>
            <a:r>
              <a:rPr lang="pt-PT" dirty="0" smtClean="0"/>
              <a:t>Semestre de Verão 2015/2016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1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3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5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59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0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14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33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12520" y="3101196"/>
            <a:ext cx="99669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5227" y="1620946"/>
            <a:ext cx="10058400" cy="1450757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2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249" y="541461"/>
            <a:ext cx="8117687" cy="1261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dirty="0" smtClean="0"/>
              <a:t>Licenciatura em Engenharia Informática e de Computadores </a:t>
            </a:r>
            <a:br>
              <a:rPr lang="pt-PT" dirty="0" smtClean="0"/>
            </a:br>
            <a:r>
              <a:rPr lang="pt-PT" dirty="0" smtClean="0"/>
              <a:t>Projeto e Seminário </a:t>
            </a:r>
            <a:br>
              <a:rPr lang="pt-PT" dirty="0" smtClean="0"/>
            </a:br>
            <a:r>
              <a:rPr lang="pt-PT" dirty="0" smtClean="0"/>
              <a:t>Semestre de Verão 2015/2016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683249" y="2058253"/>
            <a:ext cx="811768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286603"/>
            <a:ext cx="2943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26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5759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9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dirty="0"/>
              <a:t>Licenciatura em Engenharia Informática e de Computadores </a:t>
            </a:r>
            <a:br>
              <a:rPr lang="pt-PT" dirty="0"/>
            </a:br>
            <a:r>
              <a:rPr lang="pt-PT" dirty="0"/>
              <a:t>Projeto e Seminário </a:t>
            </a:r>
            <a:br>
              <a:rPr lang="pt-PT" dirty="0"/>
            </a:br>
            <a:r>
              <a:rPr lang="pt-PT" dirty="0"/>
              <a:t>Semestre de Verão 2015/2016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529359" y="2277372"/>
            <a:ext cx="5133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 smtClean="0"/>
              <a:t>PDS16inEclipse</a:t>
            </a:r>
            <a:endParaRPr lang="pt-PT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29371" y="3443846"/>
            <a:ext cx="253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André </a:t>
            </a:r>
            <a:r>
              <a:rPr lang="pt-PT" dirty="0" err="1" smtClean="0"/>
              <a:t>Ramanlal</a:t>
            </a:r>
            <a:r>
              <a:rPr lang="pt-PT" dirty="0" smtClean="0"/>
              <a:t> nº39204</a:t>
            </a:r>
          </a:p>
          <a:p>
            <a:pPr algn="ctr"/>
            <a:r>
              <a:rPr lang="pt-PT" dirty="0" smtClean="0"/>
              <a:t>Tiago Oliveira nº40653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71845" y="4484768"/>
            <a:ext cx="264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Orientadores:</a:t>
            </a:r>
          </a:p>
          <a:p>
            <a:pPr algn="ctr"/>
            <a:r>
              <a:rPr lang="pt-PT" dirty="0" smtClean="0"/>
              <a:t>Tiago Dias</a:t>
            </a:r>
          </a:p>
          <a:p>
            <a:pPr algn="ctr"/>
            <a:r>
              <a:rPr lang="pt-PT" dirty="0" smtClean="0"/>
              <a:t>Pedro Sampaio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9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err="1" smtClean="0"/>
              <a:t>Xtext</a:t>
            </a:r>
            <a:r>
              <a:rPr lang="pt-PT" b="1" i="1" dirty="0" smtClean="0"/>
              <a:t> – </a:t>
            </a:r>
            <a:r>
              <a:rPr lang="pt-PT" b="1" i="1" dirty="0" err="1" smtClean="0"/>
              <a:t>Value</a:t>
            </a:r>
            <a:r>
              <a:rPr lang="pt-PT" b="1" i="1" dirty="0" smtClean="0"/>
              <a:t> </a:t>
            </a:r>
            <a:r>
              <a:rPr lang="pt-PT" b="1" i="1" dirty="0" err="1" smtClean="0"/>
              <a:t>Converters</a:t>
            </a:r>
            <a:endParaRPr lang="pt-PT" b="1" i="1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943810"/>
            <a:ext cx="10250905" cy="4204232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73" y="1943810"/>
            <a:ext cx="10978811" cy="3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0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err="1" smtClean="0"/>
              <a:t>Xtext</a:t>
            </a:r>
            <a:r>
              <a:rPr lang="pt-PT" b="1" i="1" dirty="0" smtClean="0"/>
              <a:t> – </a:t>
            </a:r>
            <a:r>
              <a:rPr lang="pt-PT" b="1" dirty="0" smtClean="0"/>
              <a:t>Verificação Semântica 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58" y="2661280"/>
            <a:ext cx="10014816" cy="2395151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25" y="1273959"/>
            <a:ext cx="2447615" cy="235145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8793125" y="2915920"/>
            <a:ext cx="2230475" cy="223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8651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i="1" dirty="0" err="1" smtClean="0"/>
              <a:t>Xtext</a:t>
            </a:r>
            <a:r>
              <a:rPr lang="pt-PT" b="1" i="1" dirty="0" smtClean="0"/>
              <a:t> – </a:t>
            </a:r>
            <a:r>
              <a:rPr lang="pt-PT" b="1" i="1" dirty="0" err="1" smtClean="0"/>
              <a:t>Syntaxe</a:t>
            </a:r>
            <a:r>
              <a:rPr lang="pt-PT" b="1" i="1" dirty="0" smtClean="0"/>
              <a:t> </a:t>
            </a:r>
            <a:r>
              <a:rPr lang="pt-PT" b="1" i="1" dirty="0" err="1" smtClean="0"/>
              <a:t>Highlighting</a:t>
            </a:r>
            <a:r>
              <a:rPr lang="pt-PT" b="1" i="1" dirty="0" smtClean="0"/>
              <a:t> </a:t>
            </a:r>
            <a:endParaRPr lang="pt-PT" b="1" i="1" dirty="0"/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51" y="2009447"/>
            <a:ext cx="10231099" cy="3685500"/>
          </a:xfrm>
        </p:spPr>
      </p:pic>
      <p:sp>
        <p:nvSpPr>
          <p:cNvPr id="2" name="CaixaDeTexto 1"/>
          <p:cNvSpPr txBox="1"/>
          <p:nvPr/>
        </p:nvSpPr>
        <p:spPr>
          <a:xfrm>
            <a:off x="7437120" y="4399280"/>
            <a:ext cx="265176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Criação e registo do estilo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66560" y="3190240"/>
            <a:ext cx="347472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Configuração  de todos os estilos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94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err="1"/>
              <a:t>Xtext</a:t>
            </a:r>
            <a:r>
              <a:rPr lang="pt-PT" b="1" i="1" dirty="0"/>
              <a:t> </a:t>
            </a:r>
            <a:r>
              <a:rPr lang="pt-PT" b="1" i="1" dirty="0" smtClean="0"/>
              <a:t>– </a:t>
            </a:r>
            <a:r>
              <a:rPr lang="pt-PT" b="1" i="1" dirty="0" err="1" smtClean="0"/>
              <a:t>Syntaxe</a:t>
            </a:r>
            <a:r>
              <a:rPr lang="pt-PT" b="1" i="1" dirty="0" smtClean="0"/>
              <a:t> </a:t>
            </a:r>
            <a:r>
              <a:rPr lang="pt-PT" b="1" i="1" dirty="0" err="1"/>
              <a:t>Highlighting</a:t>
            </a:r>
            <a:r>
              <a:rPr lang="pt-PT" b="1" i="1" dirty="0"/>
              <a:t> </a:t>
            </a:r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84" y="1932654"/>
            <a:ext cx="6811433" cy="4017423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95" y="1838704"/>
            <a:ext cx="6026610" cy="442436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8617796" y="3342640"/>
            <a:ext cx="1767840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Atribuição do estilo a cada regra gramatical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729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36330"/>
            <a:ext cx="10058400" cy="1450757"/>
          </a:xfrm>
        </p:spPr>
        <p:txBody>
          <a:bodyPr/>
          <a:lstStyle/>
          <a:p>
            <a:r>
              <a:rPr lang="pt-PT" b="1" i="1" dirty="0" smtClean="0"/>
              <a:t>Xtext – </a:t>
            </a:r>
            <a:r>
              <a:rPr lang="pt-PT" b="1" i="1" dirty="0" err="1" smtClean="0"/>
              <a:t>Outline</a:t>
            </a:r>
            <a:endParaRPr lang="pt-PT" b="1" i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01" y="1855478"/>
            <a:ext cx="5759598" cy="4486218"/>
          </a:xfrm>
        </p:spPr>
      </p:pic>
      <p:sp>
        <p:nvSpPr>
          <p:cNvPr id="3" name="CaixaDeTexto 2"/>
          <p:cNvSpPr txBox="1"/>
          <p:nvPr/>
        </p:nvSpPr>
        <p:spPr>
          <a:xfrm>
            <a:off x="8975799" y="3322320"/>
            <a:ext cx="2550160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Filtragem de elementos a apresentar no </a:t>
            </a:r>
            <a:r>
              <a:rPr lang="pt-PT" i="1" dirty="0" err="1" smtClean="0"/>
              <a:t>Outline</a:t>
            </a:r>
            <a:endParaRPr lang="pt-PT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27159" y="5142807"/>
            <a:ext cx="2550160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Criação de um nó e adição á lista </a:t>
            </a:r>
            <a:r>
              <a:rPr lang="pt-PT" i="1" dirty="0" err="1" smtClean="0"/>
              <a:t>Outline</a:t>
            </a:r>
            <a:endParaRPr lang="pt-PT" i="1" dirty="0"/>
          </a:p>
        </p:txBody>
      </p:sp>
      <p:sp>
        <p:nvSpPr>
          <p:cNvPr id="6" name="Oval 5"/>
          <p:cNvSpPr/>
          <p:nvPr/>
        </p:nvSpPr>
        <p:spPr>
          <a:xfrm>
            <a:off x="5161281" y="5142806"/>
            <a:ext cx="2379596" cy="2521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6960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/>
              <a:t>Xtext – </a:t>
            </a:r>
            <a:r>
              <a:rPr lang="pt-PT" b="1" i="1" dirty="0" err="1" smtClean="0"/>
              <a:t>Outline</a:t>
            </a:r>
            <a:endParaRPr lang="pt-PT" b="1" i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92" y="1822757"/>
            <a:ext cx="5649816" cy="4443246"/>
          </a:xfrm>
        </p:spPr>
      </p:pic>
    </p:spTree>
    <p:extLst>
      <p:ext uri="{BB962C8B-B14F-4D97-AF65-F5344CB8AC3E}">
        <p14:creationId xmlns:p14="http://schemas.microsoft.com/office/powerpoint/2010/main" val="37674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37" y="923354"/>
            <a:ext cx="10147564" cy="5454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65" y="1972682"/>
            <a:ext cx="5234336" cy="2438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37" y="923354"/>
            <a:ext cx="10147564" cy="54331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65" y="2040022"/>
            <a:ext cx="5211902" cy="24384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3881416" y="161915"/>
            <a:ext cx="4429169" cy="8269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6600" b="1" dirty="0" smtClean="0"/>
              <a:t>Motivação</a:t>
            </a:r>
            <a:endParaRPr lang="pt-PT" sz="6600" b="1" dirty="0"/>
          </a:p>
        </p:txBody>
      </p:sp>
    </p:spTree>
    <p:extLst>
      <p:ext uri="{BB962C8B-B14F-4D97-AF65-F5344CB8AC3E}">
        <p14:creationId xmlns:p14="http://schemas.microsoft.com/office/powerpoint/2010/main" val="14174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/>
              <a:t>Xtext - </a:t>
            </a:r>
            <a:r>
              <a:rPr lang="pt-PT" b="1" i="1" dirty="0" err="1" smtClean="0"/>
              <a:t>Generator</a:t>
            </a:r>
            <a:endParaRPr lang="pt-PT" b="1" i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928" y="1814365"/>
            <a:ext cx="5816144" cy="4487430"/>
          </a:xfrm>
        </p:spPr>
      </p:pic>
      <p:sp>
        <p:nvSpPr>
          <p:cNvPr id="3" name="CaixaDeTexto 2"/>
          <p:cNvSpPr txBox="1"/>
          <p:nvPr/>
        </p:nvSpPr>
        <p:spPr>
          <a:xfrm>
            <a:off x="8808549" y="2235215"/>
            <a:ext cx="2339340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Verificar a existência do elemento “.</a:t>
            </a:r>
            <a:r>
              <a:rPr lang="pt-PT" dirty="0" err="1" smtClean="0"/>
              <a:t>end</a:t>
            </a:r>
            <a:r>
              <a:rPr lang="pt-PT" dirty="0" smtClean="0"/>
              <a:t>”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57089" y="3302396"/>
            <a:ext cx="284226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Execução do assemblador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941899" y="4187434"/>
            <a:ext cx="207264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Conversão de </a:t>
            </a:r>
            <a:r>
              <a:rPr lang="pt-PT" dirty="0" smtClean="0"/>
              <a:t>erros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8854269" y="5138781"/>
            <a:ext cx="22479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Marcação de </a:t>
            </a:r>
            <a:r>
              <a:rPr lang="pt-PT" dirty="0" smtClean="0"/>
              <a:t>erros</a:t>
            </a:r>
            <a:endParaRPr lang="pt-PT" dirty="0"/>
          </a:p>
        </p:txBody>
      </p:sp>
      <p:cxnSp>
        <p:nvCxnSpPr>
          <p:cNvPr id="9" name="Conexão reta unidirecional 8"/>
          <p:cNvCxnSpPr>
            <a:stCxn id="3" idx="2"/>
            <a:endCxn id="6" idx="0"/>
          </p:cNvCxnSpPr>
          <p:nvPr/>
        </p:nvCxnSpPr>
        <p:spPr>
          <a:xfrm>
            <a:off x="9978219" y="2881546"/>
            <a:ext cx="0" cy="420850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unidirecional 11"/>
          <p:cNvCxnSpPr>
            <a:stCxn id="6" idx="2"/>
            <a:endCxn id="7" idx="0"/>
          </p:cNvCxnSpPr>
          <p:nvPr/>
        </p:nvCxnSpPr>
        <p:spPr>
          <a:xfrm>
            <a:off x="9978219" y="3671728"/>
            <a:ext cx="0" cy="515706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unidirecional 14"/>
          <p:cNvCxnSpPr>
            <a:stCxn id="7" idx="2"/>
            <a:endCxn id="8" idx="0"/>
          </p:cNvCxnSpPr>
          <p:nvPr/>
        </p:nvCxnSpPr>
        <p:spPr>
          <a:xfrm>
            <a:off x="9978219" y="4556766"/>
            <a:ext cx="0" cy="58201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19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8000" b="1" dirty="0" smtClean="0"/>
              <a:t>DEMO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2890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4238" y="268228"/>
            <a:ext cx="10058400" cy="1450757"/>
          </a:xfrm>
        </p:spPr>
        <p:txBody>
          <a:bodyPr/>
          <a:lstStyle/>
          <a:p>
            <a:r>
              <a:rPr lang="pt-PT" b="1" dirty="0" smtClean="0"/>
              <a:t>Conclusões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65382" y="1973325"/>
            <a:ext cx="10058400" cy="4023360"/>
          </a:xfrm>
        </p:spPr>
        <p:txBody>
          <a:bodyPr>
            <a:no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pt-PT" sz="2600" dirty="0" smtClean="0"/>
              <a:t>Criar uma ferramenta que implemente as seguintes funcionalidades:</a:t>
            </a:r>
            <a:endParaRPr lang="pt-PT" sz="2600" i="1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pt-PT" sz="2600" dirty="0" smtClean="0"/>
              <a:t> Verificação de sintaxe e semântica;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pt-PT" sz="2600" i="1" dirty="0" smtClean="0"/>
              <a:t> </a:t>
            </a:r>
            <a:r>
              <a:rPr lang="pt-PT" sz="2600" i="1" dirty="0" err="1" smtClean="0"/>
              <a:t>Intellisense</a:t>
            </a:r>
            <a:r>
              <a:rPr lang="pt-PT" sz="2600" dirty="0"/>
              <a:t>;</a:t>
            </a:r>
            <a:endParaRPr lang="pt-PT" sz="2600" i="1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pt-PT" sz="2600" i="1" dirty="0" smtClean="0"/>
              <a:t> </a:t>
            </a:r>
            <a:r>
              <a:rPr lang="pt-PT" sz="2600" i="1" dirty="0" err="1" smtClean="0"/>
              <a:t>Syntaxe</a:t>
            </a:r>
            <a:r>
              <a:rPr lang="pt-PT" sz="2600" i="1" dirty="0" smtClean="0"/>
              <a:t> </a:t>
            </a:r>
            <a:r>
              <a:rPr lang="pt-PT" sz="2600" i="1" dirty="0" err="1" smtClean="0"/>
              <a:t>Highlighting</a:t>
            </a:r>
            <a:r>
              <a:rPr lang="pt-PT" sz="2600" i="1" dirty="0" smtClean="0"/>
              <a:t>;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pt-PT" sz="2600" i="1" dirty="0" smtClean="0"/>
              <a:t> </a:t>
            </a:r>
            <a:r>
              <a:rPr lang="pt-PT" sz="2600" i="1" dirty="0" err="1" smtClean="0"/>
              <a:t>Outline</a:t>
            </a:r>
            <a:r>
              <a:rPr lang="pt-PT" sz="2600" i="1" dirty="0" smtClean="0"/>
              <a:t>;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pt-PT" sz="2600" dirty="0" smtClean="0"/>
              <a:t> Integração com o assemblador </a:t>
            </a:r>
            <a:r>
              <a:rPr lang="pt-PT" sz="2600" i="1" dirty="0" smtClean="0"/>
              <a:t>DASM</a:t>
            </a:r>
            <a:r>
              <a:rPr lang="pt-PT" sz="2600" dirty="0" smtClean="0"/>
              <a:t>.</a:t>
            </a:r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26902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10" y="1811546"/>
            <a:ext cx="2946180" cy="43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4238" y="268228"/>
            <a:ext cx="10058400" cy="1450757"/>
          </a:xfrm>
        </p:spPr>
        <p:txBody>
          <a:bodyPr/>
          <a:lstStyle/>
          <a:p>
            <a:r>
              <a:rPr lang="pt-PT" b="1" dirty="0" smtClean="0"/>
              <a:t>Objetivos do Projeto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pt-PT" sz="2600" dirty="0" smtClean="0"/>
              <a:t>Criar uma ferramenta que implemente as seguintes funcionalidades:</a:t>
            </a:r>
            <a:endParaRPr lang="pt-PT" sz="2600" i="1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dirty="0" smtClean="0"/>
              <a:t>Verificação de sintaxe e semântica;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i="1" dirty="0" err="1" smtClean="0"/>
              <a:t>Intellisense</a:t>
            </a:r>
            <a:r>
              <a:rPr lang="pt-PT" sz="2600" dirty="0"/>
              <a:t>;</a:t>
            </a:r>
            <a:endParaRPr lang="pt-PT" sz="2600" i="1" dirty="0" smtClean="0"/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i="1" dirty="0" err="1" smtClean="0"/>
              <a:t>Syntaxe</a:t>
            </a:r>
            <a:r>
              <a:rPr lang="pt-PT" sz="2600" i="1" dirty="0" smtClean="0"/>
              <a:t> </a:t>
            </a:r>
            <a:r>
              <a:rPr lang="pt-PT" sz="2600" i="1" dirty="0" err="1" smtClean="0"/>
              <a:t>Highlighting</a:t>
            </a:r>
            <a:r>
              <a:rPr lang="pt-PT" sz="2600" i="1" dirty="0" smtClean="0"/>
              <a:t>;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i="1" dirty="0" err="1" smtClean="0"/>
              <a:t>Outline</a:t>
            </a:r>
            <a:r>
              <a:rPr lang="pt-PT" sz="2600" i="1" dirty="0" smtClean="0"/>
              <a:t>;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dirty="0" smtClean="0"/>
              <a:t>Integração com o assemblador </a:t>
            </a:r>
            <a:r>
              <a:rPr lang="pt-PT" sz="2600" i="1" dirty="0" smtClean="0"/>
              <a:t>DASM</a:t>
            </a:r>
            <a:r>
              <a:rPr lang="pt-PT" sz="2600" dirty="0"/>
              <a:t>.</a:t>
            </a:r>
            <a:endParaRPr lang="pt-PT" sz="2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600" dirty="0" smtClean="0"/>
              <a:t>Geração de um </a:t>
            </a:r>
            <a:r>
              <a:rPr lang="pt-PT" sz="2600" i="1" dirty="0" smtClean="0"/>
              <a:t>plug-in</a:t>
            </a:r>
            <a:r>
              <a:rPr lang="pt-PT" sz="2600" dirty="0" smtClean="0"/>
              <a:t> para a plataforma Eclipse;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dirty="0" smtClean="0"/>
              <a:t>Conseguido recorrendo á </a:t>
            </a:r>
            <a:r>
              <a:rPr lang="pt-PT" sz="2600" i="1" dirty="0" smtClean="0"/>
              <a:t>framework </a:t>
            </a:r>
            <a:r>
              <a:rPr lang="pt-PT" sz="2600" dirty="0" smtClean="0"/>
              <a:t>Xtext.</a:t>
            </a:r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24104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/>
              <a:t>Xtext Framework</a:t>
            </a:r>
            <a:endParaRPr lang="pt-PT" b="1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231" y="1031522"/>
            <a:ext cx="2281449" cy="6768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83" y="2278339"/>
            <a:ext cx="8831635" cy="32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6000" dirty="0" smtClean="0"/>
              <a:t>Funcionalidades Implementadas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805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93386"/>
              </p:ext>
            </p:extLst>
          </p:nvPr>
        </p:nvGraphicFramePr>
        <p:xfrm>
          <a:off x="2432343" y="1910794"/>
          <a:ext cx="7388274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4137"/>
                <a:gridCol w="3694137"/>
              </a:tblGrid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Elemento da Sintaxe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Significado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default (sem operador)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Exatamente um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? sufixo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Um ou nenhum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* sufixo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Zero ou mais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+ sufixo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Um ou mais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| infixo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Or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&amp; infixo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And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.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Caracter universal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('0'..'9')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Range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/>
              <a:t>Xtext</a:t>
            </a:r>
            <a:r>
              <a:rPr lang="pt-PT" b="1" dirty="0" smtClean="0"/>
              <a:t> - Elementos da Sintaxe </a:t>
            </a:r>
            <a:r>
              <a:rPr lang="pt-PT" b="1" dirty="0" err="1" smtClean="0"/>
              <a:t>Gramátical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9898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/>
              <a:t>Xtext -  </a:t>
            </a:r>
            <a:r>
              <a:rPr lang="pt-PT" b="1" i="1" dirty="0" err="1" smtClean="0"/>
              <a:t>Parser</a:t>
            </a:r>
            <a:r>
              <a:rPr lang="pt-PT" b="1" i="1" dirty="0" smtClean="0"/>
              <a:t> Rules</a:t>
            </a:r>
            <a:endParaRPr lang="pt-PT" b="1" i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6377"/>
            <a:ext cx="9047747" cy="3793796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56" y="1763552"/>
            <a:ext cx="1885950" cy="1409700"/>
          </a:xfrm>
          <a:prstGeom prst="rect">
            <a:avLst/>
          </a:prstGeom>
        </p:spPr>
      </p:pic>
      <p:cxnSp>
        <p:nvCxnSpPr>
          <p:cNvPr id="6" name="Conexão reta unidirecional 5"/>
          <p:cNvCxnSpPr/>
          <p:nvPr/>
        </p:nvCxnSpPr>
        <p:spPr>
          <a:xfrm flipV="1">
            <a:off x="1856445" y="2491030"/>
            <a:ext cx="6698511" cy="640080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7301449" y="3809131"/>
            <a:ext cx="1763304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Chamada a regra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9649134" y="4509108"/>
            <a:ext cx="1583543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Palavras-chave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3683118" y="5141533"/>
            <a:ext cx="135671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Propriedade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194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err="1" smtClean="0"/>
              <a:t>Xtext</a:t>
            </a:r>
            <a:r>
              <a:rPr lang="pt-PT" b="1" i="1" dirty="0" smtClean="0"/>
              <a:t> </a:t>
            </a:r>
            <a:r>
              <a:rPr lang="pt-PT" b="1" dirty="0" smtClean="0"/>
              <a:t>– Regras Terminais</a:t>
            </a:r>
            <a:endParaRPr lang="pt-PT" b="1" dirty="0"/>
          </a:p>
        </p:txBody>
      </p:sp>
      <p:pic>
        <p:nvPicPr>
          <p:cNvPr id="8" name="Imagem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0" t="43758" r="20184" b="46577"/>
          <a:stretch/>
        </p:blipFill>
        <p:spPr bwMode="auto">
          <a:xfrm>
            <a:off x="1923448" y="3285601"/>
            <a:ext cx="8406063" cy="11015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804160" y="5311949"/>
            <a:ext cx="2852448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pt-PT" dirty="0" smtClean="0"/>
              <a:t>Alteração do tipo de retorno</a:t>
            </a:r>
            <a:endParaRPr lang="pt-PT" dirty="0"/>
          </a:p>
        </p:txBody>
      </p:sp>
      <p:cxnSp>
        <p:nvCxnSpPr>
          <p:cNvPr id="5" name="Conexão reta unidirecional 4"/>
          <p:cNvCxnSpPr/>
          <p:nvPr/>
        </p:nvCxnSpPr>
        <p:spPr>
          <a:xfrm>
            <a:off x="4236480" y="4175760"/>
            <a:ext cx="0" cy="1075229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01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1_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</TotalTime>
  <Words>1113</Words>
  <Application>Microsoft Office PowerPoint</Application>
  <PresentationFormat>Ecrã Panorâmico</PresentationFormat>
  <Paragraphs>159</Paragraphs>
  <Slides>23</Slides>
  <Notes>20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Wingdings</vt:lpstr>
      <vt:lpstr>1_Retrospetiva</vt:lpstr>
      <vt:lpstr>Retrospetiva</vt:lpstr>
      <vt:lpstr>Licenciatura em Engenharia Informática e de Computadores  Projeto e Seminário  Semestre de Verão 2015/2016</vt:lpstr>
      <vt:lpstr>Apresentação do PowerPoint</vt:lpstr>
      <vt:lpstr>Objetivos do Projeto</vt:lpstr>
      <vt:lpstr>Xtext Framework</vt:lpstr>
      <vt:lpstr>Funcionalidades Implementadas</vt:lpstr>
      <vt:lpstr>Apresentação do PowerPoint</vt:lpstr>
      <vt:lpstr>Xtext - Elementos da Sintaxe Gramátical</vt:lpstr>
      <vt:lpstr>Xtext -  Parser Rules</vt:lpstr>
      <vt:lpstr>Xtext – Regras Terminais</vt:lpstr>
      <vt:lpstr>Xtext – Value Converters</vt:lpstr>
      <vt:lpstr>Apresentação do PowerPoint</vt:lpstr>
      <vt:lpstr>Xtext – Verificação Semântica </vt:lpstr>
      <vt:lpstr>Apresentação do PowerPoint</vt:lpstr>
      <vt:lpstr>Xtext – Syntaxe Highlighting </vt:lpstr>
      <vt:lpstr>Xtext – Syntaxe Highlighting </vt:lpstr>
      <vt:lpstr>Apresentação do PowerPoint</vt:lpstr>
      <vt:lpstr>Xtext – Outline</vt:lpstr>
      <vt:lpstr>Xtext – Outline</vt:lpstr>
      <vt:lpstr>Apresentação do PowerPoint</vt:lpstr>
      <vt:lpstr>Xtext - Generator</vt:lpstr>
      <vt:lpstr>DEMO</vt:lpstr>
      <vt:lpstr>Conclusões</vt:lpstr>
      <vt:lpstr>Questões?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PDS16inEclipse</dc:title>
  <dc:creator>Tiago Oliveira</dc:creator>
  <cp:lastModifiedBy>Tiago Oliveira</cp:lastModifiedBy>
  <cp:revision>45</cp:revision>
  <dcterms:created xsi:type="dcterms:W3CDTF">2016-07-26T10:28:41Z</dcterms:created>
  <dcterms:modified xsi:type="dcterms:W3CDTF">2016-07-28T16:59:52Z</dcterms:modified>
</cp:coreProperties>
</file>