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  <p:sldMasterId id="2147483735" r:id="rId2"/>
  </p:sldMasterIdLst>
  <p:notesMasterIdLst>
    <p:notesMasterId r:id="rId27"/>
  </p:notesMasterIdLst>
  <p:sldIdLst>
    <p:sldId id="256" r:id="rId3"/>
    <p:sldId id="277" r:id="rId4"/>
    <p:sldId id="278" r:id="rId5"/>
    <p:sldId id="258" r:id="rId6"/>
    <p:sldId id="269" r:id="rId7"/>
    <p:sldId id="274" r:id="rId8"/>
    <p:sldId id="275" r:id="rId9"/>
    <p:sldId id="268" r:id="rId10"/>
    <p:sldId id="276" r:id="rId11"/>
    <p:sldId id="261" r:id="rId12"/>
    <p:sldId id="260" r:id="rId13"/>
    <p:sldId id="272" r:id="rId14"/>
    <p:sldId id="281" r:id="rId15"/>
    <p:sldId id="263" r:id="rId16"/>
    <p:sldId id="262" r:id="rId17"/>
    <p:sldId id="265" r:id="rId18"/>
    <p:sldId id="273" r:id="rId19"/>
    <p:sldId id="264" r:id="rId20"/>
    <p:sldId id="267" r:id="rId21"/>
    <p:sldId id="266" r:id="rId22"/>
    <p:sldId id="270" r:id="rId23"/>
    <p:sldId id="282" r:id="rId24"/>
    <p:sldId id="28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go Oliveira" initials="TO" lastIdx="2" clrIdx="0">
    <p:extLst>
      <p:ext uri="{19B8F6BF-5375-455C-9EA6-DF929625EA0E}">
        <p15:presenceInfo xmlns:p15="http://schemas.microsoft.com/office/powerpoint/2012/main" userId="7eb0af10b4188c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969" autoAdjust="0"/>
  </p:normalViewPr>
  <p:slideViewPr>
    <p:cSldViewPr snapToGrid="0">
      <p:cViewPr>
        <p:scale>
          <a:sx n="75" d="100"/>
          <a:sy n="75" d="100"/>
        </p:scale>
        <p:origin x="326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F8247-C030-442D-97C8-73781D4E9114}" type="datetimeFigureOut">
              <a:rPr lang="pt-PT" smtClean="0"/>
              <a:t>28/07/2016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19820-F9B7-4861-AAE2-DFC11E5F6C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068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Bom dia</a:t>
            </a:r>
          </a:p>
          <a:p>
            <a:r>
              <a:rPr lang="pt-PT" dirty="0" smtClean="0"/>
              <a:t>Nomes</a:t>
            </a:r>
          </a:p>
          <a:p>
            <a:r>
              <a:rPr lang="pt-PT" dirty="0" smtClean="0"/>
              <a:t>Apresentar o projeto denominado de PDS16inEclipse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4181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 que o método é diferente</a:t>
            </a:r>
            <a:r>
              <a:rPr lang="pt-PT" baseline="0" dirty="0" smtClean="0"/>
              <a:t> do anterior, neste caso:</a:t>
            </a:r>
          </a:p>
          <a:p>
            <a:r>
              <a:rPr lang="pt-PT" baseline="0" dirty="0" smtClean="0"/>
              <a:t>-existe uma classe gerada, </a:t>
            </a:r>
            <a:r>
              <a:rPr lang="pt-PT" baseline="0" dirty="0" smtClean="0"/>
              <a:t>que se encontra </a:t>
            </a:r>
            <a:r>
              <a:rPr lang="pt-PT" baseline="0" dirty="0" smtClean="0"/>
              <a:t>registada no </a:t>
            </a:r>
            <a:r>
              <a:rPr lang="pt-PT" baseline="0" dirty="0" err="1" smtClean="0"/>
              <a:t>DefaultRuntimeModule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Por cada validador é feito 1 método, com a anotação, recebendo a classe que representa a regra de gramatica a analisar por </a:t>
            </a:r>
            <a:r>
              <a:rPr lang="pt-PT" baseline="0" dirty="0" err="1" smtClean="0"/>
              <a:t>parametro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Explicar la dentro a verificação agora com </a:t>
            </a:r>
            <a:r>
              <a:rPr lang="pt-PT" baseline="0" dirty="0" err="1" smtClean="0"/>
              <a:t>integer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err="1" smtClean="0"/>
              <a:t>Varios</a:t>
            </a:r>
            <a:r>
              <a:rPr lang="pt-PT" baseline="0" dirty="0" smtClean="0"/>
              <a:t> validadores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ANDRÉ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5527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</a:t>
            </a:r>
            <a:r>
              <a:rPr lang="pt-PT" baseline="0" dirty="0" smtClean="0"/>
              <a:t> que são?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Porquê?</a:t>
            </a:r>
          </a:p>
          <a:p>
            <a:r>
              <a:rPr lang="pt-PT" baseline="0" dirty="0" smtClean="0"/>
              <a:t>Para que o </a:t>
            </a:r>
            <a:r>
              <a:rPr lang="pt-PT" baseline="0" dirty="0" err="1" smtClean="0"/>
              <a:t>dasm</a:t>
            </a:r>
            <a:r>
              <a:rPr lang="pt-PT" baseline="0" dirty="0" smtClean="0"/>
              <a:t> não esteja sempre a ser evocado, fazemos nós, quase todas as verificações</a:t>
            </a:r>
          </a:p>
          <a:p>
            <a:r>
              <a:rPr lang="pt-PT" baseline="0" dirty="0" smtClean="0"/>
              <a:t>Utilizando assim o </a:t>
            </a:r>
            <a:r>
              <a:rPr lang="pt-PT" baseline="0" dirty="0" err="1" smtClean="0"/>
              <a:t>dasm</a:t>
            </a:r>
            <a:r>
              <a:rPr lang="pt-PT" baseline="0" dirty="0" smtClean="0"/>
              <a:t> apenas para a geração a partir do ficheiro fonte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7306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A partir deste ponto, deixamos o </a:t>
            </a:r>
            <a:r>
              <a:rPr lang="pt-PT" baseline="0" dirty="0" err="1" smtClean="0"/>
              <a:t>RuntimeModule</a:t>
            </a:r>
            <a:r>
              <a:rPr lang="pt-PT" baseline="0" dirty="0" smtClean="0"/>
              <a:t>, E passamos para o </a:t>
            </a:r>
            <a:r>
              <a:rPr lang="pt-PT" baseline="0" dirty="0" err="1" smtClean="0"/>
              <a:t>UIModule</a:t>
            </a:r>
            <a:r>
              <a:rPr lang="pt-PT" baseline="0" dirty="0" smtClean="0"/>
              <a:t>, visto que se trata de interface gráfica</a:t>
            </a:r>
            <a:endParaRPr lang="pt-PT" dirty="0" smtClean="0"/>
          </a:p>
          <a:p>
            <a:r>
              <a:rPr lang="pt-PT" dirty="0" smtClean="0"/>
              <a:t>Introduzir</a:t>
            </a:r>
            <a:r>
              <a:rPr lang="pt-PT" baseline="0" dirty="0" smtClean="0"/>
              <a:t> a </a:t>
            </a:r>
            <a:r>
              <a:rPr lang="pt-PT" baseline="0" dirty="0" err="1" smtClean="0"/>
              <a:t>Syntaxe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Highliting</a:t>
            </a:r>
            <a:r>
              <a:rPr lang="pt-PT" baseline="0" dirty="0" smtClean="0"/>
              <a:t> -&gt; MAIOR LEGIBILIDADE sobre o código </a:t>
            </a:r>
          </a:p>
          <a:p>
            <a:r>
              <a:rPr lang="pt-PT" baseline="0" dirty="0" smtClean="0"/>
              <a:t>		       DISTINGUIR OS VARIOS TIPOS DE ELEMENTOS na gramatica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HighlightConfiguration</a:t>
            </a:r>
            <a:r>
              <a:rPr lang="pt-PT" baseline="0" dirty="0" smtClean="0"/>
              <a:t>, define estilos</a:t>
            </a:r>
          </a:p>
          <a:p>
            <a:r>
              <a:rPr lang="pt-PT" baseline="0" dirty="0" err="1" smtClean="0"/>
              <a:t>TokenAtributeIdMapper</a:t>
            </a:r>
            <a:r>
              <a:rPr lang="pt-PT" baseline="0" dirty="0" smtClean="0"/>
              <a:t> associa os estilos a cada </a:t>
            </a:r>
            <a:r>
              <a:rPr lang="pt-PT" baseline="0" dirty="0" err="1" smtClean="0"/>
              <a:t>token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Como estas duas classes foram criadas… estas tiveram que ser registadas no </a:t>
            </a:r>
            <a:r>
              <a:rPr lang="pt-PT" baseline="0" dirty="0" err="1" smtClean="0"/>
              <a:t>UiModule</a:t>
            </a:r>
            <a:r>
              <a:rPr lang="pt-PT" baseline="0" dirty="0" smtClean="0"/>
              <a:t> que no nosso caso é a classe Pds16asmUiModule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708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Esta</a:t>
            </a:r>
            <a:r>
              <a:rPr lang="pt-PT" baseline="0" dirty="0" smtClean="0"/>
              <a:t> classe foi criada.. Criar estilos personalizados onde fosse possível ter uma cor e um formato de letra diferente.</a:t>
            </a:r>
          </a:p>
          <a:p>
            <a:r>
              <a:rPr lang="pt-PT" baseline="0" dirty="0" err="1" smtClean="0"/>
              <a:t>Metodo</a:t>
            </a:r>
            <a:r>
              <a:rPr lang="pt-PT" baseline="0" dirty="0" smtClean="0"/>
              <a:t> Configure..</a:t>
            </a:r>
          </a:p>
          <a:p>
            <a:r>
              <a:rPr lang="pt-PT" baseline="0" dirty="0" err="1" smtClean="0"/>
              <a:t>Metodo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addType</a:t>
            </a:r>
            <a:r>
              <a:rPr lang="pt-PT" baseline="0" dirty="0" smtClean="0"/>
              <a:t> … criado… registado..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8994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FAZ A CORRESPONDENCIA ENTRE O ESTILO</a:t>
            </a:r>
            <a:r>
              <a:rPr lang="pt-PT" baseline="0" dirty="0" smtClean="0"/>
              <a:t> E O TOKEN</a:t>
            </a:r>
          </a:p>
          <a:p>
            <a:endParaRPr lang="pt-PT" baseline="0" dirty="0" smtClean="0"/>
          </a:p>
          <a:p>
            <a:r>
              <a:rPr lang="pt-PT" baseline="0" dirty="0" smtClean="0"/>
              <a:t>COMO? DAR EXEMPLO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7396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2151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Funcionalidade</a:t>
            </a:r>
            <a:r>
              <a:rPr lang="pt-PT" baseline="0" dirty="0" smtClean="0"/>
              <a:t> que permite </a:t>
            </a:r>
            <a:r>
              <a:rPr lang="pt-PT" dirty="0" smtClean="0"/>
              <a:t>ao utilizador ter uma NAVEGABILIDADE</a:t>
            </a:r>
            <a:r>
              <a:rPr lang="pt-PT" baseline="0" dirty="0" smtClean="0"/>
              <a:t> 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</a:t>
            </a:r>
            <a:r>
              <a:rPr lang="pt-PT" baseline="0" dirty="0" smtClean="0"/>
              <a:t>definir os elementos a </a:t>
            </a:r>
            <a:r>
              <a:rPr lang="pt-PT" baseline="0" dirty="0" smtClean="0"/>
              <a:t>apresentar </a:t>
            </a:r>
            <a:r>
              <a:rPr lang="pt-PT" baseline="0" dirty="0" smtClean="0"/>
              <a:t>foi feito </a:t>
            </a:r>
            <a:r>
              <a:rPr lang="pt-PT" baseline="0" dirty="0" err="1" smtClean="0"/>
              <a:t>override</a:t>
            </a:r>
            <a:r>
              <a:rPr lang="pt-PT" baseline="0" dirty="0" smtClean="0"/>
              <a:t> ao método que </a:t>
            </a:r>
            <a:r>
              <a:rPr lang="pt-PT" baseline="0" dirty="0" smtClean="0"/>
              <a:t>é CHAMADO POR CADA ELEMENTO DEFINIDO NO FICHEIRO</a:t>
            </a:r>
            <a:endParaRPr lang="pt-PT" baseline="0" dirty="0" smtClean="0"/>
          </a:p>
          <a:p>
            <a:r>
              <a:rPr lang="pt-PT" baseline="0" dirty="0" err="1" smtClean="0"/>
              <a:t>Parametros</a:t>
            </a:r>
            <a:r>
              <a:rPr lang="pt-PT" baseline="0" dirty="0" smtClean="0"/>
              <a:t> </a:t>
            </a:r>
            <a:endParaRPr lang="pt-PT" baseline="0" dirty="0" smtClean="0"/>
          </a:p>
          <a:p>
            <a:r>
              <a:rPr lang="pt-PT" baseline="0" dirty="0" smtClean="0"/>
              <a:t>Filtragem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 smtClean="0"/>
              <a:t>Metodo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setOutline</a:t>
            </a:r>
            <a:r>
              <a:rPr lang="pt-PT" baseline="0" dirty="0" smtClean="0"/>
              <a:t> que cria no e </a:t>
            </a:r>
            <a:r>
              <a:rPr lang="pt-PT" baseline="0" dirty="0" err="1" smtClean="0"/>
              <a:t>adicona</a:t>
            </a: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r>
              <a:rPr lang="pt-PT" baseline="0" dirty="0" smtClean="0"/>
              <a:t>No </a:t>
            </a:r>
            <a:r>
              <a:rPr lang="pt-PT" baseline="0" dirty="0" smtClean="0"/>
              <a:t>processo de criação do nó é necessário saber o </a:t>
            </a:r>
            <a:r>
              <a:rPr lang="pt-PT" baseline="0" dirty="0" smtClean="0"/>
              <a:t>NOME A COLOCAR NO IDENTIFICADOR </a:t>
            </a:r>
            <a:r>
              <a:rPr lang="pt-PT" baseline="0" dirty="0" smtClean="0"/>
              <a:t>na lista </a:t>
            </a:r>
            <a:r>
              <a:rPr lang="pt-PT" baseline="0" dirty="0" err="1" smtClean="0"/>
              <a:t>outline</a:t>
            </a:r>
            <a:r>
              <a:rPr lang="pt-PT" baseline="0" dirty="0" smtClean="0"/>
              <a:t>, …. </a:t>
            </a:r>
            <a:endParaRPr lang="pt-PT" baseline="0" dirty="0" smtClean="0"/>
          </a:p>
          <a:p>
            <a:r>
              <a:rPr lang="pt-PT" baseline="0" dirty="0" err="1" smtClean="0"/>
              <a:t>Textdispacher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obtem</a:t>
            </a:r>
            <a:r>
              <a:rPr lang="pt-PT" baseline="0" dirty="0" smtClean="0"/>
              <a:t> o nome a apresentar no nó, </a:t>
            </a:r>
            <a:r>
              <a:rPr lang="pt-PT" baseline="0" dirty="0" smtClean="0"/>
              <a:t>A PARTIR DO OBJETO RECEBIDO</a:t>
            </a:r>
          </a:p>
          <a:p>
            <a:r>
              <a:rPr lang="pt-PT" baseline="0" dirty="0" smtClean="0"/>
              <a:t>Isto </a:t>
            </a:r>
            <a:r>
              <a:rPr lang="pt-PT" baseline="0" dirty="0" smtClean="0"/>
              <a:t>é feito via </a:t>
            </a:r>
            <a:r>
              <a:rPr lang="pt-PT" baseline="0" dirty="0" smtClean="0"/>
              <a:t>reflexão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1106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Via reflexão</a:t>
            </a:r>
            <a:r>
              <a:rPr lang="pt-PT" baseline="0" dirty="0" smtClean="0"/>
              <a:t> a partir do tipo do objeto da figura </a:t>
            </a:r>
            <a:r>
              <a:rPr lang="pt-PT" baseline="0" dirty="0" smtClean="0"/>
              <a:t>anterior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EXEMPLO “LABEL” o </a:t>
            </a:r>
            <a:r>
              <a:rPr lang="pt-PT" baseline="0" dirty="0" err="1" smtClean="0"/>
              <a:t>textdispacher</a:t>
            </a:r>
            <a:r>
              <a:rPr lang="pt-PT" baseline="0" dirty="0" smtClean="0"/>
              <a:t>, IRÁ PROCURAR NESTA CLASSE O METODO COM O NONE “TEXT” que RECEBE “LABEL”</a:t>
            </a:r>
            <a:endParaRPr lang="pt-PT" baseline="0" dirty="0" smtClean="0"/>
          </a:p>
          <a:p>
            <a:endParaRPr lang="pt-PT" dirty="0" smtClean="0"/>
          </a:p>
          <a:p>
            <a:r>
              <a:rPr lang="pt-PT" dirty="0" smtClean="0"/>
              <a:t>Dizer</a:t>
            </a:r>
            <a:r>
              <a:rPr lang="pt-PT" baseline="0" dirty="0" smtClean="0"/>
              <a:t> que para cada tipo de regra da gramatica suportada pelo </a:t>
            </a:r>
            <a:r>
              <a:rPr lang="pt-PT" baseline="0" dirty="0" err="1" smtClean="0"/>
              <a:t>outline</a:t>
            </a:r>
            <a:r>
              <a:rPr lang="pt-PT" baseline="0" dirty="0" smtClean="0"/>
              <a:t>, é calculado o nome a apresentar no elemento final.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ESTAS CLASSES são </a:t>
            </a:r>
            <a:r>
              <a:rPr lang="pt-PT" baseline="0" dirty="0" smtClean="0"/>
              <a:t>classes geradas pela framework </a:t>
            </a:r>
            <a:r>
              <a:rPr lang="pt-PT" baseline="0" dirty="0" smtClean="0"/>
              <a:t>logo JÁ SE ENCONTRAM caso </a:t>
            </a:r>
            <a:r>
              <a:rPr lang="pt-PT" baseline="0" dirty="0" smtClean="0"/>
              <a:t>registadas na </a:t>
            </a:r>
            <a:r>
              <a:rPr lang="pt-PT" baseline="0" dirty="0" err="1" smtClean="0"/>
              <a:t>DefaultiUiModule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2682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err="1" smtClean="0"/>
              <a:t>Outline</a:t>
            </a:r>
            <a:r>
              <a:rPr lang="pt-PT" dirty="0" smtClean="0"/>
              <a:t> é uma janela que contem uma lista de elementos gramaticais </a:t>
            </a:r>
            <a:r>
              <a:rPr lang="pt-PT" dirty="0" err="1" smtClean="0"/>
              <a:t>defenidos</a:t>
            </a:r>
            <a:r>
              <a:rPr lang="pt-PT" baseline="0" dirty="0" smtClean="0"/>
              <a:t> no ficheiro fonte </a:t>
            </a:r>
            <a:r>
              <a:rPr lang="pt-PT" baseline="0" dirty="0" err="1" smtClean="0"/>
              <a:t>selectionado</a:t>
            </a:r>
            <a:endParaRPr lang="pt-PT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3823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Classe responsável</a:t>
            </a:r>
            <a:r>
              <a:rPr lang="pt-PT" baseline="0" dirty="0" smtClean="0"/>
              <a:t> pela geração de </a:t>
            </a:r>
            <a:r>
              <a:rPr lang="pt-PT" baseline="0" dirty="0" err="1" smtClean="0"/>
              <a:t>codigo</a:t>
            </a:r>
            <a:endParaRPr lang="pt-PT" dirty="0" smtClean="0"/>
          </a:p>
          <a:p>
            <a:r>
              <a:rPr lang="pt-PT" baseline="0" dirty="0" err="1" smtClean="0"/>
              <a:t>doGenerate</a:t>
            </a:r>
            <a:r>
              <a:rPr lang="pt-PT" baseline="0" dirty="0" smtClean="0"/>
              <a:t> </a:t>
            </a:r>
            <a:r>
              <a:rPr lang="pt-PT" baseline="0" dirty="0" smtClean="0"/>
              <a:t>é chamado (ao gravar, sem erros de validação)</a:t>
            </a:r>
          </a:p>
          <a:p>
            <a:endParaRPr lang="pt-PT" baseline="0" dirty="0" smtClean="0"/>
          </a:p>
          <a:p>
            <a:r>
              <a:rPr lang="pt-PT" baseline="0" dirty="0" smtClean="0"/>
              <a:t>Execute </a:t>
            </a:r>
            <a:r>
              <a:rPr lang="pt-PT" baseline="0" dirty="0" smtClean="0"/>
              <a:t>DASM, feito através de um </a:t>
            </a:r>
            <a:r>
              <a:rPr lang="pt-PT" baseline="0" dirty="0" err="1" smtClean="0"/>
              <a:t>Process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Builder</a:t>
            </a:r>
            <a:r>
              <a:rPr lang="pt-PT" baseline="0" dirty="0" smtClean="0"/>
              <a:t>, inserindo como argumento o nome do ficheiro </a:t>
            </a:r>
            <a:endParaRPr lang="pt-PT" baseline="0" dirty="0" smtClean="0"/>
          </a:p>
          <a:p>
            <a:r>
              <a:rPr lang="pt-PT" baseline="0" dirty="0" smtClean="0"/>
              <a:t>Captura-se o output (</a:t>
            </a:r>
            <a:r>
              <a:rPr lang="pt-PT" baseline="0" dirty="0" err="1" smtClean="0"/>
              <a:t>executeDasm</a:t>
            </a:r>
            <a:r>
              <a:rPr lang="pt-PT" baseline="0" dirty="0" smtClean="0"/>
              <a:t>)</a:t>
            </a:r>
          </a:p>
          <a:p>
            <a:endParaRPr lang="pt-PT" baseline="0" dirty="0" smtClean="0"/>
          </a:p>
          <a:p>
            <a:r>
              <a:rPr lang="pt-PT" baseline="0" dirty="0" smtClean="0"/>
              <a:t>Processamento de </a:t>
            </a:r>
            <a:r>
              <a:rPr lang="pt-PT" baseline="0" dirty="0" smtClean="0"/>
              <a:t>dados (parse dos erros) (</a:t>
            </a:r>
            <a:r>
              <a:rPr lang="pt-PT" baseline="0" dirty="0" err="1" smtClean="0"/>
              <a:t>DasmErrorParser.getErrorsFromStream</a:t>
            </a:r>
            <a:r>
              <a:rPr lang="pt-PT" baseline="0" dirty="0" smtClean="0"/>
              <a:t>)</a:t>
            </a:r>
          </a:p>
          <a:p>
            <a:endParaRPr lang="pt-PT" baseline="0" dirty="0" smtClean="0"/>
          </a:p>
          <a:p>
            <a:r>
              <a:rPr lang="pt-PT" baseline="0" dirty="0" smtClean="0"/>
              <a:t>método </a:t>
            </a:r>
            <a:r>
              <a:rPr lang="pt-PT" baseline="0" dirty="0" err="1" smtClean="0"/>
              <a:t>generateErros</a:t>
            </a:r>
            <a:r>
              <a:rPr lang="pt-PT" baseline="0" dirty="0" smtClean="0"/>
              <a:t> marca os erros.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65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AC, onde é abordada a arquitetura</a:t>
            </a:r>
            <a:r>
              <a:rPr lang="pt-PT" baseline="0" dirty="0" smtClean="0"/>
              <a:t> de computadores</a:t>
            </a:r>
          </a:p>
          <a:p>
            <a:r>
              <a:rPr lang="pt-PT" baseline="0" dirty="0" smtClean="0"/>
              <a:t>Estudo do processador PDS16, através da realização de programas para o mesmo</a:t>
            </a:r>
          </a:p>
          <a:p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não existe nenhum editor que suporte a edição em assembly pds16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Neste caso temos um ficheiro em assembly pds16 num editor GENERICO que: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-contem </a:t>
            </a:r>
            <a:r>
              <a:rPr lang="pt-PT" baseline="0" dirty="0" err="1" smtClean="0"/>
              <a:t>highlight</a:t>
            </a:r>
            <a:r>
              <a:rPr lang="pt-PT" baseline="0" dirty="0" smtClean="0"/>
              <a:t> errado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-não contem ajuda á escrita (</a:t>
            </a:r>
            <a:r>
              <a:rPr lang="pt-PT" baseline="0" dirty="0" err="1" smtClean="0"/>
              <a:t>intellisense</a:t>
            </a:r>
            <a:r>
              <a:rPr lang="pt-PT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-não mostra erros de sintaxe e semântica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-difícil de navegar entre partes do código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-ferramenta de compilação separada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r>
              <a:rPr lang="pt-PT" baseline="0" dirty="0" smtClean="0"/>
              <a:t>Objetivo, agilizar todo este processo, pois consome muito tempo </a:t>
            </a:r>
            <a:r>
              <a:rPr lang="pt-PT" baseline="0" dirty="0" err="1" smtClean="0"/>
              <a:t>util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6665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Permite </a:t>
            </a:r>
            <a:r>
              <a:rPr lang="pt-PT" baseline="0" dirty="0" smtClean="0"/>
              <a:t>assim </a:t>
            </a:r>
            <a:r>
              <a:rPr lang="pt-PT" baseline="0" dirty="0" err="1" smtClean="0"/>
              <a:t>assemblra</a:t>
            </a:r>
            <a:r>
              <a:rPr lang="pt-PT" baseline="0" dirty="0" smtClean="0"/>
              <a:t> sem sair do </a:t>
            </a:r>
            <a:r>
              <a:rPr lang="pt-PT" baseline="0" dirty="0" smtClean="0"/>
              <a:t>editor</a:t>
            </a:r>
          </a:p>
          <a:p>
            <a:endParaRPr lang="pt-PT" baseline="0" dirty="0" smtClean="0"/>
          </a:p>
          <a:p>
            <a:r>
              <a:rPr lang="pt-PT" baseline="0" dirty="0" smtClean="0"/>
              <a:t>Exemplo da divisão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2674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Referir o site</a:t>
            </a:r>
            <a:r>
              <a:rPr lang="pt-PT" baseline="0" dirty="0" smtClean="0"/>
              <a:t> onde se encontra o processo (NÃO EXPLICAR O PROCESSO NA INTEGRA!)</a:t>
            </a:r>
            <a:endParaRPr lang="pt-PT" dirty="0" smtClean="0"/>
          </a:p>
          <a:p>
            <a:r>
              <a:rPr lang="pt-PT" dirty="0" smtClean="0"/>
              <a:t>Mesma Demo inicial, apenas com</a:t>
            </a:r>
            <a:r>
              <a:rPr lang="pt-PT" baseline="0" dirty="0" smtClean="0"/>
              <a:t> a demonstração através do </a:t>
            </a:r>
            <a:r>
              <a:rPr lang="pt-PT" baseline="0" dirty="0" err="1" smtClean="0"/>
              <a:t>plug</a:t>
            </a:r>
            <a:r>
              <a:rPr lang="pt-PT" baseline="0" dirty="0" smtClean="0"/>
              <a:t> in, evidenciando a rapidez do processo, se houver muito tempo, repetir a parte do </a:t>
            </a:r>
            <a:r>
              <a:rPr lang="pt-PT" baseline="0" dirty="0" err="1" smtClean="0"/>
              <a:t>notepad</a:t>
            </a:r>
            <a:r>
              <a:rPr lang="pt-PT" baseline="0" dirty="0" smtClean="0"/>
              <a:t>++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6537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foram cumprido</a:t>
            </a:r>
            <a:r>
              <a:rPr lang="pt-PT" baseline="0" dirty="0" smtClean="0"/>
              <a:t>s os objetivos </a:t>
            </a:r>
            <a:r>
              <a:rPr lang="pt-PT" baseline="0" dirty="0" err="1" smtClean="0"/>
              <a:t>establecidos</a:t>
            </a:r>
            <a:endParaRPr lang="pt-PT" baseline="0" dirty="0" smtClean="0"/>
          </a:p>
          <a:p>
            <a:r>
              <a:rPr lang="pt-PT" baseline="0" dirty="0" smtClean="0"/>
              <a:t>sendo que se obteve uma ferramenta funcional que auxilia bastante o desenvolvimento de programas nesta linguagem.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encontra-se numa versão estável sendo que está disponível para continuação de </a:t>
            </a:r>
            <a:r>
              <a:rPr lang="pt-PT" baseline="0" dirty="0" smtClean="0"/>
              <a:t>desenvolvimento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4416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saber o que determinada regra faz, relativamente simples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 foi possível derivado á data de entrega, mas seria o próximo passo: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Criação de um assemblador próprio recorrendo aos mecanismos disponibilizados pela framework (ta quase tudo implementado)</a:t>
            </a:r>
          </a:p>
          <a:p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 smtClean="0"/>
              <a:t>Debug</a:t>
            </a:r>
            <a:r>
              <a:rPr lang="pt-PT" baseline="0" dirty="0" smtClean="0"/>
              <a:t> para 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fazer todo o ciclo de desenvolvimento de um programa dentro da mesma plataforma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4354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30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Referir que são as dificuldades vistas anteriormente</a:t>
            </a:r>
          </a:p>
          <a:p>
            <a:endParaRPr lang="pt-PT" baseline="0" dirty="0" smtClean="0"/>
          </a:p>
          <a:p>
            <a:r>
              <a:rPr lang="pt-PT" baseline="0" dirty="0" smtClean="0"/>
              <a:t>-Exportação das ferramentas implementadas para um </a:t>
            </a:r>
            <a:r>
              <a:rPr lang="pt-PT" baseline="0" dirty="0" smtClean="0"/>
              <a:t>plug-in</a:t>
            </a:r>
          </a:p>
          <a:p>
            <a:endParaRPr lang="pt-PT" baseline="0" dirty="0" smtClean="0"/>
          </a:p>
          <a:p>
            <a:r>
              <a:rPr lang="pt-PT" baseline="0" dirty="0" smtClean="0"/>
              <a:t>utilizada a framework: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é recente</a:t>
            </a:r>
          </a:p>
          <a:p>
            <a:pPr marL="171450" indent="-171450">
              <a:buFontTx/>
              <a:buChar char="-"/>
            </a:pPr>
            <a:r>
              <a:rPr lang="pt-PT" dirty="0" smtClean="0"/>
              <a:t>Encontra-se em desenvolvimento</a:t>
            </a:r>
            <a:r>
              <a:rPr lang="pt-PT" baseline="0" dirty="0" smtClean="0"/>
              <a:t> constante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É </a:t>
            </a:r>
            <a:r>
              <a:rPr lang="pt-PT" baseline="0" dirty="0" err="1" smtClean="0"/>
              <a:t>multi</a:t>
            </a:r>
            <a:r>
              <a:rPr lang="pt-PT" baseline="0" dirty="0" smtClean="0"/>
              <a:t> plataformas (browser, eclipse e </a:t>
            </a:r>
            <a:r>
              <a:rPr lang="pt-PT" baseline="0" dirty="0" err="1" smtClean="0"/>
              <a:t>inteliJ</a:t>
            </a:r>
            <a:r>
              <a:rPr lang="pt-PT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É utilizada para a definição de linguagens, com a possibilidade de implementar varias funcionalidades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290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Explicar:</a:t>
            </a:r>
          </a:p>
          <a:p>
            <a:r>
              <a:rPr lang="pt-PT" dirty="0" smtClean="0"/>
              <a:t>-Num projeto Xtext existem packages (indicar todos:</a:t>
            </a:r>
            <a:r>
              <a:rPr lang="pt-PT" baseline="0" dirty="0" smtClean="0"/>
              <a:t> pds16asm, ui, ide, </a:t>
            </a:r>
            <a:r>
              <a:rPr lang="pt-PT" baseline="0" dirty="0" err="1" smtClean="0"/>
              <a:t>tests</a:t>
            </a:r>
            <a:r>
              <a:rPr lang="pt-PT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mas que para as funcionalidades implementadas só utilizamos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UI e PDS16ASM</a:t>
            </a:r>
          </a:p>
          <a:p>
            <a:endParaRPr lang="pt-PT" baseline="0" dirty="0" smtClean="0"/>
          </a:p>
          <a:p>
            <a:r>
              <a:rPr lang="pt-PT" baseline="0" dirty="0" smtClean="0"/>
              <a:t>A framework deposita em cada um destes packages um modulo</a:t>
            </a:r>
            <a:endParaRPr lang="pt-PT" baseline="0" dirty="0" smtClean="0"/>
          </a:p>
          <a:p>
            <a:r>
              <a:rPr lang="pt-PT" baseline="0" dirty="0" smtClean="0"/>
              <a:t>que </a:t>
            </a:r>
            <a:r>
              <a:rPr lang="pt-PT" baseline="0" dirty="0" smtClean="0"/>
              <a:t>indicam que componentes devem ser utilizados </a:t>
            </a:r>
            <a:r>
              <a:rPr lang="pt-PT" baseline="0" dirty="0" smtClean="0"/>
              <a:t>para cada tarefa:</a:t>
            </a:r>
            <a:endParaRPr lang="pt-PT" baseline="0" dirty="0" smtClean="0"/>
          </a:p>
          <a:p>
            <a:r>
              <a:rPr lang="pt-PT" baseline="0" dirty="0" smtClean="0"/>
              <a:t>    -no </a:t>
            </a:r>
            <a:r>
              <a:rPr lang="pt-PT" baseline="0" dirty="0" err="1" smtClean="0"/>
              <a:t>Runtime</a:t>
            </a:r>
            <a:r>
              <a:rPr lang="pt-PT" baseline="0" dirty="0" smtClean="0"/>
              <a:t>, onde é definida a </a:t>
            </a:r>
            <a:r>
              <a:rPr lang="pt-PT" baseline="0" dirty="0" smtClean="0"/>
              <a:t>gramatica e os seus </a:t>
            </a:r>
            <a:r>
              <a:rPr lang="pt-PT" baseline="0" dirty="0" err="1" smtClean="0"/>
              <a:t>analizadores</a:t>
            </a:r>
            <a:r>
              <a:rPr lang="pt-PT" baseline="0" dirty="0" smtClean="0"/>
              <a:t> de </a:t>
            </a:r>
            <a:r>
              <a:rPr lang="pt-PT" baseline="0" dirty="0" err="1" smtClean="0"/>
              <a:t>semantic</a:t>
            </a:r>
            <a:r>
              <a:rPr lang="pt-PT" baseline="0" dirty="0" smtClean="0"/>
              <a:t>, sintaxe </a:t>
            </a:r>
            <a:r>
              <a:rPr lang="pt-PT" baseline="0" dirty="0" err="1" smtClean="0"/>
              <a:t>etc</a:t>
            </a:r>
            <a:endParaRPr lang="pt-PT" baseline="0" dirty="0" smtClean="0"/>
          </a:p>
          <a:p>
            <a:r>
              <a:rPr lang="pt-PT" baseline="0" dirty="0" smtClean="0"/>
              <a:t>    -no UI, é responsável pela parte </a:t>
            </a:r>
            <a:r>
              <a:rPr lang="pt-PT" baseline="0" dirty="0" smtClean="0"/>
              <a:t>gráfica </a:t>
            </a:r>
            <a:r>
              <a:rPr lang="pt-PT" baseline="0" dirty="0" err="1" smtClean="0"/>
              <a:t>ex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highlighting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outiline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as classes são </a:t>
            </a:r>
            <a:r>
              <a:rPr lang="pt-PT" baseline="0" dirty="0" err="1" smtClean="0"/>
              <a:t>Default</a:t>
            </a:r>
            <a:r>
              <a:rPr lang="pt-PT" baseline="0" dirty="0" smtClean="0"/>
              <a:t> com o intuito de serem genéricas, contendo componentes </a:t>
            </a:r>
            <a:r>
              <a:rPr lang="pt-PT" baseline="0" dirty="0" smtClean="0"/>
              <a:t>por </a:t>
            </a:r>
            <a:r>
              <a:rPr lang="pt-PT" baseline="0" dirty="0" smtClean="0"/>
              <a:t>definição</a:t>
            </a:r>
          </a:p>
          <a:p>
            <a:r>
              <a:rPr lang="pt-PT" baseline="0" dirty="0" smtClean="0"/>
              <a:t>Para implementar uma linguagem, deve </a:t>
            </a:r>
            <a:r>
              <a:rPr lang="pt-PT" baseline="0" dirty="0" err="1" smtClean="0"/>
              <a:t>extender-se</a:t>
            </a:r>
            <a:r>
              <a:rPr lang="pt-PT" baseline="0" dirty="0" smtClean="0"/>
              <a:t> dessas classes </a:t>
            </a:r>
            <a:r>
              <a:rPr lang="pt-PT" baseline="0" dirty="0" err="1" smtClean="0"/>
              <a:t>Default</a:t>
            </a:r>
            <a:r>
              <a:rPr lang="pt-PT" baseline="0" dirty="0" smtClean="0"/>
              <a:t>, redefinindo os componentes necessários</a:t>
            </a:r>
          </a:p>
          <a:p>
            <a:r>
              <a:rPr lang="pt-PT" baseline="0" dirty="0" smtClean="0"/>
              <a:t>No nosso caso 1 no </a:t>
            </a:r>
            <a:r>
              <a:rPr lang="pt-PT" baseline="0" dirty="0" err="1" smtClean="0"/>
              <a:t>runtime</a:t>
            </a:r>
            <a:r>
              <a:rPr lang="pt-PT" baseline="0" dirty="0" smtClean="0"/>
              <a:t> e 2 no </a:t>
            </a:r>
            <a:r>
              <a:rPr lang="pt-PT" baseline="0" dirty="0" err="1" smtClean="0"/>
              <a:t>uiModule</a:t>
            </a:r>
            <a:r>
              <a:rPr lang="pt-PT" baseline="0" dirty="0" smtClean="0"/>
              <a:t>, explicados á frente</a:t>
            </a:r>
          </a:p>
          <a:p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Explicar o que significa o termo gramática neste </a:t>
            </a:r>
            <a:r>
              <a:rPr lang="pt-PT" baseline="0" dirty="0" err="1" smtClean="0"/>
              <a:t>contexo</a:t>
            </a: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O que é? Sequencia de Regras a seguir, aquando da escrita de programa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“coração” de um projeto Xtext </a:t>
            </a:r>
            <a:endParaRPr lang="pt-PT" dirty="0" smtClean="0"/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7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Para definir</a:t>
            </a:r>
            <a:r>
              <a:rPr lang="pt-PT" baseline="0" dirty="0" smtClean="0"/>
              <a:t> regras é necessário conhecer os elementos de sintaxe disponíveis;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Estes elementos </a:t>
            </a:r>
            <a:r>
              <a:rPr lang="pt-PT" baseline="0" dirty="0" err="1" smtClean="0"/>
              <a:t>aulixiam</a:t>
            </a:r>
            <a:r>
              <a:rPr lang="pt-PT" baseline="0" dirty="0" smtClean="0"/>
              <a:t> a definição de regras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23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Dizer que</a:t>
            </a:r>
            <a:r>
              <a:rPr lang="pt-PT" baseline="0" dirty="0" smtClean="0"/>
              <a:t> existem dois tipos de regras: </a:t>
            </a:r>
          </a:p>
          <a:p>
            <a:r>
              <a:rPr lang="pt-PT" baseline="0" dirty="0" smtClean="0"/>
              <a:t>-</a:t>
            </a:r>
            <a:r>
              <a:rPr lang="pt-PT" baseline="0" dirty="0" err="1" smtClean="0"/>
              <a:t>Parser</a:t>
            </a:r>
            <a:r>
              <a:rPr lang="pt-PT" baseline="0" dirty="0" smtClean="0"/>
              <a:t> </a:t>
            </a:r>
            <a:r>
              <a:rPr lang="pt-PT" baseline="0" dirty="0" smtClean="0"/>
              <a:t>Rules – regras de </a:t>
            </a:r>
            <a:r>
              <a:rPr lang="pt-PT" baseline="0" dirty="0" err="1" smtClean="0"/>
              <a:t>parsing</a:t>
            </a:r>
            <a:r>
              <a:rPr lang="pt-PT" baseline="0" dirty="0" smtClean="0"/>
              <a:t>, contêm </a:t>
            </a:r>
            <a:r>
              <a:rPr lang="pt-PT" baseline="0" dirty="0" err="1" smtClean="0"/>
              <a:t>tokens</a:t>
            </a:r>
            <a:r>
              <a:rPr lang="pt-PT" baseline="0" dirty="0" smtClean="0"/>
              <a:t> e referencia para outras regras</a:t>
            </a:r>
            <a:endParaRPr lang="pt-PT" baseline="0" dirty="0" smtClean="0"/>
          </a:p>
          <a:p>
            <a:r>
              <a:rPr lang="pt-PT" baseline="0" dirty="0" smtClean="0"/>
              <a:t>-Terminal </a:t>
            </a:r>
            <a:r>
              <a:rPr lang="pt-PT" baseline="0" dirty="0" smtClean="0"/>
              <a:t>Rules – regras finais, que retornam um tipo </a:t>
            </a:r>
            <a:r>
              <a:rPr lang="pt-PT" baseline="0" dirty="0" err="1" smtClean="0"/>
              <a:t>expecifico</a:t>
            </a:r>
            <a:r>
              <a:rPr lang="pt-PT" baseline="0" dirty="0" smtClean="0"/>
              <a:t>, final da cadeia de regras</a:t>
            </a:r>
            <a:endParaRPr lang="pt-PT" baseline="0" dirty="0" smtClean="0"/>
          </a:p>
          <a:p>
            <a:r>
              <a:rPr lang="pt-PT" baseline="0" dirty="0" smtClean="0"/>
              <a:t>elementos da gramatica</a:t>
            </a:r>
          </a:p>
          <a:p>
            <a:r>
              <a:rPr lang="pt-PT" baseline="0" dirty="0" smtClean="0"/>
              <a:t> chamada a outras regras</a:t>
            </a:r>
          </a:p>
          <a:p>
            <a:r>
              <a:rPr lang="pt-PT" baseline="0" dirty="0" smtClean="0"/>
              <a:t> palavras chave – não pode variar</a:t>
            </a:r>
          </a:p>
          <a:p>
            <a:r>
              <a:rPr lang="pt-PT" baseline="0" dirty="0" smtClean="0"/>
              <a:t> propriedades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cada regra descrita, é gerada uma classe representativa (explicar diagrama da classe ao lado)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128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Definição</a:t>
            </a:r>
            <a:r>
              <a:rPr lang="pt-PT" baseline="0" dirty="0" smtClean="0"/>
              <a:t> de Regras Terminais</a:t>
            </a:r>
          </a:p>
          <a:p>
            <a:r>
              <a:rPr lang="pt-PT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</a:t>
            </a:r>
            <a:r>
              <a:rPr lang="pt-PT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rule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Geralmente definidas por expressões regulares</a:t>
            </a:r>
          </a:p>
          <a:p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 definidas pela palavra chave “terminal” antes do nome da regra</a:t>
            </a:r>
          </a:p>
          <a:p>
            <a:endParaRPr lang="pt-PT" baseline="0" dirty="0" smtClean="0"/>
          </a:p>
          <a:p>
            <a:r>
              <a:rPr lang="pt-PT" baseline="0" dirty="0" smtClean="0"/>
              <a:t>Explicar os elementos como o range </a:t>
            </a:r>
            <a:r>
              <a:rPr lang="pt-PT" baseline="0" dirty="0" err="1" smtClean="0"/>
              <a:t>etc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No exemplo deve explicar o retorno (</a:t>
            </a:r>
            <a:r>
              <a:rPr lang="pt-PT" baseline="0" dirty="0" err="1" smtClean="0"/>
              <a:t>ecore</a:t>
            </a:r>
            <a:r>
              <a:rPr lang="pt-PT" baseline="0" dirty="0" smtClean="0"/>
              <a:t>::</a:t>
            </a:r>
            <a:r>
              <a:rPr lang="pt-PT" baseline="0" dirty="0" err="1" smtClean="0"/>
              <a:t>Eint</a:t>
            </a:r>
            <a:r>
              <a:rPr lang="pt-PT" baseline="0" dirty="0" smtClean="0"/>
              <a:t>) e porque quisemos alterar o tipo de retorno.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Mas como se implementa?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639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129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É necessário converter o tipo retornado nos terminais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isso existem </a:t>
            </a:r>
            <a:r>
              <a:rPr lang="pt-PT" baseline="0" dirty="0" err="1" smtClean="0"/>
              <a:t>value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converters</a:t>
            </a: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Os </a:t>
            </a:r>
            <a:r>
              <a:rPr lang="pt-PT" baseline="0" dirty="0" err="1" smtClean="0"/>
              <a:t>value</a:t>
            </a:r>
            <a:r>
              <a:rPr lang="pt-PT" baseline="0" dirty="0" smtClean="0"/>
              <a:t> convertes implementam a interface “</a:t>
            </a:r>
            <a:r>
              <a:rPr lang="pt-PT" baseline="0" dirty="0" err="1" smtClean="0"/>
              <a:t>IValueConverterService</a:t>
            </a:r>
            <a:r>
              <a:rPr lang="pt-PT" baseline="0" dirty="0" smtClean="0"/>
              <a:t>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é necessário criar uma classe para cada tipo de retorno a converter (dar estes exemplos)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os registar, existe </a:t>
            </a:r>
            <a:r>
              <a:rPr lang="pt-PT" baseline="0" dirty="0" smtClean="0"/>
              <a:t>um </a:t>
            </a:r>
            <a:r>
              <a:rPr lang="pt-PT" baseline="0" dirty="0" err="1" smtClean="0"/>
              <a:t>converterservice</a:t>
            </a:r>
            <a:r>
              <a:rPr lang="pt-PT" baseline="0" dirty="0" smtClean="0"/>
              <a:t> </a:t>
            </a:r>
            <a:endParaRPr lang="pt-P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Esta classe tem injetado, através de anotações, que </a:t>
            </a:r>
            <a:r>
              <a:rPr lang="pt-PT" baseline="0" dirty="0" err="1" smtClean="0"/>
              <a:t>Values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converters</a:t>
            </a:r>
            <a:r>
              <a:rPr lang="pt-PT" baseline="0" dirty="0" smtClean="0"/>
              <a:t> tem disponíveis, e para que regras se aplicam</a:t>
            </a:r>
          </a:p>
          <a:p>
            <a:endParaRPr lang="pt-PT" baseline="0" dirty="0" smtClean="0"/>
          </a:p>
          <a:p>
            <a:r>
              <a:rPr lang="pt-PT" baseline="0" dirty="0" smtClean="0"/>
              <a:t>Mas </a:t>
            </a:r>
            <a:r>
              <a:rPr lang="pt-PT" baseline="0" dirty="0" smtClean="0"/>
              <a:t>neste caso queremos que seja utilizado o nosso próprio </a:t>
            </a:r>
            <a:r>
              <a:rPr lang="pt-PT" baseline="0" dirty="0" smtClean="0"/>
              <a:t>serviço</a:t>
            </a:r>
          </a:p>
          <a:p>
            <a:r>
              <a:rPr lang="pt-PT" baseline="0" dirty="0" smtClean="0"/>
              <a:t>Logo, no </a:t>
            </a:r>
            <a:r>
              <a:rPr lang="pt-PT" baseline="0" dirty="0" err="1" smtClean="0"/>
              <a:t>RuntimeModule</a:t>
            </a:r>
            <a:r>
              <a:rPr lang="pt-PT" baseline="0" dirty="0" smtClean="0"/>
              <a:t>, redefinir, retornando a nossa classe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 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9820-F9B7-4861-AAE2-DFC11E5F6C7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196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smtClean="0"/>
              <a:t>Licenciatura em Engenharia Informática e de Computadores </a:t>
            </a:r>
            <a:br>
              <a:rPr lang="pt-PT" dirty="0" smtClean="0"/>
            </a:br>
            <a:r>
              <a:rPr lang="pt-PT" dirty="0" smtClean="0"/>
              <a:t>Projeto e Seminário </a:t>
            </a:r>
            <a:br>
              <a:rPr lang="pt-PT" dirty="0" smtClean="0"/>
            </a:br>
            <a:r>
              <a:rPr lang="pt-PT" dirty="0" smtClean="0"/>
              <a:t>Semestre de Verão 2015/2016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53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67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4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43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6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smtClean="0"/>
              <a:t>Licenciatura em Engenharia Informática e de Computadores </a:t>
            </a:r>
            <a:br>
              <a:rPr lang="pt-PT" dirty="0" smtClean="0"/>
            </a:br>
            <a:r>
              <a:rPr lang="pt-PT" dirty="0" smtClean="0"/>
              <a:t>Projeto e Seminário </a:t>
            </a:r>
            <a:br>
              <a:rPr lang="pt-PT" dirty="0" smtClean="0"/>
            </a:br>
            <a:r>
              <a:rPr lang="pt-PT" dirty="0" smtClean="0"/>
              <a:t>Semestre de Verão 2015/2016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1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3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5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59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0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14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33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12520" y="3101196"/>
            <a:ext cx="99669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5227" y="1620946"/>
            <a:ext cx="10058400" cy="1450757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2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249" y="541461"/>
            <a:ext cx="8117687" cy="1261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dirty="0" smtClean="0"/>
              <a:t>Licenciatura em Engenharia Informática e de Computadores </a:t>
            </a:r>
            <a:br>
              <a:rPr lang="pt-PT" dirty="0" smtClean="0"/>
            </a:br>
            <a:r>
              <a:rPr lang="pt-PT" dirty="0" smtClean="0"/>
              <a:t>Projeto e Seminário </a:t>
            </a:r>
            <a:br>
              <a:rPr lang="pt-PT" dirty="0" smtClean="0"/>
            </a:br>
            <a:r>
              <a:rPr lang="pt-PT" dirty="0" smtClean="0"/>
              <a:t>Semestre de Verão 2015/2016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683249" y="2058253"/>
            <a:ext cx="811768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286603"/>
            <a:ext cx="2943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26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5759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9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dirty="0"/>
              <a:t>Licenciatura em Engenharia Informática e de Computadores </a:t>
            </a:r>
            <a:br>
              <a:rPr lang="pt-PT" dirty="0"/>
            </a:br>
            <a:r>
              <a:rPr lang="pt-PT" dirty="0"/>
              <a:t>Projeto e Seminário </a:t>
            </a:r>
            <a:br>
              <a:rPr lang="pt-PT" dirty="0"/>
            </a:br>
            <a:r>
              <a:rPr lang="pt-PT" dirty="0"/>
              <a:t>Semestre de Verão 2015/2016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529359" y="2277372"/>
            <a:ext cx="5133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 smtClean="0"/>
              <a:t>PDS16inEclipse</a:t>
            </a:r>
            <a:endParaRPr lang="pt-PT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29371" y="3443846"/>
            <a:ext cx="253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André </a:t>
            </a:r>
            <a:r>
              <a:rPr lang="pt-PT" dirty="0" err="1" smtClean="0"/>
              <a:t>Ramanlal</a:t>
            </a:r>
            <a:r>
              <a:rPr lang="pt-PT" dirty="0" smtClean="0"/>
              <a:t> nº39204</a:t>
            </a:r>
          </a:p>
          <a:p>
            <a:pPr algn="ctr"/>
            <a:r>
              <a:rPr lang="pt-PT" dirty="0" smtClean="0"/>
              <a:t>Tiago Oliveira nº40653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71845" y="4484768"/>
            <a:ext cx="264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Orientadores:</a:t>
            </a:r>
          </a:p>
          <a:p>
            <a:pPr algn="ctr"/>
            <a:r>
              <a:rPr lang="pt-PT" dirty="0" smtClean="0"/>
              <a:t>Tiago Dias</a:t>
            </a:r>
          </a:p>
          <a:p>
            <a:pPr algn="ctr"/>
            <a:r>
              <a:rPr lang="pt-PT" dirty="0" smtClean="0"/>
              <a:t>Pedro Sampaio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 smtClean="0"/>
              <a:t>ISEL – </a:t>
            </a:r>
            <a:r>
              <a:rPr lang="en-US" sz="1050" dirty="0" err="1" smtClean="0"/>
              <a:t>Projeto</a:t>
            </a:r>
            <a:r>
              <a:rPr lang="en-US" sz="1050" dirty="0" smtClean="0"/>
              <a:t> e </a:t>
            </a:r>
            <a:r>
              <a:rPr lang="en-US" sz="1050" dirty="0" err="1" smtClean="0"/>
              <a:t>Seminário</a:t>
            </a:r>
            <a:endParaRPr lang="en-US" sz="105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50" dirty="0" smtClean="0"/>
              <a:t>29/7/2016</a:t>
            </a:r>
            <a:endParaRPr lang="en-US" sz="105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err="1" smtClean="0"/>
              <a:t>Xtext</a:t>
            </a:r>
            <a:r>
              <a:rPr lang="pt-PT" b="1" i="1" dirty="0" smtClean="0"/>
              <a:t> – </a:t>
            </a:r>
            <a:r>
              <a:rPr lang="pt-PT" b="1" dirty="0" smtClean="0"/>
              <a:t>Verificação Semântica 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58" y="2661280"/>
            <a:ext cx="10014816" cy="2395151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25" y="1273959"/>
            <a:ext cx="2447615" cy="235145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8793125" y="2915920"/>
            <a:ext cx="2230475" cy="223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noFill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1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7"/>
          </a:xfrm>
          <a:prstGeom prst="rect">
            <a:avLst/>
          </a:prstGeom>
        </p:spPr>
      </p:pic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err="1"/>
              <a:t>Xtext</a:t>
            </a:r>
            <a:r>
              <a:rPr lang="pt-PT" b="1" i="1" dirty="0"/>
              <a:t> </a:t>
            </a:r>
            <a:r>
              <a:rPr lang="pt-PT" b="1" i="1" dirty="0" smtClean="0"/>
              <a:t>– </a:t>
            </a:r>
            <a:r>
              <a:rPr lang="pt-PT" b="1" i="1" dirty="0" err="1" smtClean="0"/>
              <a:t>Syntaxe</a:t>
            </a:r>
            <a:r>
              <a:rPr lang="pt-PT" b="1" i="1" dirty="0" smtClean="0"/>
              <a:t> </a:t>
            </a:r>
            <a:r>
              <a:rPr lang="pt-PT" b="1" i="1" dirty="0" err="1"/>
              <a:t>Highlighting</a:t>
            </a:r>
            <a:r>
              <a:rPr lang="pt-PT" b="1" i="1" dirty="0"/>
              <a:t>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95" y="1838704"/>
            <a:ext cx="6026610" cy="4424369"/>
          </a:xfrm>
          <a:prstGeom prst="rect">
            <a:avLst/>
          </a:prstGeom>
        </p:spPr>
      </p:pic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i="1" dirty="0" err="1" smtClean="0"/>
              <a:t>Xtext</a:t>
            </a:r>
            <a:r>
              <a:rPr lang="pt-PT" b="1" i="1" dirty="0" smtClean="0"/>
              <a:t> – </a:t>
            </a:r>
            <a:r>
              <a:rPr lang="pt-PT" b="1" i="1" dirty="0" err="1" smtClean="0"/>
              <a:t>Syntaxe</a:t>
            </a:r>
            <a:r>
              <a:rPr lang="pt-PT" b="1" i="1" dirty="0" smtClean="0"/>
              <a:t> </a:t>
            </a:r>
            <a:r>
              <a:rPr lang="pt-PT" b="1" i="1" dirty="0" err="1" smtClean="0"/>
              <a:t>Highlighting</a:t>
            </a:r>
            <a:r>
              <a:rPr lang="pt-PT" b="1" i="1" dirty="0" smtClean="0"/>
              <a:t> </a:t>
            </a:r>
            <a:endParaRPr lang="pt-PT" b="1" i="1" dirty="0"/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51" y="2009447"/>
            <a:ext cx="10231099" cy="3685500"/>
          </a:xfrm>
        </p:spPr>
      </p:pic>
      <p:sp>
        <p:nvSpPr>
          <p:cNvPr id="2" name="CaixaDeTexto 1"/>
          <p:cNvSpPr txBox="1"/>
          <p:nvPr/>
        </p:nvSpPr>
        <p:spPr>
          <a:xfrm>
            <a:off x="7437120" y="4399280"/>
            <a:ext cx="265176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Criação e registo do estilo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66560" y="3190240"/>
            <a:ext cx="347472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Configuração  de todos os estilos</a:t>
            </a:r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8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i="1" dirty="0" err="1" smtClean="0"/>
              <a:t>Xtext</a:t>
            </a:r>
            <a:r>
              <a:rPr lang="pt-PT" b="1" i="1" dirty="0" smtClean="0"/>
              <a:t> – </a:t>
            </a:r>
            <a:r>
              <a:rPr lang="pt-PT" b="1" i="1" dirty="0" err="1" smtClean="0"/>
              <a:t>Syntaxe</a:t>
            </a:r>
            <a:r>
              <a:rPr lang="pt-PT" b="1" i="1" dirty="0" smtClean="0"/>
              <a:t> </a:t>
            </a:r>
            <a:r>
              <a:rPr lang="pt-PT" b="1" i="1" dirty="0" err="1" smtClean="0"/>
              <a:t>Highlighting</a:t>
            </a:r>
            <a:r>
              <a:rPr lang="pt-PT" b="1" i="1" dirty="0" smtClean="0"/>
              <a:t> </a:t>
            </a:r>
            <a:endParaRPr lang="pt-PT" b="1" i="1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Marcador de Posição de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84" y="1932654"/>
            <a:ext cx="6811433" cy="4017423"/>
          </a:xfrm>
        </p:spPr>
      </p:pic>
      <p:sp>
        <p:nvSpPr>
          <p:cNvPr id="11" name="CaixaDeTexto 10"/>
          <p:cNvSpPr txBox="1"/>
          <p:nvPr/>
        </p:nvSpPr>
        <p:spPr>
          <a:xfrm>
            <a:off x="8617796" y="3342640"/>
            <a:ext cx="1767840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Atribuição do estilo a cada regra gramatical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94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7"/>
          </a:xfrm>
          <a:prstGeom prst="rect">
            <a:avLst/>
          </a:prstGeom>
        </p:spPr>
      </p:pic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36330"/>
            <a:ext cx="10058400" cy="1450757"/>
          </a:xfrm>
        </p:spPr>
        <p:txBody>
          <a:bodyPr/>
          <a:lstStyle/>
          <a:p>
            <a:r>
              <a:rPr lang="pt-PT" b="1" i="1" dirty="0" smtClean="0"/>
              <a:t>Xtext – </a:t>
            </a:r>
            <a:r>
              <a:rPr lang="pt-PT" b="1" i="1" dirty="0" err="1" smtClean="0"/>
              <a:t>Outline</a:t>
            </a:r>
            <a:endParaRPr lang="pt-PT" b="1" i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01" y="1855478"/>
            <a:ext cx="5759598" cy="4486218"/>
          </a:xfrm>
        </p:spPr>
      </p:pic>
      <p:sp>
        <p:nvSpPr>
          <p:cNvPr id="3" name="CaixaDeTexto 2"/>
          <p:cNvSpPr txBox="1"/>
          <p:nvPr/>
        </p:nvSpPr>
        <p:spPr>
          <a:xfrm>
            <a:off x="8975799" y="3322320"/>
            <a:ext cx="2550160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Filtragem de elementos a apresentar no </a:t>
            </a:r>
            <a:r>
              <a:rPr lang="pt-PT" i="1" dirty="0" err="1" smtClean="0"/>
              <a:t>Outline</a:t>
            </a:r>
            <a:endParaRPr lang="pt-PT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27159" y="5142807"/>
            <a:ext cx="2550160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Criação de um nó e adição á lista </a:t>
            </a:r>
            <a:r>
              <a:rPr lang="pt-PT" i="1" dirty="0" err="1" smtClean="0"/>
              <a:t>Outline</a:t>
            </a:r>
            <a:endParaRPr lang="pt-PT" i="1" dirty="0"/>
          </a:p>
        </p:txBody>
      </p:sp>
      <p:sp>
        <p:nvSpPr>
          <p:cNvPr id="6" name="Oval 5"/>
          <p:cNvSpPr/>
          <p:nvPr/>
        </p:nvSpPr>
        <p:spPr>
          <a:xfrm>
            <a:off x="5161281" y="5142806"/>
            <a:ext cx="2379596" cy="2521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noFill/>
            </a:endParaRP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0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/>
              <a:t>Xtext – </a:t>
            </a:r>
            <a:r>
              <a:rPr lang="pt-PT" b="1" i="1" dirty="0" err="1" smtClean="0"/>
              <a:t>Outline</a:t>
            </a:r>
            <a:endParaRPr lang="pt-PT" b="1" i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92" y="1822757"/>
            <a:ext cx="5649816" cy="4443246"/>
          </a:xfrm>
        </p:spPr>
      </p:pic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7"/>
          </a:xfrm>
          <a:prstGeom prst="rect">
            <a:avLst/>
          </a:prstGeom>
        </p:spPr>
      </p:pic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/>
              <a:t>Xtext - </a:t>
            </a:r>
            <a:r>
              <a:rPr lang="pt-PT" b="1" i="1" dirty="0" err="1" smtClean="0"/>
              <a:t>Generator</a:t>
            </a:r>
            <a:endParaRPr lang="pt-PT" b="1" i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931838" y="4554818"/>
            <a:ext cx="284226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Execução do assemblador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304619" y="4568511"/>
            <a:ext cx="207264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Parse </a:t>
            </a:r>
            <a:r>
              <a:rPr lang="pt-PT" dirty="0"/>
              <a:t>de </a:t>
            </a:r>
            <a:r>
              <a:rPr lang="pt-PT" dirty="0" smtClean="0"/>
              <a:t>erros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8907780" y="4568511"/>
            <a:ext cx="22479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Marcação de </a:t>
            </a:r>
            <a:r>
              <a:rPr lang="pt-PT" dirty="0" smtClean="0"/>
              <a:t>erros</a:t>
            </a:r>
            <a:endParaRPr lang="pt-PT" dirty="0"/>
          </a:p>
        </p:txBody>
      </p:sp>
      <p:cxnSp>
        <p:nvCxnSpPr>
          <p:cNvPr id="12" name="Conexão reta unidirecional 11"/>
          <p:cNvCxnSpPr>
            <a:stCxn id="6" idx="3"/>
            <a:endCxn id="7" idx="1"/>
          </p:cNvCxnSpPr>
          <p:nvPr/>
        </p:nvCxnSpPr>
        <p:spPr>
          <a:xfrm>
            <a:off x="3774098" y="4739484"/>
            <a:ext cx="1530521" cy="13693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unidirecional 14"/>
          <p:cNvCxnSpPr>
            <a:stCxn id="7" idx="3"/>
            <a:endCxn id="8" idx="1"/>
          </p:cNvCxnSpPr>
          <p:nvPr/>
        </p:nvCxnSpPr>
        <p:spPr>
          <a:xfrm>
            <a:off x="7377259" y="4753177"/>
            <a:ext cx="1530521" cy="0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72" y="2054940"/>
            <a:ext cx="4010025" cy="175260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55" y="2509377"/>
            <a:ext cx="31908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9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881416" y="161915"/>
            <a:ext cx="4429169" cy="8269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6600" b="1" dirty="0" smtClean="0"/>
              <a:t>Motivação</a:t>
            </a:r>
            <a:endParaRPr lang="pt-PT" sz="6600" b="1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34" y="1944208"/>
            <a:ext cx="2200275" cy="2076450"/>
          </a:xfrm>
          <a:prstGeom prst="rect">
            <a:avLst/>
          </a:prstGeom>
        </p:spPr>
      </p:pic>
      <p:pic>
        <p:nvPicPr>
          <p:cNvPr id="1030" name="Picture 6" descr="https://i.gyazo.com/5ba055251c5c1557a66a6f699b2449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070341"/>
            <a:ext cx="9749742" cy="523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.gyazo.com/a9c098ab7549ab2c49b300ed12e2be8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947" y="2116069"/>
            <a:ext cx="3485523" cy="210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i.gyazo.com/bbd541ab0ffa6ed3da38cd91fe2d0b0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070341"/>
            <a:ext cx="9740547" cy="52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i.gyazo.com/0fcb4928f864f6d43fbd2ff1e6c09a5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946" y="2119325"/>
            <a:ext cx="3485523" cy="209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7"/>
          </a:xfrm>
          <a:prstGeom prst="rect">
            <a:avLst/>
          </a:prstGeom>
        </p:spPr>
      </p:pic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8000" b="1" dirty="0" smtClean="0"/>
              <a:t>DEMO</a:t>
            </a:r>
            <a:endParaRPr lang="pt-PT" b="1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4238" y="268228"/>
            <a:ext cx="10058400" cy="1450757"/>
          </a:xfrm>
        </p:spPr>
        <p:txBody>
          <a:bodyPr/>
          <a:lstStyle/>
          <a:p>
            <a:r>
              <a:rPr lang="pt-PT" b="1" dirty="0" smtClean="0"/>
              <a:t>Conclusões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68387" y="2278667"/>
            <a:ext cx="10058400" cy="4363680"/>
          </a:xfrm>
        </p:spPr>
        <p:txBody>
          <a:bodyPr>
            <a:no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pt-PT" sz="2400" dirty="0" smtClean="0"/>
              <a:t>Foi criada </a:t>
            </a:r>
            <a:r>
              <a:rPr lang="pt-PT" sz="2400" dirty="0" smtClean="0"/>
              <a:t>uma </a:t>
            </a:r>
            <a:r>
              <a:rPr lang="pt-PT" sz="2400" dirty="0" smtClean="0"/>
              <a:t>ferramenta que </a:t>
            </a:r>
            <a:r>
              <a:rPr lang="pt-PT" sz="2400" dirty="0" smtClean="0"/>
              <a:t>implementa </a:t>
            </a:r>
            <a:r>
              <a:rPr lang="pt-PT" sz="2400" dirty="0" smtClean="0"/>
              <a:t>as seguintes funcionalidades:</a:t>
            </a:r>
            <a:endParaRPr lang="pt-PT" sz="2400" i="1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pt-PT" sz="2400" dirty="0" smtClean="0"/>
              <a:t> Verificação de sintaxe e semântica;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pt-PT" sz="2400" i="1" dirty="0" smtClean="0"/>
              <a:t> </a:t>
            </a:r>
            <a:r>
              <a:rPr lang="pt-PT" sz="2400" i="1" dirty="0" err="1" smtClean="0"/>
              <a:t>Intellisense</a:t>
            </a:r>
            <a:r>
              <a:rPr lang="pt-PT" sz="2400" dirty="0"/>
              <a:t>;</a:t>
            </a:r>
            <a:endParaRPr lang="pt-PT" sz="2400" i="1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pt-PT" sz="2400" i="1" dirty="0" smtClean="0"/>
              <a:t> </a:t>
            </a:r>
            <a:r>
              <a:rPr lang="pt-PT" sz="2400" i="1" dirty="0" err="1" smtClean="0"/>
              <a:t>Syntaxe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Highlighting</a:t>
            </a:r>
            <a:r>
              <a:rPr lang="pt-PT" sz="2400" i="1" dirty="0" smtClean="0"/>
              <a:t>;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pt-PT" sz="2400" i="1" dirty="0" smtClean="0"/>
              <a:t> </a:t>
            </a:r>
            <a:r>
              <a:rPr lang="pt-PT" sz="2400" i="1" dirty="0" err="1" smtClean="0"/>
              <a:t>Outline</a:t>
            </a:r>
            <a:r>
              <a:rPr lang="pt-PT" sz="2400" i="1" dirty="0" smtClean="0"/>
              <a:t>;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pt-PT" sz="2400" dirty="0" smtClean="0"/>
              <a:t> Integração com o assemblador </a:t>
            </a:r>
            <a:r>
              <a:rPr lang="pt-PT" sz="2400" i="1" dirty="0" smtClean="0"/>
              <a:t>DASM</a:t>
            </a:r>
            <a:r>
              <a:rPr lang="pt-PT" sz="2400" dirty="0" smtClean="0"/>
              <a:t>.</a:t>
            </a:r>
            <a:endParaRPr lang="pt-PT" sz="2400" dirty="0" smtClean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4238" y="268228"/>
            <a:ext cx="10058400" cy="1450757"/>
          </a:xfrm>
        </p:spPr>
        <p:txBody>
          <a:bodyPr/>
          <a:lstStyle/>
          <a:p>
            <a:r>
              <a:rPr lang="pt-PT" b="1" dirty="0" smtClean="0"/>
              <a:t>Trabalho Futuro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68387" y="2578200"/>
            <a:ext cx="10058400" cy="4363680"/>
          </a:xfrm>
        </p:spPr>
        <p:txBody>
          <a:bodyPr>
            <a:no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pt-PT" sz="2400" dirty="0"/>
              <a:t>Adicionar a funcionalidade </a:t>
            </a:r>
            <a:r>
              <a:rPr lang="pt-PT" sz="2400" i="1" dirty="0" err="1"/>
              <a:t>help</a:t>
            </a:r>
            <a:r>
              <a:rPr lang="pt-PT" sz="2400" dirty="0"/>
              <a:t> para cada instrução da gramática</a:t>
            </a:r>
            <a:r>
              <a:rPr lang="pt-PT" sz="2400" dirty="0" smtClean="0"/>
              <a:t>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PT" sz="2400" dirty="0" smtClean="0"/>
              <a:t>Criar </a:t>
            </a:r>
            <a:r>
              <a:rPr lang="pt-PT" sz="2400" dirty="0"/>
              <a:t>um assemblador próprio</a:t>
            </a:r>
            <a:r>
              <a:rPr lang="pt-PT" sz="2400" dirty="0" smtClean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PT" sz="2400" dirty="0" smtClean="0"/>
              <a:t>Integração </a:t>
            </a:r>
            <a:r>
              <a:rPr lang="pt-PT" sz="2400" dirty="0"/>
              <a:t>com a ferramenta de </a:t>
            </a:r>
            <a:r>
              <a:rPr lang="pt-PT" sz="2400" i="1" dirty="0" err="1"/>
              <a:t>Debug</a:t>
            </a:r>
            <a:r>
              <a:rPr lang="pt-PT" sz="2400" dirty="0"/>
              <a:t> já existente</a:t>
            </a:r>
            <a:r>
              <a:rPr lang="pt-PT" sz="2400" dirty="0" smtClean="0"/>
              <a:t>;</a:t>
            </a:r>
            <a:endParaRPr lang="pt-PT" sz="24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10" y="1811546"/>
            <a:ext cx="2946180" cy="4313208"/>
          </a:xfrm>
          <a:prstGeom prst="rect">
            <a:avLst/>
          </a:prstGeom>
        </p:spPr>
      </p:pic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4238" y="268228"/>
            <a:ext cx="10058400" cy="1450757"/>
          </a:xfrm>
        </p:spPr>
        <p:txBody>
          <a:bodyPr/>
          <a:lstStyle/>
          <a:p>
            <a:r>
              <a:rPr lang="pt-PT" b="1" dirty="0" smtClean="0"/>
              <a:t>Objetivos do Projeto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pt-PT" sz="2600" dirty="0" smtClean="0"/>
              <a:t>Criar uma ferramenta que implemente as seguintes </a:t>
            </a:r>
            <a:r>
              <a:rPr lang="pt-PT" sz="2600" dirty="0" smtClean="0"/>
              <a:t>funcionalidades:</a:t>
            </a:r>
            <a:endParaRPr lang="pt-PT" sz="2600" i="1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dirty="0" smtClean="0"/>
              <a:t>Verificação de sintaxe e </a:t>
            </a:r>
            <a:r>
              <a:rPr lang="pt-PT" sz="2600" dirty="0" smtClean="0"/>
              <a:t>semântica</a:t>
            </a:r>
            <a:endParaRPr lang="pt-PT" sz="2600" dirty="0" smtClean="0"/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i="1" dirty="0" err="1" smtClean="0"/>
              <a:t>Intellisense</a:t>
            </a:r>
            <a:endParaRPr lang="pt-PT" sz="2600" i="1" dirty="0" smtClean="0"/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i="1" dirty="0" err="1" smtClean="0"/>
              <a:t>Syntaxe</a:t>
            </a:r>
            <a:r>
              <a:rPr lang="pt-PT" sz="2600" i="1" dirty="0" smtClean="0"/>
              <a:t> </a:t>
            </a:r>
            <a:r>
              <a:rPr lang="pt-PT" sz="2600" i="1" dirty="0" err="1" smtClean="0"/>
              <a:t>Highlighting</a:t>
            </a:r>
            <a:endParaRPr lang="pt-PT" sz="2600" i="1" dirty="0" smtClean="0"/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i="1" dirty="0" err="1" smtClean="0"/>
              <a:t>Outline</a:t>
            </a:r>
            <a:endParaRPr lang="pt-PT" sz="2600" i="1" dirty="0" smtClean="0"/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600" dirty="0" smtClean="0"/>
              <a:t>Integração com o assemblador </a:t>
            </a:r>
            <a:r>
              <a:rPr lang="pt-PT" sz="2600" i="1" dirty="0" smtClean="0"/>
              <a:t>DASM</a:t>
            </a:r>
            <a:endParaRPr lang="pt-PT" sz="2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600" dirty="0" smtClean="0"/>
              <a:t>Geração de um </a:t>
            </a:r>
            <a:r>
              <a:rPr lang="pt-PT" sz="2600" i="1" dirty="0" smtClean="0"/>
              <a:t>plug-in</a:t>
            </a:r>
            <a:r>
              <a:rPr lang="pt-PT" sz="2600" dirty="0" smtClean="0"/>
              <a:t> para a plataforma </a:t>
            </a:r>
            <a:r>
              <a:rPr lang="pt-PT" sz="2600" dirty="0" smtClean="0"/>
              <a:t>Eclipse</a:t>
            </a:r>
            <a:endParaRPr lang="pt-PT" sz="2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600" dirty="0" smtClean="0"/>
              <a:t>Conseguido recorrendo </a:t>
            </a:r>
            <a:r>
              <a:rPr lang="pt-PT" sz="2600" dirty="0" smtClean="0"/>
              <a:t>à </a:t>
            </a:r>
            <a:r>
              <a:rPr lang="pt-PT" sz="2600" i="1" dirty="0" smtClean="0"/>
              <a:t>framework </a:t>
            </a:r>
            <a:r>
              <a:rPr lang="pt-PT" sz="2600" dirty="0" smtClean="0"/>
              <a:t>Xtext.</a:t>
            </a:r>
            <a:endParaRPr lang="pt-PT" sz="26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/>
              <a:t>Xtext </a:t>
            </a:r>
            <a:r>
              <a:rPr lang="pt-PT" b="1" i="1" dirty="0" smtClean="0"/>
              <a:t>Framework - </a:t>
            </a:r>
            <a:r>
              <a:rPr lang="pt-PT" b="1" dirty="0" smtClean="0"/>
              <a:t>Arquitetura</a:t>
            </a:r>
            <a:endParaRPr lang="pt-PT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83" y="2278339"/>
            <a:ext cx="8831635" cy="328248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9416"/>
            <a:ext cx="2281449" cy="676830"/>
          </a:xfrm>
          <a:prstGeom prst="rect">
            <a:avLst/>
          </a:prstGeom>
        </p:spPr>
      </p:pic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0" y="3043282"/>
            <a:ext cx="5943600" cy="1752600"/>
          </a:xfrm>
          <a:prstGeom prst="rect">
            <a:avLst/>
          </a:prstGeom>
        </p:spPr>
      </p:pic>
      <p:pic>
        <p:nvPicPr>
          <p:cNvPr id="2050" name="Picture 2" descr="https://i.gyazo.com/2366895418ba131708e4308c276e409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64" y="3043282"/>
            <a:ext cx="44672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93386"/>
              </p:ext>
            </p:extLst>
          </p:nvPr>
        </p:nvGraphicFramePr>
        <p:xfrm>
          <a:off x="2432343" y="1910794"/>
          <a:ext cx="7388274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4137"/>
                <a:gridCol w="3694137"/>
              </a:tblGrid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Elemento da Sintaxe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Significado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default (sem operador)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Exatamente um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? sufixo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Um ou nenhum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* sufixo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Zero ou mais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+ sufixo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Um ou mais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| infixo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Or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&amp; infixo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And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.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Caracter universal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4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('0'..'9')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Range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/>
              <a:t>Xtext</a:t>
            </a:r>
            <a:r>
              <a:rPr lang="pt-PT" b="1" dirty="0" smtClean="0"/>
              <a:t> </a:t>
            </a:r>
            <a:r>
              <a:rPr lang="pt-PT" b="1" dirty="0" smtClean="0"/>
              <a:t>– </a:t>
            </a:r>
            <a:r>
              <a:rPr lang="pt-PT" b="1" dirty="0" smtClean="0"/>
              <a:t>Elementos da Sintaxe </a:t>
            </a:r>
            <a:r>
              <a:rPr lang="pt-PT" b="1" dirty="0" smtClean="0"/>
              <a:t>Gramatical</a:t>
            </a:r>
            <a:endParaRPr lang="pt-PT" b="1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/>
              <a:t>Xtext </a:t>
            </a:r>
            <a:r>
              <a:rPr lang="pt-PT" b="1" i="1" dirty="0" smtClean="0"/>
              <a:t>– </a:t>
            </a:r>
            <a:r>
              <a:rPr lang="pt-PT" b="1" i="1" dirty="0" err="1" smtClean="0"/>
              <a:t>Parser</a:t>
            </a:r>
            <a:r>
              <a:rPr lang="pt-PT" b="1" i="1" dirty="0" smtClean="0"/>
              <a:t> </a:t>
            </a:r>
            <a:r>
              <a:rPr lang="pt-PT" b="1" i="1" dirty="0" smtClean="0"/>
              <a:t>Rules</a:t>
            </a:r>
            <a:endParaRPr lang="pt-PT" b="1" i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6377"/>
            <a:ext cx="9047747" cy="3793796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56" y="1763552"/>
            <a:ext cx="1885950" cy="1409700"/>
          </a:xfrm>
          <a:prstGeom prst="rect">
            <a:avLst/>
          </a:prstGeom>
        </p:spPr>
      </p:pic>
      <p:cxnSp>
        <p:nvCxnSpPr>
          <p:cNvPr id="6" name="Conexão reta unidirecional 5"/>
          <p:cNvCxnSpPr/>
          <p:nvPr/>
        </p:nvCxnSpPr>
        <p:spPr>
          <a:xfrm flipV="1">
            <a:off x="1856445" y="2491030"/>
            <a:ext cx="6698511" cy="640080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7301449" y="3809131"/>
            <a:ext cx="1763304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Chamada a regra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9649134" y="4509108"/>
            <a:ext cx="1583543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Palavras-chave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3683118" y="5141533"/>
            <a:ext cx="135671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Propriedade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4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/>
              <a:t>Xtext </a:t>
            </a:r>
            <a:r>
              <a:rPr lang="pt-PT" b="1" i="1" dirty="0" smtClean="0"/>
              <a:t>– Terminal Rules</a:t>
            </a:r>
            <a:endParaRPr lang="pt-PT" b="1" i="1" dirty="0"/>
          </a:p>
        </p:txBody>
      </p:sp>
      <p:pic>
        <p:nvPicPr>
          <p:cNvPr id="8" name="Imagem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0" t="43758" r="20184" b="46577"/>
          <a:stretch/>
        </p:blipFill>
        <p:spPr bwMode="auto">
          <a:xfrm>
            <a:off x="1923448" y="3285601"/>
            <a:ext cx="8406063" cy="11015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804160" y="5311949"/>
            <a:ext cx="2852448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pt-PT" dirty="0" smtClean="0"/>
              <a:t>Alteração do tipo de retorno</a:t>
            </a:r>
            <a:endParaRPr lang="pt-PT" dirty="0"/>
          </a:p>
        </p:txBody>
      </p:sp>
      <p:cxnSp>
        <p:nvCxnSpPr>
          <p:cNvPr id="5" name="Conexão reta unidirecional 4"/>
          <p:cNvCxnSpPr/>
          <p:nvPr/>
        </p:nvCxnSpPr>
        <p:spPr>
          <a:xfrm>
            <a:off x="4236480" y="4175760"/>
            <a:ext cx="0" cy="1075229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1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6"/>
          </a:xfrm>
          <a:prstGeom prst="rect">
            <a:avLst/>
          </a:prstGeom>
        </p:spPr>
      </p:pic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err="1" smtClean="0"/>
              <a:t>Xtext</a:t>
            </a:r>
            <a:r>
              <a:rPr lang="pt-PT" b="1" i="1" dirty="0" smtClean="0"/>
              <a:t> – </a:t>
            </a:r>
            <a:r>
              <a:rPr lang="pt-PT" b="1" i="1" dirty="0" err="1" smtClean="0"/>
              <a:t>Value</a:t>
            </a:r>
            <a:r>
              <a:rPr lang="pt-PT" b="1" i="1" dirty="0" smtClean="0"/>
              <a:t> </a:t>
            </a:r>
            <a:r>
              <a:rPr lang="pt-PT" b="1" i="1" dirty="0" err="1" smtClean="0"/>
              <a:t>Converters</a:t>
            </a:r>
            <a:endParaRPr lang="pt-PT" b="1" i="1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943810"/>
            <a:ext cx="10250905" cy="4204232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73" y="1943810"/>
            <a:ext cx="10978811" cy="3751229"/>
          </a:xfrm>
          <a:prstGeom prst="rect">
            <a:avLst/>
          </a:prstGeom>
        </p:spPr>
      </p:pic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ISEL – Projeto e Seminário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29/7/2016</a:t>
            </a:r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0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552</TotalTime>
  <Words>1554</Words>
  <Application>Microsoft Office PowerPoint</Application>
  <PresentationFormat>Ecrã Panorâmico</PresentationFormat>
  <Paragraphs>319</Paragraphs>
  <Slides>24</Slides>
  <Notes>24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Wingdings</vt:lpstr>
      <vt:lpstr>1_Retrospetiva</vt:lpstr>
      <vt:lpstr>Retrospetiva</vt:lpstr>
      <vt:lpstr>Licenciatura em Engenharia Informática e de Computadores  Projeto e Seminário  Semestre de Verão 2015/2016</vt:lpstr>
      <vt:lpstr>Apresentação do PowerPoint</vt:lpstr>
      <vt:lpstr>Objetivos do Projeto</vt:lpstr>
      <vt:lpstr>Xtext Framework - Arquitetura</vt:lpstr>
      <vt:lpstr>Xtext – Elementos da Sintaxe Gramatical</vt:lpstr>
      <vt:lpstr>Xtext – Parser Rules</vt:lpstr>
      <vt:lpstr>Xtext – Terminal Rules</vt:lpstr>
      <vt:lpstr>Apresentação do PowerPoint</vt:lpstr>
      <vt:lpstr>Xtext – Value Converters</vt:lpstr>
      <vt:lpstr>Xtext – Verificação Semântica </vt:lpstr>
      <vt:lpstr>Apresentação do PowerPoint</vt:lpstr>
      <vt:lpstr>Xtext – Syntaxe Highlighting </vt:lpstr>
      <vt:lpstr>Xtext – Syntaxe Highlighting </vt:lpstr>
      <vt:lpstr>Xtext – Syntaxe Highlighting </vt:lpstr>
      <vt:lpstr>Apresentação do PowerPoint</vt:lpstr>
      <vt:lpstr>Xtext – Outline</vt:lpstr>
      <vt:lpstr>Xtext – Outline</vt:lpstr>
      <vt:lpstr>Apresentação do PowerPoint</vt:lpstr>
      <vt:lpstr>Xtext - Generator</vt:lpstr>
      <vt:lpstr>Apresentação do PowerPoint</vt:lpstr>
      <vt:lpstr>DEMO</vt:lpstr>
      <vt:lpstr>Conclusões</vt:lpstr>
      <vt:lpstr>Trabalho Futuro</vt:lpstr>
      <vt:lpstr>Questões?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PDS16inEclipse</dc:title>
  <dc:creator>Tiago Oliveira</dc:creator>
  <cp:lastModifiedBy>Tiago Oliveira</cp:lastModifiedBy>
  <cp:revision>60</cp:revision>
  <dcterms:created xsi:type="dcterms:W3CDTF">2016-07-26T10:28:41Z</dcterms:created>
  <dcterms:modified xsi:type="dcterms:W3CDTF">2016-07-28T22:03:24Z</dcterms:modified>
</cp:coreProperties>
</file>