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</p:sldMasterIdLst>
  <p:notesMasterIdLst>
    <p:notesMasterId r:id="rId32"/>
  </p:notesMasterIdLst>
  <p:sldIdLst>
    <p:sldId id="285" r:id="rId4"/>
    <p:sldId id="296" r:id="rId5"/>
    <p:sldId id="282" r:id="rId6"/>
    <p:sldId id="259" r:id="rId7"/>
    <p:sldId id="261" r:id="rId8"/>
    <p:sldId id="286" r:id="rId9"/>
    <p:sldId id="260" r:id="rId10"/>
    <p:sldId id="263" r:id="rId11"/>
    <p:sldId id="264" r:id="rId12"/>
    <p:sldId id="288" r:id="rId13"/>
    <p:sldId id="287" r:id="rId14"/>
    <p:sldId id="278" r:id="rId15"/>
    <p:sldId id="289" r:id="rId16"/>
    <p:sldId id="268" r:id="rId17"/>
    <p:sldId id="269" r:id="rId18"/>
    <p:sldId id="270" r:id="rId19"/>
    <p:sldId id="284" r:id="rId20"/>
    <p:sldId id="290" r:id="rId21"/>
    <p:sldId id="291" r:id="rId22"/>
    <p:sldId id="292" r:id="rId23"/>
    <p:sldId id="293" r:id="rId24"/>
    <p:sldId id="294" r:id="rId25"/>
    <p:sldId id="272" r:id="rId26"/>
    <p:sldId id="295" r:id="rId27"/>
    <p:sldId id="273" r:id="rId28"/>
    <p:sldId id="274" r:id="rId29"/>
    <p:sldId id="275" r:id="rId30"/>
    <p:sldId id="276" r:id="rId31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1" autoAdjust="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6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6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6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6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26E8BA4-4E12-4CB7-A535-4ABF34BB370E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324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053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10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4829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11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9793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12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8405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13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0701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14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2858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15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1058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16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3868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17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3094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18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1343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19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874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56EA5010-152F-42DC-A86A-CD6FA940713B}" type="slidenum">
              <a:rPr lang="pt-B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pt-BR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5560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20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8586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21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0482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22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0403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23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931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24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3230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25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5667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3EFC65B4-FF8A-4636-A63D-816087E7D181}" type="slidenum">
              <a:rPr lang="pt-B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26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27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4229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28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734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56EA5010-152F-42DC-A86A-CD6FA940713B}" type="slidenum">
              <a:rPr lang="pt-B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pt-BR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603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4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371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5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96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6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198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7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5166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8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1841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26E8BA4-4E12-4CB7-A535-4ABF34BB370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9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780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pic>
        <p:nvPicPr>
          <p:cNvPr id="79" name="Imagem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Imagem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pic>
        <p:nvPicPr>
          <p:cNvPr id="120" name="Imagem 11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Imagem 12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pic>
        <p:nvPicPr>
          <p:cNvPr id="160" name="Imagem 15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1" name="Imagem 16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1"/>
          <p:cNvPicPr/>
          <p:nvPr/>
        </p:nvPicPr>
        <p:blipFill>
          <a:blip r:embed="rId14"/>
          <a:srcRect l="-2984" t="-4601" r="-2358" b="-4601"/>
          <a:stretch/>
        </p:blipFill>
        <p:spPr>
          <a:xfrm>
            <a:off x="8604360" y="6591240"/>
            <a:ext cx="503640" cy="232200"/>
          </a:xfrm>
          <a:prstGeom prst="rect">
            <a:avLst/>
          </a:prstGeom>
          <a:ln w="936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Click to edit Master title style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Second level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1143000" lvl="2" indent="-22824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Third level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1600200" lvl="3" indent="-22824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Fourth level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2057400" lvl="4" indent="-22824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Fifth level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21/04/16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4F80718-2834-485F-9C3D-4EFC3AE1A227}" type="slidenum"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m 1"/>
          <p:cNvPicPr/>
          <p:nvPr/>
        </p:nvPicPr>
        <p:blipFill>
          <a:blip r:embed="rId14"/>
          <a:srcRect l="-2984" t="-4601" r="-2358" b="-4601"/>
          <a:stretch/>
        </p:blipFill>
        <p:spPr>
          <a:xfrm>
            <a:off x="8604360" y="6591240"/>
            <a:ext cx="503640" cy="232200"/>
          </a:xfrm>
          <a:prstGeom prst="rect">
            <a:avLst/>
          </a:prstGeom>
          <a:ln w="936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Click to edit Master title style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Second level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1143000" lvl="2" indent="-22824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Third level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1600200" lvl="3" indent="-22824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Fourth level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2057400" lvl="4" indent="-22824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Fifth level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Second level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1143000" lvl="2" indent="-22824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Third level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1600200" lvl="3" indent="-22824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Fourth level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2057400" lvl="4" indent="-22824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Fifth level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21/04/16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12FC09E-A9AB-4E38-B048-CD4771EF705E}" type="slidenum"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m 1"/>
          <p:cNvPicPr/>
          <p:nvPr/>
        </p:nvPicPr>
        <p:blipFill>
          <a:blip r:embed="rId14"/>
          <a:srcRect l="-2984" t="-4601" r="-2358" b="-4601"/>
          <a:stretch/>
        </p:blipFill>
        <p:spPr>
          <a:xfrm>
            <a:off x="8604360" y="6591240"/>
            <a:ext cx="503640" cy="232200"/>
          </a:xfrm>
          <a:prstGeom prst="rect">
            <a:avLst/>
          </a:prstGeom>
          <a:ln w="936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Click to edit Master title style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21/04/16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AED0BDE-D9F4-4611-969A-BF2F8B078E75}" type="slidenum"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ulete.com.br/pl%C3%A1gi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uatemala.eregulations.org/procedure/130/125/step/833?l=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093C1854-A63E-469E-80DA-D68971D7C012}"/>
              </a:ext>
            </a:extLst>
          </p:cNvPr>
          <p:cNvGrpSpPr/>
          <p:nvPr/>
        </p:nvGrpSpPr>
        <p:grpSpPr>
          <a:xfrm>
            <a:off x="539820" y="1055508"/>
            <a:ext cx="8064360" cy="4746985"/>
            <a:chOff x="539820" y="1675080"/>
            <a:chExt cx="8064360" cy="4746985"/>
          </a:xfrm>
        </p:grpSpPr>
        <p:sp>
          <p:nvSpPr>
            <p:cNvPr id="167" name="TextShape 1"/>
            <p:cNvSpPr txBox="1"/>
            <p:nvPr/>
          </p:nvSpPr>
          <p:spPr>
            <a:xfrm>
              <a:off x="539820" y="1675080"/>
              <a:ext cx="8064360" cy="1469520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pt-BR" sz="5400" b="1" strike="noStrike" spc="-1" dirty="0">
                  <a:solidFill>
                    <a:srgbClr val="1F497D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Bacharelado em Ciências de Computação</a:t>
              </a:r>
              <a:endPara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endParaRPr>
            </a:p>
          </p:txBody>
        </p:sp>
        <p:sp>
          <p:nvSpPr>
            <p:cNvPr id="168" name="TextShape 2"/>
            <p:cNvSpPr txBox="1"/>
            <p:nvPr/>
          </p:nvSpPr>
          <p:spPr>
            <a:xfrm>
              <a:off x="863820" y="3430800"/>
              <a:ext cx="7416360" cy="2991265"/>
            </a:xfrm>
            <a:prstGeom prst="rect">
              <a:avLst/>
            </a:prstGeom>
            <a:noFill/>
            <a:ln>
              <a:noFill/>
            </a:ln>
          </p:spPr>
          <p:txBody>
            <a:bodyPr anchor="t"/>
            <a:lstStyle/>
            <a:p>
              <a:pPr algn="ctr">
                <a:lnSpc>
                  <a:spcPct val="100000"/>
                </a:lnSpc>
              </a:pPr>
              <a:r>
                <a:rPr lang="pt-BR" sz="3200" spc="-1" dirty="0">
                  <a:solidFill>
                    <a:srgbClr val="8B8B8B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SCC 291/292 </a:t>
              </a:r>
            </a:p>
            <a:p>
              <a:pPr algn="ctr">
                <a:lnSpc>
                  <a:spcPct val="100000"/>
                </a:lnSpc>
              </a:pPr>
              <a:r>
                <a:rPr lang="pt-BR" sz="3200" spc="-1" dirty="0">
                  <a:solidFill>
                    <a:srgbClr val="8B8B8B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Projeto Supervisionado I/II</a:t>
              </a:r>
            </a:p>
            <a:p>
              <a:pPr algn="ctr">
                <a:lnSpc>
                  <a:spcPct val="100000"/>
                </a:lnSpc>
              </a:pPr>
              <a:endParaRPr lang="pt-BR" sz="16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3200" b="0" strike="noStrike" spc="-1" dirty="0">
                  <a:solidFill>
                    <a:srgbClr val="8B8B8B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SCC 293/294 </a:t>
              </a:r>
              <a:endPara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3200" b="0" strike="noStrike" spc="-1" dirty="0">
                  <a:solidFill>
                    <a:srgbClr val="8B8B8B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Projeto de Graduação I/II</a:t>
              </a:r>
            </a:p>
            <a:p>
              <a:pPr algn="ctr">
                <a:lnSpc>
                  <a:spcPct val="100000"/>
                </a:lnSpc>
              </a:pPr>
              <a:endParaRPr lang="pt-BR" sz="16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3200" b="0" strike="noStrike" spc="-1" dirty="0">
                  <a:solidFill>
                    <a:srgbClr val="8B8B8B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Semestre 2/2018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35312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22E27BE7-2627-4B4B-AA06-76E666C8736A}"/>
              </a:ext>
            </a:extLst>
          </p:cNvPr>
          <p:cNvGrpSpPr/>
          <p:nvPr/>
        </p:nvGrpSpPr>
        <p:grpSpPr>
          <a:xfrm>
            <a:off x="457200" y="1265238"/>
            <a:ext cx="8229240" cy="5261213"/>
            <a:chOff x="457200" y="1265238"/>
            <a:chExt cx="8229240" cy="5261213"/>
          </a:xfrm>
        </p:grpSpPr>
        <p:sp>
          <p:nvSpPr>
            <p:cNvPr id="196" name="TextShape 2"/>
            <p:cNvSpPr txBox="1"/>
            <p:nvPr/>
          </p:nvSpPr>
          <p:spPr>
            <a:xfrm>
              <a:off x="457200" y="1265238"/>
              <a:ext cx="8229240" cy="4990723"/>
            </a:xfrm>
            <a:prstGeom prst="rect">
              <a:avLst/>
            </a:prstGeom>
            <a:noFill/>
            <a:ln>
              <a:noFill/>
            </a:ln>
          </p:spPr>
          <p:txBody>
            <a:bodyPr anchor="t"/>
            <a:lstStyle/>
            <a:p>
              <a:pPr marL="343080" indent="-342720">
                <a:lnSpc>
                  <a:spcPct val="100000"/>
                </a:lnSpc>
                <a:buClr>
                  <a:srgbClr val="FFC000"/>
                </a:buClr>
                <a:buFont typeface="Wingdings" charset="2"/>
                <a:buChar char=""/>
              </a:pPr>
              <a:r>
                <a:rPr lang="pt-BR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Desenvolvido na </a:t>
              </a:r>
              <a:r>
                <a:rPr lang="pt-BR" sz="32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universidade</a:t>
              </a:r>
              <a:r>
                <a:rPr lang="pt-BR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 sob a orientação de um docente</a:t>
              </a:r>
            </a:p>
            <a:p>
              <a:pPr marL="343080" indent="-342720">
                <a:lnSpc>
                  <a:spcPct val="100000"/>
                </a:lnSpc>
                <a:buClr>
                  <a:srgbClr val="FFC000"/>
                </a:buClr>
                <a:buFont typeface="Wingdings" charset="2"/>
                <a:buChar char=""/>
              </a:pPr>
              <a:r>
                <a:rPr lang="pt-BR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Também chamado </a:t>
              </a:r>
              <a:r>
                <a:rPr lang="pt-BR" sz="32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projeto</a:t>
              </a:r>
              <a:r>
                <a:rPr lang="pt-BR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 </a:t>
              </a:r>
              <a:r>
                <a:rPr lang="pt-BR" sz="32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de</a:t>
              </a:r>
              <a:r>
                <a:rPr lang="pt-BR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 </a:t>
              </a:r>
              <a:r>
                <a:rPr lang="pt-BR" sz="32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formatura</a:t>
              </a:r>
              <a:r>
                <a:rPr lang="pt-BR" sz="320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,</a:t>
              </a:r>
              <a:r>
                <a:rPr lang="pt-BR" sz="32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 Trabalho de Conclusão de Curso (TCC)</a:t>
              </a:r>
              <a:endPara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endParaRPr>
            </a:p>
            <a:p>
              <a:pPr marL="343080" indent="-342720">
                <a:lnSpc>
                  <a:spcPct val="100000"/>
                </a:lnSpc>
                <a:buClr>
                  <a:srgbClr val="FFC000"/>
                </a:buClr>
                <a:buFont typeface="Wingdings" charset="2"/>
                <a:buChar char=""/>
              </a:pPr>
              <a:r>
                <a:rPr lang="pt-BR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Voltado principalmente aos alunos que pretendam se aprofundar nos estudos ou aprender algo diferente</a:t>
              </a:r>
            </a:p>
          </p:txBody>
        </p:sp>
        <p:pic>
          <p:nvPicPr>
            <p:cNvPr id="202" name="Picture 11"/>
            <p:cNvPicPr/>
            <p:nvPr/>
          </p:nvPicPr>
          <p:blipFill>
            <a:blip r:embed="rId3"/>
            <a:stretch/>
          </p:blipFill>
          <p:spPr>
            <a:xfrm>
              <a:off x="3001580" y="4790891"/>
              <a:ext cx="2719800" cy="1735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TextShape 1">
            <a:extLst>
              <a:ext uri="{FF2B5EF4-FFF2-40B4-BE49-F238E27FC236}">
                <a16:creationId xmlns:a16="http://schemas.microsoft.com/office/drawing/2014/main" id="{948237D0-8690-4D90-AFB4-14667A9A6A3A}"/>
              </a:ext>
            </a:extLst>
          </p:cNvPr>
          <p:cNvSpPr txBox="1"/>
          <p:nvPr/>
        </p:nvSpPr>
        <p:spPr>
          <a:xfrm>
            <a:off x="45720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Projeto de Graduação </a:t>
            </a:r>
            <a:r>
              <a:rPr lang="pt-BR" sz="4000" b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I/II: Local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130889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BE6E9DA4-FB80-4ACE-B00C-573E7442AD79}"/>
              </a:ext>
            </a:extLst>
          </p:cNvPr>
          <p:cNvSpPr txBox="1"/>
          <p:nvPr/>
        </p:nvSpPr>
        <p:spPr>
          <a:xfrm>
            <a:off x="45720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Critérios de Aprovação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45D38BB-C5F0-42E2-8B34-326FEAFC4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41284"/>
              </p:ext>
            </p:extLst>
          </p:nvPr>
        </p:nvGraphicFramePr>
        <p:xfrm>
          <a:off x="457380" y="1265238"/>
          <a:ext cx="8229240" cy="5547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620">
                  <a:extLst>
                    <a:ext uri="{9D8B030D-6E8A-4147-A177-3AD203B41FA5}">
                      <a16:colId xmlns:a16="http://schemas.microsoft.com/office/drawing/2014/main" val="1808971749"/>
                    </a:ext>
                  </a:extLst>
                </a:gridCol>
                <a:gridCol w="4114620">
                  <a:extLst>
                    <a:ext uri="{9D8B030D-6E8A-4147-A177-3AD203B41FA5}">
                      <a16:colId xmlns:a16="http://schemas.microsoft.com/office/drawing/2014/main" val="86779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Projeto Supervisionado I/II</a:t>
                      </a: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Projeto de Graduação I/II</a:t>
                      </a: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0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Entregar nas datas devidas</a:t>
                      </a:r>
                    </a:p>
                    <a:p>
                      <a:pPr marL="743040" lvl="1" indent="-28548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2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Informações sobre Projeto e Defesa (TCCWEB)</a:t>
                      </a:r>
                    </a:p>
                    <a:p>
                      <a:pPr marL="743040" lvl="1" indent="-28548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2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Questionário de Avaliação do Curso de BCC  (TCCWEB)</a:t>
                      </a:r>
                    </a:p>
                    <a:p>
                      <a:pPr marL="743040" lvl="1" indent="-28548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2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Monografia do Estágio (PDF</a:t>
                      </a:r>
                      <a:r>
                        <a:rPr lang="pt-BR" sz="2200" b="0" strike="noStrike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 apenas)</a:t>
                      </a:r>
                      <a:r>
                        <a:rPr lang="pt-BR" sz="2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 </a:t>
                      </a:r>
                      <a:r>
                        <a:rPr lang="pt-BR" sz="2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(TCCWEB)</a:t>
                      </a:r>
                    </a:p>
                    <a:p>
                      <a:pPr marL="743040" marR="0" lvl="1" indent="-2854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charset="2"/>
                        <a:buChar char=""/>
                        <a:tabLst/>
                        <a:defRPr/>
                      </a:pPr>
                      <a:r>
                        <a:rPr lang="pt-BR" sz="22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Questionário de Inserção no Mercado/Avaliação de Empresa (</a:t>
                      </a:r>
                      <a:r>
                        <a:rPr lang="pt-BR" sz="2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TCCWEB</a:t>
                      </a:r>
                      <a:r>
                        <a:rPr lang="pt-BR" sz="22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Entregar nas datas devidas</a:t>
                      </a:r>
                    </a:p>
                    <a:p>
                      <a:pPr marL="743040" lvl="1" indent="-28548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2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Informações sobre Projeto e Defesa (TCCWEB)</a:t>
                      </a:r>
                    </a:p>
                    <a:p>
                      <a:pPr marL="743040" lvl="1" indent="-28548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2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Questionário de Avaliação do Curso de BCC (TCCWEB)</a:t>
                      </a:r>
                    </a:p>
                    <a:p>
                      <a:pPr marL="743040" lvl="1" indent="-28548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2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Monografia (PDF apenas) </a:t>
                      </a:r>
                      <a:r>
                        <a:rPr lang="pt-BR" sz="2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(TCCWEB)</a:t>
                      </a:r>
                      <a:endParaRPr lang="pt-BR" sz="2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"/>
                      </a:endParaRP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484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Defender trabalho em </a:t>
                      </a:r>
                      <a:r>
                        <a:rPr lang="pt-BR" sz="2400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pô</a:t>
                      </a:r>
                      <a:r>
                        <a:rPr lang="pt-BR" sz="24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ster</a:t>
                      </a: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3080" marR="0" lvl="0" indent="-3427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charset="2"/>
                        <a:buChar char=""/>
                        <a:tabLst/>
                        <a:defRPr/>
                      </a:pP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Defender projeto em </a:t>
                      </a:r>
                      <a:r>
                        <a:rPr lang="pt-BR" sz="24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banca</a:t>
                      </a: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746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3080" marR="0" lvl="0" indent="-3427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charset="2"/>
                        <a:buChar char=""/>
                        <a:tabLst/>
                        <a:defRPr/>
                      </a:pP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Obter nota</a:t>
                      </a:r>
                      <a:r>
                        <a:rPr lang="pt-BR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 </a:t>
                      </a: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superior ou igual a cinco (5.0)</a:t>
                      </a: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3080" marR="0" lvl="0" indent="-3427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charset="2"/>
                        <a:buChar char=""/>
                        <a:tabLst/>
                        <a:defRPr/>
                      </a:pP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Obter nota</a:t>
                      </a:r>
                      <a:r>
                        <a:rPr lang="pt-BR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 </a:t>
                      </a: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superior ou igual a cinco (5.0)</a:t>
                      </a: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376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69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"/>
          <p:cNvPicPr/>
          <p:nvPr/>
        </p:nvPicPr>
        <p:blipFill>
          <a:blip r:embed="rId3"/>
          <a:stretch/>
        </p:blipFill>
        <p:spPr>
          <a:xfrm>
            <a:off x="6398767" y="3802015"/>
            <a:ext cx="1507680" cy="1273320"/>
          </a:xfrm>
          <a:prstGeom prst="rect">
            <a:avLst/>
          </a:prstGeom>
          <a:ln>
            <a:noFill/>
          </a:ln>
        </p:spPr>
      </p:pic>
      <p:sp>
        <p:nvSpPr>
          <p:cNvPr id="208" name="TextShape 2"/>
          <p:cNvSpPr txBox="1"/>
          <p:nvPr/>
        </p:nvSpPr>
        <p:spPr>
          <a:xfrm>
            <a:off x="457200" y="1526562"/>
            <a:ext cx="8686440" cy="50400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01/07 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 05/10 </a:t>
            </a:r>
            <a:r>
              <a:rPr lang="mr-IN" dirty="0">
                <a:latin typeface="Times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 Inscrição dos alunos e supervisores (TCCWEB)</a:t>
            </a:r>
          </a:p>
          <a:p>
            <a:pPr>
              <a:lnSpc>
                <a:spcPct val="100000"/>
              </a:lnSpc>
            </a:pP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21/10 </a:t>
            </a:r>
            <a:r>
              <a:rPr lang="mr-IN" dirty="0">
                <a:latin typeface="Times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 Data limite para mudança de título e área (TCCWEB)</a:t>
            </a:r>
          </a:p>
          <a:p>
            <a:pPr>
              <a:lnSpc>
                <a:spcPct val="100000"/>
              </a:lnSpc>
            </a:pPr>
            <a:endParaRPr lang="pt-BR" dirty="0">
              <a:latin typeface="Times" panose="02020603050405020304" pitchFamily="18" charset="0"/>
              <a:ea typeface="Tahoma" panose="020B0604030504040204" pitchFamily="34" charset="0"/>
              <a:cs typeface="Times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15/10 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 26/10 </a:t>
            </a:r>
            <a:r>
              <a:rPr lang="mr-IN" dirty="0">
                <a:latin typeface="Times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 Alunos escolhem as datas das bancas/defesas (TCCWEB)</a:t>
            </a: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29/10 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 23/11 </a:t>
            </a:r>
            <a:r>
              <a:rPr lang="mr-IN" dirty="0">
                <a:latin typeface="Times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 Distribuição das bancas (TCCWEB)</a:t>
            </a: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21/11 </a:t>
            </a:r>
            <a:r>
              <a:rPr lang="mr-IN" dirty="0">
                <a:latin typeface="Times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 Entrega da Monografia em PDF (TCCWEB)</a:t>
            </a: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  Exercício: Avaliação do Curso (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TCCWEB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)</a:t>
            </a: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  Exercício: Avaliação da Empresa (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TCCWEB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29/11 e 30/11 </a:t>
            </a:r>
            <a:r>
              <a:rPr lang="mr-IN" dirty="0">
                <a:latin typeface="Times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 Apresentação de pôsteres</a:t>
            </a: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  </a:t>
            </a: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Entregas pelo supervisor (DIA DA DEFESA/APRESENTAÇÃO)</a:t>
            </a: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   - Declaração de horas de projeto (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TCCWEB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)</a:t>
            </a: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   - Avaliação do aluno (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TCCWEB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)</a:t>
            </a: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 panose="02020603050405020304" pitchFamily="18" charset="0"/>
              <a:ea typeface="Tahoma" panose="020B0604030504040204" pitchFamily="34" charset="0"/>
              <a:cs typeface="Times" panose="02020603050405020304" pitchFamily="18" charset="0"/>
            </a:endParaRPr>
          </a:p>
          <a:p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TextShape 1">
            <a:extLst>
              <a:ext uri="{FF2B5EF4-FFF2-40B4-BE49-F238E27FC236}">
                <a16:creationId xmlns:a16="http://schemas.microsoft.com/office/drawing/2014/main" id="{95563E34-A760-4513-B78C-0E3751B0E817}"/>
              </a:ext>
            </a:extLst>
          </p:cNvPr>
          <p:cNvSpPr txBox="1"/>
          <p:nvPr/>
        </p:nvSpPr>
        <p:spPr>
          <a:xfrm>
            <a:off x="45738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pt-BR" sz="4000" b="1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Cronograma</a:t>
            </a:r>
          </a:p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Projeto Supervisionado I/II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62030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2">
            <a:extLst>
              <a:ext uri="{FF2B5EF4-FFF2-40B4-BE49-F238E27FC236}">
                <a16:creationId xmlns:a16="http://schemas.microsoft.com/office/drawing/2014/main" id="{A0C4B90B-9899-4510-BF7C-E6759F60614D}"/>
              </a:ext>
            </a:extLst>
          </p:cNvPr>
          <p:cNvSpPr txBox="1"/>
          <p:nvPr/>
        </p:nvSpPr>
        <p:spPr>
          <a:xfrm>
            <a:off x="457200" y="1526562"/>
            <a:ext cx="8686440" cy="50400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01/07 - 05/10 </a:t>
            </a:r>
            <a:r>
              <a:rPr lang="mr-IN" dirty="0">
                <a:latin typeface="Times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 Inscrição dos alunos e supervisores (TCCWEB)</a:t>
            </a: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21/10 – Data limite para mudança de título e área (TCCWEB)</a:t>
            </a:r>
          </a:p>
          <a:p>
            <a:pPr>
              <a:lnSpc>
                <a:spcPct val="100000"/>
              </a:lnSpc>
            </a:pPr>
            <a:endParaRPr lang="pt-BR" dirty="0">
              <a:latin typeface="Times" panose="02020603050405020304" pitchFamily="18" charset="0"/>
              <a:ea typeface="Tahoma" panose="020B0604030504040204" pitchFamily="34" charset="0"/>
              <a:cs typeface="Times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15/10 - 26/10 </a:t>
            </a:r>
            <a:r>
              <a:rPr lang="mr-IN" dirty="0">
                <a:latin typeface="Times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 Alunos escolhem as datas das bancas/defesas (TCCWEB)</a:t>
            </a: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29/10 - 23/11 </a:t>
            </a:r>
            <a:r>
              <a:rPr lang="mr-IN" dirty="0">
                <a:latin typeface="Times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 Distribuição das bancas (TCCWEB)</a:t>
            </a: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21/11 </a:t>
            </a:r>
            <a:r>
              <a:rPr lang="mr-IN" dirty="0">
                <a:latin typeface="Times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 Entrega da Monografia em PDF (TCCWEB)</a:t>
            </a: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  Exercício: Avaliação do Curso (TCCWEB)</a:t>
            </a:r>
          </a:p>
          <a:p>
            <a:pPr>
              <a:lnSpc>
                <a:spcPct val="100000"/>
              </a:lnSpc>
            </a:pP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28/11 </a:t>
            </a:r>
            <a:r>
              <a:rPr lang="mr-IN" dirty="0">
                <a:latin typeface="Times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 Defesa da monografia</a:t>
            </a: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  </a:t>
            </a: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Entregas pelo orientador (DIA DA DEFESA/APRESENTAÇÃO)</a:t>
            </a: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   - Declaração de horas de projeto (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TCCWEB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)</a:t>
            </a:r>
            <a:b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   - Avaliação do aluno (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TCCWEB</a:t>
            </a:r>
            <a:r>
              <a:rPr lang="pt-BR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)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62D16954-7526-4DF5-B645-7DC11B726EAD}"/>
              </a:ext>
            </a:extLst>
          </p:cNvPr>
          <p:cNvSpPr txBox="1"/>
          <p:nvPr/>
        </p:nvSpPr>
        <p:spPr>
          <a:xfrm>
            <a:off x="457245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pt-BR" sz="4000" b="1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>
              <a:lnSpc>
                <a:spcPct val="100000"/>
              </a:lnSpc>
            </a:pPr>
            <a:r>
              <a:rPr lang="pt-BR" sz="4000" b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Cronograma</a:t>
            </a:r>
          </a:p>
          <a:p>
            <a:pPr algn="ctr">
              <a:lnSpc>
                <a:spcPct val="100000"/>
              </a:lnSpc>
            </a:pPr>
            <a:r>
              <a:rPr lang="pt-BR" sz="4000" b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Projeto de Graduação I/II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0A6394A-41A0-4363-BE1C-82F265182B7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398767" y="3802015"/>
            <a:ext cx="1507680" cy="1273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1724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pt-BR" sz="4000" b="1" strike="noStrike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Entrega da Declaração de Horas e Avaliação do Supervisor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57200" y="1676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O secretário do SCC </a:t>
            </a:r>
            <a:r>
              <a:rPr lang="pt-B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Giovano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</a:t>
            </a:r>
            <a:r>
              <a:rPr lang="pt-B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Cardoso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(giovano@icmc.usp.br) entra em contato com o supervisor/orientador que avalia o aluno e declara que foram realizadas pelo menos 300h de estágio/trabalho:</a:t>
            </a:r>
          </a:p>
          <a:p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Avaliação e declaração são realizadas por formulários online;</a:t>
            </a:r>
          </a:p>
          <a:p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Contato é feito no e-mail institucional do supervisor/orientador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.</a:t>
            </a:r>
          </a:p>
          <a:p>
            <a:pPr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pt-BR" sz="4000" b="1" strike="noStrike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Monografia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
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Projeto Supervisionado I/II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57200" y="16764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A 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Monografia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consiste de um 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Relatório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das Atividades organizado em 4 partes:</a:t>
            </a:r>
          </a:p>
          <a:p>
            <a:pPr marL="743040" lvl="1" indent="-285480"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Capítulo 1: Sobre a empresa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Capítulo 2: Planejamento e atividades iniciais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Capítulo 3: Atividades realizadas e resultados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Capítulo 4: Avaliação do estágio e do curso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pt-BR" sz="4000" b="1" strike="noStrike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Monografia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
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Projeto Supervisionado I/II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467640" y="1676400"/>
            <a:ext cx="8568720" cy="49248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Capítulo 1: Sobre a empresa (até 2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pags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.)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Comente sobre a empresa: o setor de atuação, porte, missão e outras informações que você julgue necessárias (e.g. plano de carreira e premiações). Comente também como foi o processo seletivo para ingresso no estágio).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Capítulo 2: Planejamento e atividades iniciais (até 2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pags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.)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Fale sobre quais atividades foram planejadas para o estágio, o projeto em que se insere, os problemas que serão tratados, e treinamentos e cursos realizados para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capacitação específica para 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solução dos problemas.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Capítulo 3: Atividades realizadas e resultados (4 a 10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pags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.)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Descreva quais problemas foram resolvidos, e quais tecnologias foram utilizadas para resolver esses problemas. Quem foram as pessoas/entidades afetadas por esses resultados (omitir informações sigilosas)? Quais problemas não puderam ser resolvidos e por que?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Capítulo 4: Resumo e Avaliação do estágio e do curso (até 2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pags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.)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Comente como o estágio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contribuiu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para a sua capacitação e o seu crescimento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profissional. Avalie o seu curso de graduação,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sob a perspectiva de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preparação para o mercado de trabalho, importância das disciplinas e apresente sugestões específicas para o curso.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pt-BR" sz="4000" b="1" strike="noStrike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Monografia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
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Projeto Supervisionado I/II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57200" y="16764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Entregar</a:t>
            </a:r>
            <a:endParaRPr lang="pt-BR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buClr>
                <a:srgbClr val="FFC000"/>
              </a:buClr>
              <a:buFont typeface="Wingdings" charset="2"/>
              <a:buChar char="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Upload do respectivo arquivo em PDF no TCCWEB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De modo a evitar problemas na submissão via TCCWEB, o nome do arquivo em PDF não deve conter acentos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TCCWEB somente aceita uma submissão d</a:t>
            </a:r>
            <a:r>
              <a:rPr lang="pt-B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a monografia</a:t>
            </a:r>
            <a:endParaRPr lang="pt-BR" sz="32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140242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22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pt-BR" sz="4000" b="1" strike="noStrike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Monografia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
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Projeto de Graduação I/II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57200" y="16764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buClr>
                <a:srgbClr val="FFC000"/>
              </a:buClr>
              <a:buFont typeface="Wingdings" charset="2"/>
              <a:buChar char="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Capa, Folha de Rosto, Índice, Lista de figuras, Lista de tabelas</a:t>
            </a:r>
          </a:p>
          <a:p>
            <a:pPr marL="343080" indent="-342720"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Resumo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Capítulo 1. Introdução (até 3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pags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)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Capítulo 2: Métodos, Técnicas e Tecnologias Utilizadas (até 5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pags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)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Capítulo 3: Desenvolvimento do Trabalho (até 9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pags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)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Capítulo 4. Conclusões (até 3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pags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)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Referências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Glossário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Apêndices 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endParaRPr lang="pt-BR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Número de páginas (Capítulos 1 a 4)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M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ínimo 12 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M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áximo 20</a:t>
            </a:r>
          </a:p>
          <a:p>
            <a:pPr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pic>
        <p:nvPicPr>
          <p:cNvPr id="218" name="Picture 2"/>
          <p:cNvPicPr/>
          <p:nvPr/>
        </p:nvPicPr>
        <p:blipFill>
          <a:blip r:embed="rId3"/>
          <a:stretch/>
        </p:blipFill>
        <p:spPr>
          <a:xfrm>
            <a:off x="5940000" y="4149000"/>
            <a:ext cx="1754280" cy="1708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171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2"/>
          <p:cNvSpPr txBox="1"/>
          <p:nvPr/>
        </p:nvSpPr>
        <p:spPr>
          <a:xfrm>
            <a:off x="457200" y="1676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Capa, Folha de Rosto, Índice, Lista de figuras, Lista de tabelas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Resumo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Capítulo 1. Introdução (até 3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pags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)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1.1 Contextualização, Motivação e Domínio de Aplicação</a:t>
            </a:r>
          </a:p>
          <a:p>
            <a:pPr marL="1143000" lvl="2" indent="-22824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Sintetizar o que foi feito no Projeto I, se for o caso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1.2 Objetivos do Trabalho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1.3 Organização da monografia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Capítulo 2: Métodos, Técnicas e Tecnologias Utilizadas (até 5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pags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)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Capítulo 3: Desenvolvimento do Trabalho (até 9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pags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)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3.1. Descrição do Problema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3.2. Descrição das Atividades Realizadas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3.3. Resultados Obtidos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3.4. Dificuldades e Limitações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E61AD2B6-02B6-4F33-B735-4696B893CFEB}"/>
              </a:ext>
            </a:extLst>
          </p:cNvPr>
          <p:cNvSpPr txBox="1"/>
          <p:nvPr/>
        </p:nvSpPr>
        <p:spPr>
          <a:xfrm>
            <a:off x="457222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pt-BR" sz="4000" b="1" strike="noStrike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Monografia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
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Projeto de Graduação I/II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354976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38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Docentes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FC20FAFF-BC5C-4802-AA40-D9C57BD965DF}"/>
              </a:ext>
            </a:extLst>
          </p:cNvPr>
          <p:cNvGrpSpPr/>
          <p:nvPr/>
        </p:nvGrpSpPr>
        <p:grpSpPr>
          <a:xfrm>
            <a:off x="3524534" y="1139854"/>
            <a:ext cx="1671428" cy="2058488"/>
            <a:chOff x="6802551" y="126750"/>
            <a:chExt cx="2160000" cy="2660199"/>
          </a:xfrm>
        </p:grpSpPr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6AA6784-E744-4E00-9BC9-6D9CAD9EB1AB}"/>
                </a:ext>
              </a:extLst>
            </p:cNvPr>
            <p:cNvSpPr txBox="1"/>
            <p:nvPr/>
          </p:nvSpPr>
          <p:spPr>
            <a:xfrm>
              <a:off x="6802551" y="2386839"/>
              <a:ext cx="216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Times" panose="02020603050405020304" pitchFamily="18" charset="0"/>
                  <a:cs typeface="Times" panose="02020603050405020304" pitchFamily="18" charset="0"/>
                </a:rPr>
                <a:t>André Carvalho</a:t>
              </a:r>
            </a:p>
          </p:txBody>
        </p:sp>
        <p:pic>
          <p:nvPicPr>
            <p:cNvPr id="107" name="Picture 2" descr="http://conteudo.icmc.usp.br/Portal/Fotos/94764.jpg">
              <a:extLst>
                <a:ext uri="{FF2B5EF4-FFF2-40B4-BE49-F238E27FC236}">
                  <a16:creationId xmlns:a16="http://schemas.microsoft.com/office/drawing/2014/main" id="{8343950D-17BB-4760-9962-39D70C61A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552" y="126750"/>
              <a:ext cx="1439999" cy="216000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33CDD2C3-35DC-4E42-BEA2-6116B415278A}"/>
              </a:ext>
            </a:extLst>
          </p:cNvPr>
          <p:cNvGrpSpPr/>
          <p:nvPr/>
        </p:nvGrpSpPr>
        <p:grpSpPr>
          <a:xfrm>
            <a:off x="6042970" y="1147224"/>
            <a:ext cx="1671428" cy="2069653"/>
            <a:chOff x="13505428" y="136275"/>
            <a:chExt cx="2160000" cy="2674629"/>
          </a:xfrm>
        </p:grpSpPr>
        <p:pic>
          <p:nvPicPr>
            <p:cNvPr id="104" name="Picture 2" descr="...">
              <a:extLst>
                <a:ext uri="{FF2B5EF4-FFF2-40B4-BE49-F238E27FC236}">
                  <a16:creationId xmlns:a16="http://schemas.microsoft.com/office/drawing/2014/main" id="{030B6643-F697-4E02-93FA-1E2CD1991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5430" y="136275"/>
              <a:ext cx="1440000" cy="216000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20AA7132-55F5-4CCB-A934-72D3F75A17E4}"/>
                </a:ext>
              </a:extLst>
            </p:cNvPr>
            <p:cNvSpPr txBox="1"/>
            <p:nvPr/>
          </p:nvSpPr>
          <p:spPr>
            <a:xfrm>
              <a:off x="13505428" y="2410794"/>
              <a:ext cx="216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Times" panose="02020603050405020304" pitchFamily="18" charset="0"/>
                  <a:cs typeface="Times" panose="02020603050405020304" pitchFamily="18" charset="0"/>
                </a:rPr>
                <a:t>Gustavo Batista</a:t>
              </a:r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75388F9E-E8BF-40B6-A6A2-3FE40FF86F00}"/>
              </a:ext>
            </a:extLst>
          </p:cNvPr>
          <p:cNvGrpSpPr/>
          <p:nvPr/>
        </p:nvGrpSpPr>
        <p:grpSpPr>
          <a:xfrm>
            <a:off x="1006098" y="1175885"/>
            <a:ext cx="1671428" cy="2439268"/>
            <a:chOff x="3418502" y="173313"/>
            <a:chExt cx="2160000" cy="3152285"/>
          </a:xfrm>
        </p:grpSpPr>
        <p:pic>
          <p:nvPicPr>
            <p:cNvPr id="98" name="Picture 4" descr="...">
              <a:extLst>
                <a:ext uri="{FF2B5EF4-FFF2-40B4-BE49-F238E27FC236}">
                  <a16:creationId xmlns:a16="http://schemas.microsoft.com/office/drawing/2014/main" id="{D8D22369-6F3B-4434-8B0F-F40C5384B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503" y="173313"/>
              <a:ext cx="1440000" cy="215999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7233544A-5478-40B0-B5B9-732C2D04AA8D}"/>
                </a:ext>
              </a:extLst>
            </p:cNvPr>
            <p:cNvSpPr txBox="1"/>
            <p:nvPr/>
          </p:nvSpPr>
          <p:spPr>
            <a:xfrm>
              <a:off x="3418502" y="2410791"/>
              <a:ext cx="2160000" cy="9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>
                  <a:latin typeface="Times" panose="02020603050405020304" pitchFamily="18" charset="0"/>
                  <a:cs typeface="Times" panose="02020603050405020304" pitchFamily="18" charset="0"/>
                </a:rPr>
                <a:t>Agma</a:t>
              </a:r>
              <a:endParaRPr lang="pt-BR" sz="2000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algn="ctr"/>
              <a:r>
                <a:rPr lang="pt-BR" sz="2000" dirty="0">
                  <a:latin typeface="Times" panose="02020603050405020304" pitchFamily="18" charset="0"/>
                  <a:cs typeface="Times" panose="02020603050405020304" pitchFamily="18" charset="0"/>
                </a:rPr>
                <a:t>Traina</a:t>
              </a: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332C49ED-C4A9-431F-9805-F398220DA659}"/>
              </a:ext>
            </a:extLst>
          </p:cNvPr>
          <p:cNvGrpSpPr/>
          <p:nvPr/>
        </p:nvGrpSpPr>
        <p:grpSpPr>
          <a:xfrm>
            <a:off x="3524534" y="3953923"/>
            <a:ext cx="1671428" cy="2386685"/>
            <a:chOff x="3778504" y="153377"/>
            <a:chExt cx="2160000" cy="3084331"/>
          </a:xfrm>
        </p:grpSpPr>
        <p:pic>
          <p:nvPicPr>
            <p:cNvPr id="86" name="Picture 10" descr="...">
              <a:extLst>
                <a:ext uri="{FF2B5EF4-FFF2-40B4-BE49-F238E27FC236}">
                  <a16:creationId xmlns:a16="http://schemas.microsoft.com/office/drawing/2014/main" id="{212E0114-8775-45DA-9A31-07CA7A5EE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504" y="153377"/>
              <a:ext cx="1440000" cy="216000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36BA41B3-F943-4D2E-A397-EBBCB0480C65}"/>
                </a:ext>
              </a:extLst>
            </p:cNvPr>
            <p:cNvSpPr txBox="1"/>
            <p:nvPr/>
          </p:nvSpPr>
          <p:spPr>
            <a:xfrm>
              <a:off x="3778504" y="2322902"/>
              <a:ext cx="2160000" cy="914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Times" panose="02020603050405020304" pitchFamily="18" charset="0"/>
                  <a:cs typeface="Times" panose="02020603050405020304" pitchFamily="18" charset="0"/>
                </a:rPr>
                <a:t>Renata</a:t>
              </a:r>
            </a:p>
            <a:p>
              <a:pPr algn="ctr"/>
              <a:r>
                <a:rPr lang="pt-BR" sz="2000" dirty="0">
                  <a:latin typeface="Times" panose="02020603050405020304" pitchFamily="18" charset="0"/>
                  <a:cs typeface="Times" panose="02020603050405020304" pitchFamily="18" charset="0"/>
                </a:rPr>
                <a:t>Fortes</a:t>
              </a:r>
            </a:p>
          </p:txBody>
        </p:sp>
      </p:grpSp>
      <p:pic>
        <p:nvPicPr>
          <p:cNvPr id="37" name="Picture 10">
            <a:extLst>
              <a:ext uri="{FF2B5EF4-FFF2-40B4-BE49-F238E27FC236}">
                <a16:creationId xmlns:a16="http://schemas.microsoft.com/office/drawing/2014/main" id="{212E0114-8775-45DA-9A31-07CA7A5EE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670" y="3953925"/>
            <a:ext cx="1114285" cy="167142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86">
            <a:extLst>
              <a:ext uri="{FF2B5EF4-FFF2-40B4-BE49-F238E27FC236}">
                <a16:creationId xmlns:a16="http://schemas.microsoft.com/office/drawing/2014/main" id="{36BA41B3-F943-4D2E-A397-EBBCB0480C65}"/>
              </a:ext>
            </a:extLst>
          </p:cNvPr>
          <p:cNvSpPr txBox="1"/>
          <p:nvPr/>
        </p:nvSpPr>
        <p:spPr>
          <a:xfrm>
            <a:off x="1006099" y="5625676"/>
            <a:ext cx="1671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" panose="02020603050405020304" pitchFamily="18" charset="0"/>
                <a:cs typeface="Times" panose="02020603050405020304" pitchFamily="18" charset="0"/>
              </a:rPr>
              <a:t>Maria Cristina F. Oliveira</a:t>
            </a:r>
          </a:p>
        </p:txBody>
      </p:sp>
      <p:pic>
        <p:nvPicPr>
          <p:cNvPr id="39" name="Picture 10">
            <a:extLst>
              <a:ext uri="{FF2B5EF4-FFF2-40B4-BE49-F238E27FC236}">
                <a16:creationId xmlns:a16="http://schemas.microsoft.com/office/drawing/2014/main" id="{212E0114-8775-45DA-9A31-07CA7A5EE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1540" y="3946879"/>
            <a:ext cx="1114285" cy="167142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86">
            <a:extLst>
              <a:ext uri="{FF2B5EF4-FFF2-40B4-BE49-F238E27FC236}">
                <a16:creationId xmlns:a16="http://schemas.microsoft.com/office/drawing/2014/main" id="{36BA41B3-F943-4D2E-A397-EBBCB0480C65}"/>
              </a:ext>
            </a:extLst>
          </p:cNvPr>
          <p:cNvSpPr txBox="1"/>
          <p:nvPr/>
        </p:nvSpPr>
        <p:spPr>
          <a:xfrm>
            <a:off x="6042970" y="5618306"/>
            <a:ext cx="1671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" panose="02020603050405020304" pitchFamily="18" charset="0"/>
                <a:cs typeface="Times" panose="02020603050405020304" pitchFamily="18" charset="0"/>
              </a:rPr>
              <a:t>Maria da Graça C. Pimentel</a:t>
            </a:r>
          </a:p>
        </p:txBody>
      </p:sp>
    </p:spTree>
    <p:extLst>
      <p:ext uri="{BB962C8B-B14F-4D97-AF65-F5344CB8AC3E}">
        <p14:creationId xmlns:p14="http://schemas.microsoft.com/office/powerpoint/2010/main" val="21373504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2"/>
          <p:cNvSpPr txBox="1"/>
          <p:nvPr/>
        </p:nvSpPr>
        <p:spPr>
          <a:xfrm>
            <a:off x="457200" y="1676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Capítulo 4. Conclusões (até 3 </a:t>
            </a:r>
            <a:r>
              <a:rPr lang="pt-B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pags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)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Nesta seção, resuma suas atividades realizadas, fazendo uma análise geral sobre quais os conhecimentos /disciplinas de graduação lhe foram mais úteis.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Além disso, apresente uma análise crítica sobre seu curso de graduação, em termos de: autocrítica, professores, infraestrutura, etc.</a:t>
            </a:r>
          </a:p>
          <a:p>
            <a:pPr marL="1143000" lvl="2" indent="-22824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Sintetizar o que será feito no Projeto II, se for o caso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Referências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Glossário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Apêndices 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abelas, resultados, documentação, descrição das atividades do Projeto I ou planejamento das atividades do Projeto II, etc.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247C7C2E-EC5A-433F-AD1D-CD5F79FFAF07}"/>
              </a:ext>
            </a:extLst>
          </p:cNvPr>
          <p:cNvSpPr txBox="1"/>
          <p:nvPr/>
        </p:nvSpPr>
        <p:spPr>
          <a:xfrm>
            <a:off x="457222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pt-BR" sz="4000" b="1" strike="noStrike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Monografia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
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Projeto de Graduação I/II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392961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2"/>
          <p:cNvSpPr txBox="1"/>
          <p:nvPr/>
        </p:nvSpPr>
        <p:spPr>
          <a:xfrm>
            <a:off x="457200" y="1676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O texto deverá ter no </a:t>
            </a:r>
            <a:r>
              <a:rPr lang="pt-B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mínimo 12 e no máximo 20 páginas 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(apenas Capítulos 1 a 4, descontando referências, etc.)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Qualquer processador de texto pode ser utilizado, seguindo </a:t>
            </a:r>
            <a:r>
              <a:rPr lang="pt-B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rigorosamente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as instruções encontradas no Repositório do </a:t>
            </a:r>
            <a:r>
              <a:rPr lang="pt-B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Tidia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Entregar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Upload do respectivo arquivo em PDF no 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TCCWEB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De modo a evitar problemas na submissão via TCCWEB, o nome do arquivo em PDF não deve conter acentos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O TCCWEB somente aceita uma submissão da monografia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87425D61-1371-4F8D-9F91-B22D0BD07B27}"/>
              </a:ext>
            </a:extLst>
          </p:cNvPr>
          <p:cNvSpPr txBox="1"/>
          <p:nvPr/>
        </p:nvSpPr>
        <p:spPr>
          <a:xfrm>
            <a:off x="457222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pt-BR" sz="4000" b="1" strike="noStrike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Monografia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
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Projeto de Graduação I/II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694527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553471B3-333F-4E47-BC41-6BE9E2CDB9AB}"/>
              </a:ext>
            </a:extLst>
          </p:cNvPr>
          <p:cNvSpPr txBox="1"/>
          <p:nvPr/>
        </p:nvSpPr>
        <p:spPr>
          <a:xfrm>
            <a:off x="45720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Defesa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9523703-73FE-4992-B343-DE8871252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95212"/>
              </p:ext>
            </p:extLst>
          </p:nvPr>
        </p:nvGraphicFramePr>
        <p:xfrm>
          <a:off x="457380" y="1265238"/>
          <a:ext cx="8229240" cy="451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620">
                  <a:extLst>
                    <a:ext uri="{9D8B030D-6E8A-4147-A177-3AD203B41FA5}">
                      <a16:colId xmlns:a16="http://schemas.microsoft.com/office/drawing/2014/main" val="1808971749"/>
                    </a:ext>
                  </a:extLst>
                </a:gridCol>
                <a:gridCol w="4114620">
                  <a:extLst>
                    <a:ext uri="{9D8B030D-6E8A-4147-A177-3AD203B41FA5}">
                      <a16:colId xmlns:a16="http://schemas.microsoft.com/office/drawing/2014/main" val="86779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Projeto Supervisionado I/II</a:t>
                      </a: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Projeto de Graduação I/II</a:t>
                      </a: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0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Datas</a:t>
                      </a: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 Previstas: 29 e 30 de novembro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mic Sans MS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1800" b="0" strike="noStrike" spc="-1" dirty="0"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Sessão </a:t>
                      </a:r>
                      <a:r>
                        <a:rPr lang="pt-BR" sz="18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pública</a:t>
                      </a:r>
                      <a:r>
                        <a:rPr lang="pt-BR" sz="1800" b="0" strike="noStrike" spc="-1" dirty="0"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 e conjunta </a:t>
                      </a:r>
                    </a:p>
                    <a:p>
                      <a:pPr marL="743040" lvl="1" indent="-28548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Aprox. 16 alunos por sessão</a:t>
                      </a:r>
                    </a:p>
                    <a:p>
                      <a:pPr marL="743040" lvl="1" indent="-28548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6 sessões em local aberto no ICMC</a:t>
                      </a:r>
                    </a:p>
                    <a:p>
                      <a:pPr marL="743040" lvl="1" indent="-28548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10:00-11:30 ou 14:30-16:00 (escolha no TCCWEB)</a:t>
                      </a:r>
                    </a:p>
                    <a:p>
                      <a:pPr marL="743040" lvl="1" indent="-28548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É obrigatória a presença do aluno durante TODA a sessão (treinar!)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Banca Examinadora: dois membros</a:t>
                      </a:r>
                    </a:p>
                    <a:p>
                      <a:pPr marL="743040" lvl="1" indent="-28548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18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U</a:t>
                      </a: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m dos professores responsáveis pela disciplina</a:t>
                      </a:r>
                    </a:p>
                    <a:p>
                      <a:pPr marL="743040" lvl="1" indent="-28548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18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P</a:t>
                      </a: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rofessor/pesquisador</a:t>
                      </a: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Datas</a:t>
                      </a: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 Previstas: 28 de novembro</a:t>
                      </a:r>
                    </a:p>
                    <a:p>
                      <a:pPr marL="343080" marR="0" lvl="0" indent="-3427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charset="2"/>
                        <a:buChar char=""/>
                        <a:tabLst/>
                        <a:defRPr/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A defesa é </a:t>
                      </a:r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pública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Duração total: </a:t>
                      </a:r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30 minutos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"/>
                      </a:endParaRPr>
                    </a:p>
                    <a:p>
                      <a:pPr marL="743040" lvl="1" indent="-28548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15 min para </a:t>
                      </a:r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apresentação</a:t>
                      </a: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 do trabalho </a:t>
                      </a:r>
                      <a:r>
                        <a:rPr lang="pt-BR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(treinar!) 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"/>
                      </a:endParaRPr>
                    </a:p>
                    <a:p>
                      <a:pPr marL="743040" lvl="1" indent="-28548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15 min para </a:t>
                      </a:r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arguição</a:t>
                      </a: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 pela banca examinadora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Banca Examinadora: dois membros</a:t>
                      </a:r>
                    </a:p>
                    <a:p>
                      <a:pPr marL="743040" lvl="1" indent="-28548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18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U</a:t>
                      </a: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m dos professores responsáveis pela disciplina</a:t>
                      </a:r>
                    </a:p>
                    <a:p>
                      <a:pPr marL="743040" lvl="1" indent="-28548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18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P</a:t>
                      </a: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rofessor/pesquisador (que não seja o orientador do projeto do aluno)</a:t>
                      </a: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48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360" indent="0" algn="ctr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None/>
                      </a:pPr>
                      <a:r>
                        <a:rPr lang="pt-BR" sz="2000" b="1" i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Convidados</a:t>
                      </a:r>
                      <a:r>
                        <a:rPr lang="pt-BR" sz="2000" b="0" i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, parentes e colegas são bem-vindos!</a:t>
                      </a: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36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pt-BR" sz="1800" b="0" strike="noStrike" spc="-1" dirty="0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"/>
                      </a:endParaRP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746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672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pt-BR" sz="4000" b="1" strike="noStrike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/>
            <a:r>
              <a:rPr lang="pt-BR" sz="4000" b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Pôster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>
              <a:lnSpc>
                <a:spcPct val="100000"/>
              </a:lnSpc>
            </a:pPr>
            <a:r>
              <a:rPr lang="pt-BR" sz="4000" b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Projeto Supervisionado I/II</a:t>
            </a:r>
          </a:p>
        </p:txBody>
      </p:sp>
      <p:sp>
        <p:nvSpPr>
          <p:cNvPr id="222" name="TextShape 2"/>
          <p:cNvSpPr txBox="1"/>
          <p:nvPr/>
        </p:nvSpPr>
        <p:spPr>
          <a:xfrm>
            <a:off x="457200" y="1676400"/>
            <a:ext cx="5194300" cy="4170327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Pôster deve conter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Título do Trabalho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Nome, localização e perfil da empresa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Tempo de estágio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Resumo do trabalho desenvolvido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Tamanho A0</a:t>
            </a:r>
          </a:p>
          <a:p>
            <a:pPr lvl="1"/>
            <a:r>
              <a:rPr lang="pt-BR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"/>
                <a:cs typeface="Times"/>
              </a:rPr>
              <a:t>Im</a:t>
            </a:r>
            <a:r>
              <a:rPr lang="pt-BR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pressão do pôster é de responsabilidade do aluno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pic>
        <p:nvPicPr>
          <p:cNvPr id="223" name="Imagem 1"/>
          <p:cNvPicPr/>
          <p:nvPr/>
        </p:nvPicPr>
        <p:blipFill>
          <a:blip r:embed="rId3"/>
          <a:stretch/>
        </p:blipFill>
        <p:spPr>
          <a:xfrm>
            <a:off x="5865480" y="1989000"/>
            <a:ext cx="2810520" cy="3975120"/>
          </a:xfrm>
          <a:prstGeom prst="rect">
            <a:avLst/>
          </a:prstGeom>
          <a:ln w="57240">
            <a:solidFill>
              <a:schemeClr val="bg2">
                <a:lumMod val="40000"/>
                <a:lumOff val="60000"/>
              </a:schemeClr>
            </a:solidFill>
            <a:round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  <a:scene3d>
            <a:camera prst="perspectiveContrastingLeftFacing"/>
            <a:lightRig rig="threePt" dir="t"/>
          </a:scene3d>
        </p:spPr>
      </p:pic>
      <p:sp>
        <p:nvSpPr>
          <p:cNvPr id="224" name="CustomShape 3"/>
          <p:cNvSpPr/>
          <p:nvPr/>
        </p:nvSpPr>
        <p:spPr>
          <a:xfrm>
            <a:off x="3041820" y="1475640"/>
            <a:ext cx="306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Modelo: Repositório </a:t>
            </a:r>
            <a:r>
              <a:rPr lang="pt-BR" sz="20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Tidia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pt-BR" sz="4000" b="1" strike="noStrike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/>
            <a:r>
              <a:rPr lang="pt-BR" sz="4000" b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Critérios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Projeto de Graduação I/II</a:t>
            </a:r>
          </a:p>
        </p:txBody>
      </p:sp>
      <p:sp>
        <p:nvSpPr>
          <p:cNvPr id="228" name="TextShape 2"/>
          <p:cNvSpPr txBox="1"/>
          <p:nvPr/>
        </p:nvSpPr>
        <p:spPr>
          <a:xfrm>
            <a:off x="457200" y="1715542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Avaliação da 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monografia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Estrutura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Redação 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Legibilidade do texto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Avaliação da 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apresentação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Domínio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Segurança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Postura 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Qualidade dos slides/demos...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10593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Plágio &amp; Cia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57200" y="1265238"/>
            <a:ext cx="8229600" cy="2686623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Plágio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: </a:t>
            </a:r>
            <a:r>
              <a:rPr lang="pt-BR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Apresentação de imitação ou cópia de obra intelectual ou artística alheia como sendo de própria autoria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"/>
                <a:hlinkClick r:id="rId3"/>
              </a:rPr>
              <a:t>http://aulete.com.br/plágio</a:t>
            </a:r>
            <a:endParaRPr lang="pt-BR" sz="2400" b="0" u="sng" strike="noStrike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Atitude não ética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343080" indent="-342720">
              <a:buClr>
                <a:srgbClr val="FFC000"/>
              </a:buClr>
              <a:buFont typeface="Wingdings" charset="2"/>
              <a:buChar char=""/>
            </a:pP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Todo o texto deve ser escrito pelo aluno 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e, quando apoiado em trabalhos de outros autores, devem ser incluídas as referências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correspondentes</a:t>
            </a:r>
          </a:p>
          <a:p>
            <a:pPr marL="343080" indent="-342720"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Receberão nota </a:t>
            </a: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ZERO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as monografias que contenham algum conteúdo “copiado” (todo ou partes)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Texto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Imagens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Tabelas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Dados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Etc.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pic>
        <p:nvPicPr>
          <p:cNvPr id="227" name="Picture 6"/>
          <p:cNvPicPr/>
          <p:nvPr/>
        </p:nvPicPr>
        <p:blipFill>
          <a:blip r:embed="rId4"/>
          <a:stretch/>
        </p:blipFill>
        <p:spPr>
          <a:xfrm>
            <a:off x="5618387" y="4695578"/>
            <a:ext cx="2335320" cy="177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1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http://ae4.tidia-ae.usp.br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265238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Tidia</a:t>
            </a:r>
            <a:r>
              <a:rPr lang="pt-B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4.0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Comunicação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Avisos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Mensagens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Material de apoio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Repositório </a:t>
            </a:r>
          </a:p>
          <a:p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1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http://ae4.tidia-ae.usp.br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E97E0B6-1E7A-405B-B7D9-2D079E884C3F}"/>
              </a:ext>
            </a:extLst>
          </p:cNvPr>
          <p:cNvGrpSpPr/>
          <p:nvPr/>
        </p:nvGrpSpPr>
        <p:grpSpPr>
          <a:xfrm>
            <a:off x="323640" y="1265238"/>
            <a:ext cx="8666444" cy="5099709"/>
            <a:chOff x="323640" y="1429898"/>
            <a:chExt cx="8666444" cy="5099709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442" y="1429898"/>
              <a:ext cx="4680642" cy="5099709"/>
            </a:xfrm>
            <a:prstGeom prst="rect">
              <a:avLst/>
            </a:prstGeom>
          </p:spPr>
        </p:pic>
        <p:sp>
          <p:nvSpPr>
            <p:cNvPr id="232" name="TextShape 2"/>
            <p:cNvSpPr txBox="1"/>
            <p:nvPr/>
          </p:nvSpPr>
          <p:spPr>
            <a:xfrm>
              <a:off x="323640" y="1556640"/>
              <a:ext cx="4038120" cy="2437200"/>
            </a:xfrm>
            <a:prstGeom prst="rect">
              <a:avLst/>
            </a:prstGeom>
            <a:noFill/>
            <a:ln>
              <a:noFill/>
            </a:ln>
          </p:spPr>
          <p:txBody>
            <a:bodyPr anchor="t"/>
            <a:lstStyle/>
            <a:p>
              <a:pPr>
                <a:lnSpc>
                  <a:spcPct val="100000"/>
                </a:lnSpc>
              </a:pPr>
              <a:r>
                <a:rPr lang="pt-BR" sz="2800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Toda comunicação deve ser feita por meio da ferramenta </a:t>
              </a:r>
              <a:r>
                <a:rPr lang="pt-BR" sz="2800" b="1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Mensagens</a:t>
              </a:r>
              <a:r>
                <a:rPr lang="pt-BR" sz="2800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 do </a:t>
              </a:r>
              <a:r>
                <a:rPr lang="pt-BR" sz="2800" b="0" i="1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Tidia</a:t>
              </a:r>
              <a:r>
                <a:rPr lang="pt-BR" sz="2800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"/>
                </a:rPr>
                <a:t>, onde é registrada e acessível a todos os docentes</a:t>
              </a:r>
              <a:endPara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endParaRPr>
            </a:p>
            <a:p>
              <a:pPr>
                <a:lnSpc>
                  <a:spcPct val="100000"/>
                </a:lnSpc>
              </a:pPr>
              <a:endPara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endParaRPr>
            </a:p>
          </p:txBody>
        </p:sp>
        <p:sp>
          <p:nvSpPr>
            <p:cNvPr id="234" name="CustomShape 3"/>
            <p:cNvSpPr/>
            <p:nvPr/>
          </p:nvSpPr>
          <p:spPr>
            <a:xfrm rot="15433766">
              <a:off x="3106187" y="3219452"/>
              <a:ext cx="344520" cy="2894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7595" y="0"/>
                  </a:moveTo>
                  <a:lnTo>
                    <a:pt x="7595" y="16966"/>
                  </a:lnTo>
                  <a:lnTo>
                    <a:pt x="0" y="16966"/>
                  </a:lnTo>
                  <a:lnTo>
                    <a:pt x="10800" y="21600"/>
                  </a:lnTo>
                  <a:lnTo>
                    <a:pt x="21600" y="16966"/>
                  </a:lnTo>
                  <a:lnTo>
                    <a:pt x="14005" y="16966"/>
                  </a:lnTo>
                  <a:lnTo>
                    <a:pt x="14005" y="0"/>
                  </a:lnTo>
                  <a:lnTo>
                    <a:pt x="7595" y="0"/>
                  </a:lnTo>
                  <a:close/>
                </a:path>
              </a:pathLst>
            </a:custGeom>
            <a:solidFill>
              <a:srgbClr val="DC2300">
                <a:alpha val="51000"/>
              </a:srgbClr>
            </a:solidFill>
            <a:ln w="93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38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Falta pouco!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DC6F5A-EA18-4A20-BF4F-F0482B2DD9F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111940" y="2419844"/>
            <a:ext cx="4920120" cy="29520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38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Estagiários PAE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A55F201-6F64-4689-B2F7-14C5F027D8D7}"/>
              </a:ext>
            </a:extLst>
          </p:cNvPr>
          <p:cNvGrpSpPr/>
          <p:nvPr/>
        </p:nvGrpSpPr>
        <p:grpSpPr>
          <a:xfrm>
            <a:off x="5089127" y="1525272"/>
            <a:ext cx="2160000" cy="2428439"/>
            <a:chOff x="1192614" y="501169"/>
            <a:chExt cx="2160000" cy="2428439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E76BA5B1-E9C2-491E-8C34-3A3BF154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870" y="501169"/>
              <a:ext cx="1621488" cy="162148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EC0A7CD-C3D1-470F-817A-069B5746EAB0}"/>
                </a:ext>
              </a:extLst>
            </p:cNvPr>
            <p:cNvSpPr txBox="1"/>
            <p:nvPr/>
          </p:nvSpPr>
          <p:spPr>
            <a:xfrm>
              <a:off x="1192614" y="2221722"/>
              <a:ext cx="216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Times" panose="02020603050405020304" pitchFamily="18" charset="0"/>
                  <a:cs typeface="Times" panose="02020603050405020304" pitchFamily="18" charset="0"/>
                </a:rPr>
                <a:t>Felipe </a:t>
              </a:r>
              <a:r>
                <a:rPr lang="pt-BR" sz="2000" dirty="0" err="1">
                  <a:latin typeface="Times" panose="02020603050405020304" pitchFamily="18" charset="0"/>
                  <a:cs typeface="Times" panose="02020603050405020304" pitchFamily="18" charset="0"/>
                </a:rPr>
                <a:t>Provezano</a:t>
              </a:r>
              <a:r>
                <a:rPr lang="pt-BR" sz="2000" dirty="0">
                  <a:latin typeface="Times" panose="02020603050405020304" pitchFamily="18" charset="0"/>
                  <a:cs typeface="Times" panose="02020603050405020304" pitchFamily="18" charset="0"/>
                </a:rPr>
                <a:t> Coutinho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8704689-CF5E-46B1-A2FA-57DA89291A7D}"/>
              </a:ext>
            </a:extLst>
          </p:cNvPr>
          <p:cNvGrpSpPr/>
          <p:nvPr/>
        </p:nvGrpSpPr>
        <p:grpSpPr>
          <a:xfrm>
            <a:off x="5089127" y="4259561"/>
            <a:ext cx="2160000" cy="2476249"/>
            <a:chOff x="4789360" y="501670"/>
            <a:chExt cx="2160000" cy="2476249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C5EAB9A3-2957-49A7-BAAB-DAD89CD27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118" y="501670"/>
              <a:ext cx="1620485" cy="162048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06441E5-6F3D-4C55-B721-8126D2811071}"/>
                </a:ext>
              </a:extLst>
            </p:cNvPr>
            <p:cNvSpPr txBox="1"/>
            <p:nvPr/>
          </p:nvSpPr>
          <p:spPr>
            <a:xfrm>
              <a:off x="4789360" y="2270033"/>
              <a:ext cx="216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Times" panose="02020603050405020304" pitchFamily="18" charset="0"/>
                  <a:cs typeface="Times" panose="02020603050405020304" pitchFamily="18" charset="0"/>
                </a:rPr>
                <a:t>Jonathan da Silva Ramos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172DB87-9F63-4375-9491-7D396C97069B}"/>
              </a:ext>
            </a:extLst>
          </p:cNvPr>
          <p:cNvGrpSpPr/>
          <p:nvPr/>
        </p:nvGrpSpPr>
        <p:grpSpPr>
          <a:xfrm>
            <a:off x="1782762" y="4154030"/>
            <a:ext cx="2160000" cy="2424942"/>
            <a:chOff x="4962699" y="639526"/>
            <a:chExt cx="2160000" cy="2424942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360B647A-2F7E-402F-A80E-84B928747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920" y="639526"/>
              <a:ext cx="1620485" cy="162048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FB3C61DA-909E-47E5-B8EF-21AC47198A15}"/>
                </a:ext>
              </a:extLst>
            </p:cNvPr>
            <p:cNvSpPr txBox="1"/>
            <p:nvPr/>
          </p:nvSpPr>
          <p:spPr>
            <a:xfrm>
              <a:off x="4962699" y="2356582"/>
              <a:ext cx="216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Times" panose="02020603050405020304" pitchFamily="18" charset="0"/>
                  <a:cs typeface="Times" panose="02020603050405020304" pitchFamily="18" charset="0"/>
                </a:rPr>
                <a:t>Fernando Pereira dos Santos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82762" y="1525272"/>
            <a:ext cx="2739024" cy="2243340"/>
            <a:chOff x="588352" y="1432722"/>
            <a:chExt cx="2739024" cy="224334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06DE4A55-D86E-4C03-9791-AC7CE501A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883" y="1432722"/>
              <a:ext cx="1945757" cy="1733587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B90A8509-3232-4F38-BE3C-F1A52B227ABD}"/>
                </a:ext>
              </a:extLst>
            </p:cNvPr>
            <p:cNvSpPr txBox="1"/>
            <p:nvPr/>
          </p:nvSpPr>
          <p:spPr>
            <a:xfrm>
              <a:off x="588352" y="3275952"/>
              <a:ext cx="273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Times" panose="02020603050405020304" pitchFamily="18" charset="0"/>
                  <a:cs typeface="Times" panose="02020603050405020304" pitchFamily="18" charset="0"/>
                </a:rPr>
                <a:t>André de Lima Salgado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965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pt-BR" sz="4000" b="1" strike="noStrike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>
              <a:lnSpc>
                <a:spcPct val="100000"/>
              </a:lnSpc>
            </a:pPr>
            <a:endParaRPr lang="pt-BR" sz="4000" b="1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>
              <a:lnSpc>
                <a:spcPct val="100000"/>
              </a:lnSpc>
            </a:pPr>
            <a:r>
              <a:rPr lang="pt-BR" sz="4000" b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Projeto Supervisionado</a:t>
            </a:r>
          </a:p>
          <a:p>
            <a:pPr algn="ctr">
              <a:lnSpc>
                <a:spcPct val="100000"/>
              </a:lnSpc>
            </a:pPr>
            <a:r>
              <a:rPr lang="pt-BR" sz="4000" b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ou de Graduação 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I/II</a:t>
            </a:r>
            <a:endParaRPr lang="pt-BR" sz="4000" b="1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676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60">
              <a:lnSpc>
                <a:spcPct val="100000"/>
              </a:lnSpc>
              <a:buClr>
                <a:srgbClr val="FFC000"/>
              </a:buClr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360">
              <a:lnSpc>
                <a:spcPct val="100000"/>
              </a:lnSpc>
              <a:buClr>
                <a:srgbClr val="FFC000"/>
              </a:buClr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Dedicação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M</a:t>
            </a:r>
            <a:r>
              <a:rPr lang="pt-B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ínimo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de 300 horas 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Pré-requisito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Devem faltar no máximo 40 créditos de disciplinas obrigatórias e eletivas‏ </a:t>
            </a:r>
            <a:r>
              <a:rPr lang="pt-BR" sz="2800" b="0" strike="noStrike" spc="-1" dirty="0">
                <a:uFill>
                  <a:solidFill>
                    <a:srgbClr val="FFFFFF"/>
                  </a:solidFill>
                </a:uFill>
                <a:latin typeface="Times"/>
              </a:rPr>
              <a:t>para a conclusão do curso</a:t>
            </a:r>
            <a:endParaRPr lang="pt-BR" sz="2400" b="0" strike="noStrike" spc="-1" dirty="0"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pic>
        <p:nvPicPr>
          <p:cNvPr id="188" name="Picture 2"/>
          <p:cNvPicPr/>
          <p:nvPr/>
        </p:nvPicPr>
        <p:blipFill>
          <a:blip r:embed="rId3"/>
          <a:stretch/>
        </p:blipFill>
        <p:spPr>
          <a:xfrm>
            <a:off x="6002256" y="1942985"/>
            <a:ext cx="1583640" cy="227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2"/>
          <p:cNvSpPr txBox="1"/>
          <p:nvPr/>
        </p:nvSpPr>
        <p:spPr>
          <a:xfrm>
            <a:off x="457200" y="1265238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Inserir o aluno como 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elemento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crítico, participativo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e 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transformador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da sociedade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ABF235C-69D8-46C1-9610-C52852B5015F}"/>
              </a:ext>
            </a:extLst>
          </p:cNvPr>
          <p:cNvSpPr txBox="1"/>
          <p:nvPr/>
        </p:nvSpPr>
        <p:spPr>
          <a:xfrm>
            <a:off x="457245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Objetivo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CD66D5F-A601-45BC-991D-16C5FAD4EDC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138577" y="2773963"/>
            <a:ext cx="2866680" cy="262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6F227DB9-B29E-48B9-9001-8BAE6CFF1E9A}"/>
              </a:ext>
            </a:extLst>
          </p:cNvPr>
          <p:cNvSpPr txBox="1"/>
          <p:nvPr/>
        </p:nvSpPr>
        <p:spPr>
          <a:xfrm>
            <a:off x="45738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Objetivos Específicos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40572722-2282-4A6C-95FD-E83E7FDCA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367085"/>
              </p:ext>
            </p:extLst>
          </p:nvPr>
        </p:nvGraphicFramePr>
        <p:xfrm>
          <a:off x="457380" y="1265238"/>
          <a:ext cx="8229240" cy="493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620">
                  <a:extLst>
                    <a:ext uri="{9D8B030D-6E8A-4147-A177-3AD203B41FA5}">
                      <a16:colId xmlns:a16="http://schemas.microsoft.com/office/drawing/2014/main" val="1808971749"/>
                    </a:ext>
                  </a:extLst>
                </a:gridCol>
                <a:gridCol w="4114620">
                  <a:extLst>
                    <a:ext uri="{9D8B030D-6E8A-4147-A177-3AD203B41FA5}">
                      <a16:colId xmlns:a16="http://schemas.microsoft.com/office/drawing/2014/main" val="86779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Projeto Supervisionado I/II</a:t>
                      </a: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Projeto de Graduação I/II</a:t>
                      </a: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0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Permitir que o aluno se familiarize com o </a:t>
                      </a:r>
                      <a:r>
                        <a:rPr lang="pt-BR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ambiente</a:t>
                      </a: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 profissional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Dar-lhe uma visão mais abrangente da área e a possibilidade de trabalhar junto a uma equipe desenvolvendo um projeto real da </a:t>
                      </a:r>
                      <a:r>
                        <a:rPr lang="pt-BR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prática</a:t>
                      </a: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 </a:t>
                      </a:r>
                      <a:r>
                        <a:rPr lang="pt-BR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profissional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2400" b="1" strike="noStrike" spc="-1" dirty="0" err="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Obs</a:t>
                      </a:r>
                      <a:r>
                        <a:rPr lang="pt-BR" sz="2400" b="1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: Projeto em Intercâmbio </a:t>
                      </a:r>
                      <a:r>
                        <a:rPr lang="pt-BR" sz="2400" b="1" strike="noStrike" spc="-1" dirty="0" err="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I</a:t>
                      </a:r>
                      <a:r>
                        <a:rPr lang="pt-BR" sz="2400" b="1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/II segue as mesmas informações deste.</a:t>
                      </a:r>
                      <a:endParaRPr lang="pt-BR" sz="2400" b="0" strike="noStrike" spc="-1" dirty="0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"/>
                      </a:endParaRP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Desenvolver no estudante o espírito, a mentalidade de </a:t>
                      </a:r>
                      <a:r>
                        <a:rPr lang="pt-BR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pesquisa</a:t>
                      </a: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 e a capacidade de síntese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FFC000"/>
                        </a:buClr>
                        <a:buFont typeface="Wingdings" charset="2"/>
                        <a:buChar char=""/>
                      </a:pP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Permitir o desenvolvimento de uma </a:t>
                      </a:r>
                      <a:r>
                        <a:rPr lang="pt-BR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visão</a:t>
                      </a: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 mais </a:t>
                      </a:r>
                      <a:r>
                        <a:rPr lang="pt-BR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global</a:t>
                      </a: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 das áreas de </a:t>
                      </a:r>
                      <a:r>
                        <a:rPr lang="pt-BR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Ciência de Computação </a:t>
                      </a: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ou </a:t>
                      </a:r>
                      <a:r>
                        <a:rPr lang="pt-BR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Matemática Computacional</a:t>
                      </a:r>
                      <a:r>
                        <a:rPr lang="pt-BR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"/>
                        </a:rPr>
                        <a:t> através da elaboração de um projeto assistido por docente</a:t>
                      </a:r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4848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8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2"/>
          <p:cNvSpPr txBox="1"/>
          <p:nvPr/>
        </p:nvSpPr>
        <p:spPr>
          <a:xfrm>
            <a:off x="457200" y="1589433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Atenção!</a:t>
            </a:r>
          </a:p>
          <a:p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Necessário inscrever seu projeto na disciplina, no 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TCCWeb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(‘matrícula’)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Serão aceitas </a:t>
            </a:r>
            <a:r>
              <a:rPr lang="pt-BR" sz="2800" u="sng" spc="-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inscriçõe</a:t>
            </a:r>
            <a:r>
              <a:rPr lang="pt-BR" sz="2800" b="0" u="sng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s</a:t>
            </a:r>
            <a:r>
              <a:rPr lang="pt-BR" sz="2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nas disciplinas até </a:t>
            </a:r>
            <a:r>
              <a:rPr lang="pt-BR" sz="2800" spc="-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31</a:t>
            </a:r>
            <a:r>
              <a:rPr lang="pt-BR" sz="2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/</a:t>
            </a:r>
            <a:r>
              <a:rPr lang="pt-BR" sz="2800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Ago</a:t>
            </a:r>
            <a:endParaRPr lang="pt-BR" sz="2800" b="0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spc="-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Se ainda não o fez, inscreva o seu projeto!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Seu supervisor precisa se cadastrar!</a:t>
            </a:r>
            <a:endParaRPr lang="pt-BR" sz="2400" b="0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7A0C071-E243-47B8-994F-A8B29077152A}"/>
              </a:ext>
            </a:extLst>
          </p:cNvPr>
          <p:cNvSpPr txBox="1"/>
          <p:nvPr/>
        </p:nvSpPr>
        <p:spPr>
          <a:xfrm>
            <a:off x="45720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Projeto Supervisionado</a:t>
            </a:r>
            <a:r>
              <a:rPr lang="pt-BR" sz="4000" b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I/II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E1A7AFC-A684-4CEA-8070-B22D877EA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3564000" y="4786090"/>
            <a:ext cx="1805022" cy="1805022"/>
          </a:xfrm>
          <a:prstGeom prst="rect">
            <a:avLst/>
          </a:prstGeom>
        </p:spPr>
      </p:pic>
      <p:sp>
        <p:nvSpPr>
          <p:cNvPr id="197" name="TextShape 1"/>
          <p:cNvSpPr txBox="1"/>
          <p:nvPr/>
        </p:nvSpPr>
        <p:spPr>
          <a:xfrm>
            <a:off x="45720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pt-BR" sz="4000" b="1" strike="noStrike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Projeto Supervisionado I/II: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
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Estágio em Empresa Conveniada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57200" y="1676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Desenvolvido em alguma 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empresa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conveniada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ao ICMC-USP</a:t>
            </a: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Também chamado 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estágio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Voltado principalmente aos alunos que pretendam atuar em 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empresas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ou como 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empreendedores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 na área de informática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-278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pt-BR" sz="4000" b="1" strike="noStrike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Projeto Supervisionado I/II: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
</a:t>
            </a:r>
            <a:r>
              <a:rPr lang="pt-BR" sz="4000" b="1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Empreendedor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1676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Desenvolvido em uma empresa na qual o aluno é proprietário ou sócio</a:t>
            </a: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Também chamado </a:t>
            </a:r>
            <a:r>
              <a:rPr lang="pt-B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estágio empreendedor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Empresa deve existir há pelo menos um ano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Deve haver um projeto ativo há pelo menos um ano; ou um projeto concluído e um ativo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Apresentar um texto sobre a atuação da empresa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pPr marL="743040" lvl="1" indent="-285480">
              <a:lnSpc>
                <a:spcPct val="100000"/>
              </a:lnSpc>
              <a:buClr>
                <a:srgbClr val="FFC000"/>
              </a:buClr>
              <a:buFont typeface="Wingdings" charset="2"/>
              <a:buChar char="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Apresentar um projeto no qual o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"/>
              </a:rPr>
              <a:t>contratante autoriza a apresentação do trabalho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"/>
            </a:endParaRPr>
          </a:p>
          <a:p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17737</TotalTime>
  <Words>1630</Words>
  <Application>Microsoft Macintosh PowerPoint</Application>
  <PresentationFormat>On-screen Show (4:3)</PresentationFormat>
  <Paragraphs>272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Comic Sans MS</vt:lpstr>
      <vt:lpstr>DejaVu Sans</vt:lpstr>
      <vt:lpstr>Symbol</vt:lpstr>
      <vt:lpstr>Tahoma</vt:lpstr>
      <vt:lpstr>Times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</dc:creator>
  <dc:description/>
  <cp:lastModifiedBy>André Salgado</cp:lastModifiedBy>
  <cp:revision>224</cp:revision>
  <cp:lastPrinted>2014-03-24T14:53:41Z</cp:lastPrinted>
  <dcterms:created xsi:type="dcterms:W3CDTF">2016-04-27T10:01:23Z</dcterms:created>
  <dcterms:modified xsi:type="dcterms:W3CDTF">2018-09-25T17:17:20Z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Toshiba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