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972FA1-EB2D-4D18-969B-853296BBCC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65200" y="2691720"/>
            <a:ext cx="826704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65200" y="4357080"/>
            <a:ext cx="826704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D5AC0D-4F41-468C-916C-399B6E3C92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65200" y="2691720"/>
            <a:ext cx="403416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801320" y="2691720"/>
            <a:ext cx="403416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565200" y="4357080"/>
            <a:ext cx="403416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801320" y="4357080"/>
            <a:ext cx="403416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40BFCC-8FD7-41E3-BC7D-B5E5BBEDE2F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65200" y="2691720"/>
            <a:ext cx="266184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360600" y="2691720"/>
            <a:ext cx="266184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156000" y="2691720"/>
            <a:ext cx="266184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565200" y="4357080"/>
            <a:ext cx="266184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360600" y="4357080"/>
            <a:ext cx="266184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156000" y="4357080"/>
            <a:ext cx="266184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386F8E-77B2-4878-AD24-62EB9990ABC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12749D-C91B-4228-8ECF-3C7572F89E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65200" y="2691720"/>
            <a:ext cx="8267040" cy="31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E3FFE1-F73E-46B9-BC43-707A135594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65200" y="2691720"/>
            <a:ext cx="8267040" cy="31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97FC71-4151-4336-B78F-F2743177AE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65200" y="2691720"/>
            <a:ext cx="4034160" cy="31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801320" y="2691720"/>
            <a:ext cx="4034160" cy="31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B94F60-6C28-4D3B-965A-44CC00E475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92CCC7-1E0F-450A-B14C-F39F016532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565200" y="1204560"/>
            <a:ext cx="8267040" cy="670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7C20BC-A6DA-4F19-BE8E-B1D39E30D9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65200" y="2691720"/>
            <a:ext cx="403416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801320" y="2691720"/>
            <a:ext cx="4034160" cy="31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65200" y="4357080"/>
            <a:ext cx="403416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BF43CF-6DB3-49F2-A5A1-0792A88F33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65200" y="2691720"/>
            <a:ext cx="8267040" cy="31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D951DB-0264-4797-B836-933CF61EE9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65200" y="2691720"/>
            <a:ext cx="4034160" cy="31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801320" y="2691720"/>
            <a:ext cx="403416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801320" y="4357080"/>
            <a:ext cx="403416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76BE0D-4D70-4BB3-AE0E-BFA3A2C07D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65200" y="2691720"/>
            <a:ext cx="403416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801320" y="2691720"/>
            <a:ext cx="403416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65200" y="4357080"/>
            <a:ext cx="826704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DD3D21-3FA7-47CD-B493-1607701CDD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65200" y="2691720"/>
            <a:ext cx="826704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65200" y="4357080"/>
            <a:ext cx="826704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1E7E3F-2304-41EE-B907-B51DB1FB63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65200" y="2691720"/>
            <a:ext cx="403416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801320" y="2691720"/>
            <a:ext cx="403416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65200" y="4357080"/>
            <a:ext cx="403416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801320" y="4357080"/>
            <a:ext cx="403416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500A3F-8C84-4EDE-B199-9AE393A2326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65200" y="2691720"/>
            <a:ext cx="266184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360600" y="2691720"/>
            <a:ext cx="266184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156000" y="2691720"/>
            <a:ext cx="266184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565200" y="4357080"/>
            <a:ext cx="266184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360600" y="4357080"/>
            <a:ext cx="266184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156000" y="4357080"/>
            <a:ext cx="266184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9389E30-86AD-47B9-8A02-E6E27CC2D03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65200" y="2691720"/>
            <a:ext cx="8267040" cy="31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B611C4-7C57-4063-BDA1-B18C1C08FE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65200" y="2691720"/>
            <a:ext cx="4034160" cy="31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801320" y="2691720"/>
            <a:ext cx="4034160" cy="31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0D8F05-43E5-44BC-8C93-B80BD3F363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890A1C-B1C4-4503-AD73-2B851A5E1D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65200" y="1204560"/>
            <a:ext cx="8267040" cy="670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7EDEF8-77D4-4E73-91B6-489AE9E90B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65200" y="2691720"/>
            <a:ext cx="403416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801320" y="2691720"/>
            <a:ext cx="4034160" cy="31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65200" y="4357080"/>
            <a:ext cx="403416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D61EBD-41DB-44CC-9B18-7AFC784936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65200" y="2691720"/>
            <a:ext cx="4034160" cy="31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801320" y="2691720"/>
            <a:ext cx="403416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801320" y="4357080"/>
            <a:ext cx="403416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5F35B9-AED7-4DC7-9495-37A06B1498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65200" y="2691720"/>
            <a:ext cx="403416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801320" y="2691720"/>
            <a:ext cx="403416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565200" y="4357080"/>
            <a:ext cx="8267040" cy="15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32703D-36B8-4D74-B656-D62865DAA0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48"/>
          <p:cNvSpPr/>
          <p:nvPr/>
        </p:nvSpPr>
        <p:spPr>
          <a:xfrm>
            <a:off x="5224320" y="1096920"/>
            <a:ext cx="6502680" cy="576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ross 49"/>
          <p:cNvSpPr/>
          <p:nvPr/>
        </p:nvSpPr>
        <p:spPr>
          <a:xfrm>
            <a:off x="5016960" y="5624280"/>
            <a:ext cx="524520" cy="524520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tangle 50"/>
          <p:cNvSpPr/>
          <p:nvPr/>
        </p:nvSpPr>
        <p:spPr>
          <a:xfrm>
            <a:off x="9881640" y="976680"/>
            <a:ext cx="1336320" cy="1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97040" y="1625760"/>
            <a:ext cx="8034840" cy="2721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8000" spc="-151" strike="noStrike">
                <a:solidFill>
                  <a:srgbClr val="000000"/>
                </a:solidFill>
                <a:latin typeface="Seaford Display"/>
              </a:rPr>
              <a:t>Click to edit Master title style</a:t>
            </a:r>
            <a:endParaRPr b="0" lang="pt-PT" sz="80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 idx="1"/>
          </p:nvPr>
        </p:nvSpPr>
        <p:spPr>
          <a:xfrm>
            <a:off x="797040" y="5708880"/>
            <a:ext cx="3882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enorite"/>
              </a:rPr>
              <a:t>&lt;date/time&gt;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2"/>
          </p:nvPr>
        </p:nvSpPr>
        <p:spPr>
          <a:xfrm>
            <a:off x="565200" y="543240"/>
            <a:ext cx="4114440" cy="24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PT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PT" sz="1400" spc="-1" strike="noStrike">
                <a:latin typeface="Times New Roman"/>
              </a:rPr>
              <a:t>&lt;footer&gt;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3"/>
          </p:nvPr>
        </p:nvSpPr>
        <p:spPr>
          <a:xfrm>
            <a:off x="10812960" y="511200"/>
            <a:ext cx="914040" cy="310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2B395C-61BC-49A7-8C42-D8F8E0DCFF46}" type="slidenum">
              <a:rPr b="0" lang="en-US" sz="1400" spc="-1" strike="noStrike">
                <a:solidFill>
                  <a:srgbClr val="000000"/>
                </a:solidFill>
                <a:latin typeface="Tenorite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Tenorite"/>
              </a:rPr>
              <a:t>Click to edit the outline text </a:t>
            </a:r>
            <a:r>
              <a:rPr b="0" lang="pt-PT" sz="2400" spc="-1" strike="noStrike">
                <a:solidFill>
                  <a:srgbClr val="000000"/>
                </a:solidFill>
                <a:latin typeface="Tenorite"/>
              </a:rPr>
              <a:t>format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Tenorite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Tenorit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600" spc="-1" strike="noStrike">
                <a:solidFill>
                  <a:srgbClr val="000000"/>
                </a:solidFill>
                <a:latin typeface="Tenorite"/>
              </a:rPr>
              <a:t>Third Outline Level</a:t>
            </a:r>
            <a:endParaRPr b="0" lang="pt-PT" sz="1600" spc="-1" strike="noStrike">
              <a:solidFill>
                <a:srgbClr val="000000"/>
              </a:solidFill>
              <a:latin typeface="Tenorit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600" spc="-1" strike="noStrike">
                <a:solidFill>
                  <a:srgbClr val="000000"/>
                </a:solidFill>
                <a:latin typeface="Tenorite"/>
              </a:rPr>
              <a:t>Fourth Outline Level</a:t>
            </a:r>
            <a:endParaRPr b="0" lang="pt-PT" sz="1600" spc="-1" strike="noStrike">
              <a:solidFill>
                <a:srgbClr val="000000"/>
              </a:solidFill>
              <a:latin typeface="Tenorit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Tenorite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Tenorit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Tenorite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Tenorit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Tenorite"/>
              </a:rPr>
              <a:t>Seventh Outline </a:t>
            </a:r>
            <a:r>
              <a:rPr b="0" lang="pt-PT" sz="2000" spc="-1" strike="noStrike">
                <a:solidFill>
                  <a:srgbClr val="000000"/>
                </a:solidFill>
                <a:latin typeface="Tenorite"/>
              </a:rPr>
              <a:t>Level</a:t>
            </a:r>
            <a:endParaRPr b="0" lang="pt-PT" sz="20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8"/>
          <p:cNvSpPr/>
          <p:nvPr/>
        </p:nvSpPr>
        <p:spPr>
          <a:xfrm>
            <a:off x="6163560" y="1096920"/>
            <a:ext cx="5570640" cy="576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ross 49"/>
          <p:cNvSpPr/>
          <p:nvPr/>
        </p:nvSpPr>
        <p:spPr>
          <a:xfrm>
            <a:off x="11529360" y="5618880"/>
            <a:ext cx="524520" cy="524520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Rectangle 50"/>
          <p:cNvSpPr/>
          <p:nvPr/>
        </p:nvSpPr>
        <p:spPr>
          <a:xfrm>
            <a:off x="9881640" y="976680"/>
            <a:ext cx="1336320" cy="1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Seaford Display"/>
              </a:rPr>
              <a:t>Click to edit Master title style</a:t>
            </a:r>
            <a:endParaRPr b="0" lang="pt-PT" sz="4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65200" y="2691720"/>
            <a:ext cx="8267040" cy="318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Tenorite"/>
              </a:rPr>
              <a:t>Click to edit Master text styles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Second level</a:t>
            </a:r>
            <a:endParaRPr b="0" lang="pt-PT" sz="2000" spc="-1" strike="noStrike">
              <a:solidFill>
                <a:srgbClr val="000000"/>
              </a:solidFill>
              <a:latin typeface="Tenorite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Third level</a:t>
            </a:r>
            <a:endParaRPr b="0" lang="pt-PT" sz="1800" spc="-1" strike="noStrike">
              <a:solidFill>
                <a:srgbClr val="000000"/>
              </a:solidFill>
              <a:latin typeface="Tenorite"/>
            </a:endParaRPr>
          </a:p>
          <a:p>
            <a:pPr lvl="3" marL="16002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enorite"/>
              </a:rPr>
              <a:t>Fourth level</a:t>
            </a:r>
            <a:endParaRPr b="0" lang="pt-PT" sz="1600" spc="-1" strike="noStrike">
              <a:solidFill>
                <a:srgbClr val="000000"/>
              </a:solidFill>
              <a:latin typeface="Tenorite"/>
            </a:endParaRPr>
          </a:p>
          <a:p>
            <a:pPr lvl="4" marL="20574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enorite"/>
              </a:rPr>
              <a:t>Fifth level</a:t>
            </a:r>
            <a:endParaRPr b="0" lang="pt-PT" sz="16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4"/>
          </p:nvPr>
        </p:nvSpPr>
        <p:spPr>
          <a:xfrm>
            <a:off x="565200" y="59497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050" spc="-1" strike="noStrike">
                <a:solidFill>
                  <a:srgbClr val="000000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000000"/>
                </a:solidFill>
                <a:latin typeface="Tenorite"/>
              </a:rPr>
              <a:t>&lt;date/time&gt;</a:t>
            </a:r>
            <a:endParaRPr b="0" lang="pt-PT" sz="105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5"/>
          </p:nvPr>
        </p:nvSpPr>
        <p:spPr>
          <a:xfrm>
            <a:off x="565200" y="543240"/>
            <a:ext cx="4114440" cy="24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PT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PT" sz="1400" spc="-1" strike="noStrike">
                <a:latin typeface="Times New Roman"/>
              </a:rPr>
              <a:t>&lt;footer&gt;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6"/>
          </p:nvPr>
        </p:nvSpPr>
        <p:spPr>
          <a:xfrm>
            <a:off x="10812960" y="511200"/>
            <a:ext cx="914040" cy="310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9204DE-526B-4ADA-8B66-9EDD203935C3}" type="slidenum">
              <a:rPr b="0" lang="en-US" sz="1400" spc="-1" strike="noStrike">
                <a:solidFill>
                  <a:srgbClr val="000000"/>
                </a:solidFill>
                <a:latin typeface="Tenorite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9"/>
          <p:cNvSpPr/>
          <p:nvPr/>
        </p:nvSpPr>
        <p:spPr>
          <a:xfrm>
            <a:off x="9881640" y="976680"/>
            <a:ext cx="1336320" cy="1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97040" y="1625760"/>
            <a:ext cx="10600920" cy="272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1000"/>
          </a:bodyPr>
          <a:p>
            <a:pPr>
              <a:lnSpc>
                <a:spcPct val="100000"/>
              </a:lnSpc>
              <a:buNone/>
            </a:pPr>
            <a:r>
              <a:rPr b="0" i="1" lang="pt-PT" sz="8000" spc="-1" strike="noStrike">
                <a:solidFill>
                  <a:srgbClr val="000000"/>
                </a:solidFill>
                <a:latin typeface="Franklin Gothic Heavy"/>
              </a:rPr>
              <a:t>Trabalho Prático</a:t>
            </a:r>
            <a:br>
              <a:rPr sz="8000"/>
            </a:br>
            <a:r>
              <a:rPr b="0" i="1" lang="pt-PT" sz="8000" spc="-1" strike="noStrike">
                <a:solidFill>
                  <a:srgbClr val="000000"/>
                </a:solidFill>
                <a:latin typeface="Franklin Gothic Heavy"/>
              </a:rPr>
              <a:t>Base de Dados</a:t>
            </a:r>
            <a:br>
              <a:rPr sz="8000"/>
            </a:br>
            <a:r>
              <a:rPr b="0" i="1" lang="pt-PT" sz="8000" spc="-1" strike="noStrike">
                <a:solidFill>
                  <a:srgbClr val="000000"/>
                </a:solidFill>
                <a:latin typeface="Franklin Gothic Heavy"/>
              </a:rPr>
              <a:t>22/23</a:t>
            </a:r>
            <a:endParaRPr b="0" lang="pt-PT" sz="80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797040" y="4664880"/>
            <a:ext cx="10600920" cy="882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Tenorite"/>
              </a:rPr>
              <a:t>Checkpoint 1 e 2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92" name="Rectangle 11"/>
          <p:cNvSpPr/>
          <p:nvPr/>
        </p:nvSpPr>
        <p:spPr>
          <a:xfrm>
            <a:off x="11738160" y="1096920"/>
            <a:ext cx="453240" cy="576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ross 13"/>
          <p:cNvSpPr/>
          <p:nvPr/>
        </p:nvSpPr>
        <p:spPr>
          <a:xfrm>
            <a:off x="11531160" y="5618880"/>
            <a:ext cx="524520" cy="524520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Rectangle 9"/>
          <p:cNvSpPr/>
          <p:nvPr/>
        </p:nvSpPr>
        <p:spPr>
          <a:xfrm>
            <a:off x="0" y="1096920"/>
            <a:ext cx="5106240" cy="576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ross 11"/>
          <p:cNvSpPr/>
          <p:nvPr/>
        </p:nvSpPr>
        <p:spPr>
          <a:xfrm>
            <a:off x="4899240" y="5618880"/>
            <a:ext cx="524520" cy="524520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Rectangle 13"/>
          <p:cNvSpPr/>
          <p:nvPr/>
        </p:nvSpPr>
        <p:spPr>
          <a:xfrm>
            <a:off x="9881640" y="976680"/>
            <a:ext cx="1336320" cy="1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65200" y="1508400"/>
            <a:ext cx="4114440" cy="4371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Seaford Display"/>
                <a:ea typeface="Seaford Display"/>
              </a:rPr>
              <a:t>2.2.1 Requisitos de descrição</a:t>
            </a:r>
            <a:endParaRPr b="0" lang="pt-PT" sz="4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733360" y="1628280"/>
            <a:ext cx="5484600" cy="468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AutoNum type="arabicPeriod"/>
            </a:pPr>
            <a:r>
              <a:rPr b="0" lang="pt-BR" sz="1700" spc="-1" strike="noStrike">
                <a:solidFill>
                  <a:srgbClr val="000000"/>
                </a:solidFill>
                <a:latin typeface="Tenorite"/>
                <a:ea typeface="Tenorite"/>
              </a:rPr>
              <a:t>Cada pedido deve conter o seu número de pedido, endereço de entrega, data do pedido/envio/entrega, cliente associado, o estado, possíveis cupões e por fim os preços com/sem Iva.</a:t>
            </a:r>
            <a:endParaRPr b="0" lang="pt-PT" sz="1700" spc="-1" strike="noStrike">
              <a:solidFill>
                <a:srgbClr val="000000"/>
              </a:solidFill>
              <a:latin typeface="Tenorite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AutoNum type="arabicPeriod"/>
            </a:pPr>
            <a:r>
              <a:rPr b="0" lang="pt-BR" sz="1700" spc="-1" strike="noStrike">
                <a:solidFill>
                  <a:srgbClr val="000000"/>
                </a:solidFill>
                <a:latin typeface="Tenorite"/>
                <a:ea typeface="Tenorite"/>
              </a:rPr>
              <a:t>Cada cliente possui o seu número de identificação, nome, </a:t>
            </a:r>
            <a:r>
              <a:rPr b="0" lang="pt-PT" sz="1700" spc="-1" strike="noStrike">
                <a:solidFill>
                  <a:srgbClr val="000000"/>
                </a:solidFill>
                <a:latin typeface="Tenorite"/>
                <a:ea typeface="Tenorite"/>
              </a:rPr>
              <a:t>email</a:t>
            </a:r>
            <a:r>
              <a:rPr b="0" lang="pt-BR" sz="1700" spc="-1" strike="noStrike">
                <a:solidFill>
                  <a:srgbClr val="000000"/>
                </a:solidFill>
                <a:latin typeface="Tenorite"/>
                <a:ea typeface="Tenorite"/>
              </a:rPr>
              <a:t>, telemóvel, métodos de pagamento, endereço de faturação e o histórico dos pedidos.</a:t>
            </a:r>
            <a:endParaRPr b="0" lang="pt-PT" sz="1700" spc="-1" strike="noStrike">
              <a:solidFill>
                <a:srgbClr val="000000"/>
              </a:solidFill>
              <a:latin typeface="Tenorite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AutoNum type="arabicPeriod"/>
            </a:pPr>
            <a:r>
              <a:rPr b="0" lang="pt-BR" sz="1700" spc="-1" strike="noStrike">
                <a:solidFill>
                  <a:srgbClr val="000000"/>
                </a:solidFill>
                <a:latin typeface="Tenorite"/>
                <a:ea typeface="Tenorite"/>
              </a:rPr>
              <a:t>Cada item tem um id, preço, tipo, quantidade e descrição.</a:t>
            </a:r>
            <a:endParaRPr b="0" lang="pt-PT" sz="1700" spc="-1" strike="noStrike">
              <a:solidFill>
                <a:srgbClr val="000000"/>
              </a:solidFill>
              <a:latin typeface="Tenorite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AutoNum type="arabicPeriod"/>
            </a:pPr>
            <a:r>
              <a:rPr b="0" lang="pt-BR" sz="1700" spc="-1" strike="noStrike">
                <a:solidFill>
                  <a:srgbClr val="000000"/>
                </a:solidFill>
                <a:latin typeface="Tenorite"/>
                <a:ea typeface="Tenorite"/>
              </a:rPr>
              <a:t>Cada funcionário possui um id, nome, tipo, salário, endereço, armazém e desempenho.</a:t>
            </a:r>
            <a:endParaRPr b="0" lang="pt-PT" sz="1700" spc="-1" strike="noStrike">
              <a:solidFill>
                <a:srgbClr val="000000"/>
              </a:solidFill>
              <a:latin typeface="Tenorite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AutoNum type="arabicPeriod"/>
            </a:pPr>
            <a:r>
              <a:rPr b="0" lang="pt-BR" sz="1700" spc="-1" strike="noStrike">
                <a:solidFill>
                  <a:srgbClr val="000000"/>
                </a:solidFill>
                <a:latin typeface="Tenorite"/>
                <a:ea typeface="Tenorite"/>
              </a:rPr>
              <a:t>O tipo de um funcionário pode ser, administrativo, distribuidor e repositor.</a:t>
            </a:r>
            <a:endParaRPr b="0" lang="pt-PT" sz="1700" spc="-1" strike="noStrike">
              <a:solidFill>
                <a:srgbClr val="000000"/>
              </a:solidFill>
              <a:latin typeface="Tenorite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AutoNum type="arabicPeriod"/>
            </a:pPr>
            <a:r>
              <a:rPr b="0" lang="pt-BR" sz="1700" spc="-1" strike="noStrike">
                <a:solidFill>
                  <a:srgbClr val="000000"/>
                </a:solidFill>
                <a:latin typeface="Tenorite"/>
                <a:ea typeface="Tenorite"/>
              </a:rPr>
              <a:t>A cada pedido está associado um distribuidor e a cada distribuidor muitos pedidos.</a:t>
            </a:r>
            <a:endParaRPr b="0" lang="pt-PT" sz="17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Rectangle 9"/>
          <p:cNvSpPr/>
          <p:nvPr/>
        </p:nvSpPr>
        <p:spPr>
          <a:xfrm>
            <a:off x="0" y="1096920"/>
            <a:ext cx="5106240" cy="576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ross 11"/>
          <p:cNvSpPr/>
          <p:nvPr/>
        </p:nvSpPr>
        <p:spPr>
          <a:xfrm>
            <a:off x="4899240" y="5618880"/>
            <a:ext cx="524520" cy="524520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Rectangle 13"/>
          <p:cNvSpPr/>
          <p:nvPr/>
        </p:nvSpPr>
        <p:spPr>
          <a:xfrm>
            <a:off x="9881640" y="976680"/>
            <a:ext cx="1336320" cy="1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65200" y="1508400"/>
            <a:ext cx="4114440" cy="4371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Seaford Display"/>
              </a:rPr>
              <a:t>2.2.2 Requisitos de exploração</a:t>
            </a:r>
            <a:endParaRPr b="0" lang="pt-PT" sz="4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733360" y="1628280"/>
            <a:ext cx="5484600" cy="468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57200" indent="-457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AutoNum type="arabicPeriod"/>
            </a:pPr>
            <a:r>
              <a:rPr b="0" lang="pt-BR" sz="2400" spc="-1" strike="noStrike">
                <a:solidFill>
                  <a:srgbClr val="000000"/>
                </a:solidFill>
                <a:latin typeface="Tenorite"/>
                <a:ea typeface="Tenorite"/>
              </a:rPr>
              <a:t>O cliente deve ser sempre notificado da alteração de um estado do pedido que fez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AutoNum type="arabicPeriod"/>
            </a:pPr>
            <a:r>
              <a:rPr b="0" lang="pt-BR" sz="2400" spc="-1" strike="noStrike">
                <a:solidFill>
                  <a:srgbClr val="000000"/>
                </a:solidFill>
                <a:latin typeface="Tenorite"/>
                <a:ea typeface="Tenorite"/>
              </a:rPr>
              <a:t>O cliente pode ver a informação sobre todos os seus pedidos.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Rectangle 9"/>
          <p:cNvSpPr/>
          <p:nvPr/>
        </p:nvSpPr>
        <p:spPr>
          <a:xfrm>
            <a:off x="0" y="1096920"/>
            <a:ext cx="5106240" cy="576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ross 11"/>
          <p:cNvSpPr/>
          <p:nvPr/>
        </p:nvSpPr>
        <p:spPr>
          <a:xfrm>
            <a:off x="4899240" y="5618880"/>
            <a:ext cx="524520" cy="524520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Rectangle 13"/>
          <p:cNvSpPr/>
          <p:nvPr/>
        </p:nvSpPr>
        <p:spPr>
          <a:xfrm>
            <a:off x="9881640" y="976680"/>
            <a:ext cx="1336320" cy="1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65200" y="1508400"/>
            <a:ext cx="4114440" cy="4371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Seaford Display"/>
              </a:rPr>
              <a:t>2.2.3 Requisitos de controlo</a:t>
            </a:r>
            <a:endParaRPr b="0" lang="pt-PT" sz="4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733360" y="1628280"/>
            <a:ext cx="5484600" cy="468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AutoNum type="arabicPeriod"/>
            </a:pPr>
            <a:r>
              <a:rPr b="0" lang="pt-BR" sz="1900" spc="-1" strike="noStrike">
                <a:solidFill>
                  <a:srgbClr val="000000"/>
                </a:solidFill>
                <a:latin typeface="Tenorite"/>
                <a:ea typeface="Tenorite"/>
              </a:rPr>
              <a:t>O cliente tem um intervalo de tempo de 2 horas em que pode cancelar o pedido e ser reembolsado.</a:t>
            </a:r>
            <a:endParaRPr b="0" lang="pt-PT" sz="1900" spc="-1" strike="noStrike">
              <a:solidFill>
                <a:srgbClr val="000000"/>
              </a:solidFill>
              <a:latin typeface="Tenorite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AutoNum type="arabicPeriod"/>
            </a:pPr>
            <a:r>
              <a:rPr b="0" lang="pt-BR" sz="1900" spc="-1" strike="noStrike">
                <a:solidFill>
                  <a:srgbClr val="000000"/>
                </a:solidFill>
                <a:latin typeface="Tenorite"/>
                <a:ea typeface="Tenorite"/>
              </a:rPr>
              <a:t>Os dados dos clientes podem ser alterados/adicionados pelo mesmo.</a:t>
            </a:r>
            <a:endParaRPr b="0" lang="pt-PT" sz="1900" spc="-1" strike="noStrike">
              <a:solidFill>
                <a:srgbClr val="000000"/>
              </a:solidFill>
              <a:latin typeface="Tenorite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AutoNum type="arabicPeriod"/>
            </a:pPr>
            <a:r>
              <a:rPr b="0" lang="pt-BR" sz="1900" spc="-1" strike="noStrike">
                <a:solidFill>
                  <a:srgbClr val="000000"/>
                </a:solidFill>
                <a:latin typeface="Tenorite"/>
                <a:ea typeface="Tenorite"/>
              </a:rPr>
              <a:t>Os clientes podem adicionar os itens que pretender a um pedido.</a:t>
            </a:r>
            <a:endParaRPr b="0" lang="pt-PT" sz="1900" spc="-1" strike="noStrike">
              <a:solidFill>
                <a:srgbClr val="000000"/>
              </a:solidFill>
              <a:latin typeface="Tenorite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AutoNum type="arabicPeriod"/>
            </a:pPr>
            <a:r>
              <a:rPr b="0" lang="pt-BR" sz="1900" spc="-1" strike="noStrike">
                <a:solidFill>
                  <a:srgbClr val="000000"/>
                </a:solidFill>
                <a:latin typeface="Tenorite"/>
                <a:ea typeface="Tenorite"/>
              </a:rPr>
              <a:t>A quantidade dos itens são controlados pelos repositores e administrativos.</a:t>
            </a:r>
            <a:endParaRPr b="0" lang="pt-PT" sz="1900" spc="-1" strike="noStrike">
              <a:solidFill>
                <a:srgbClr val="000000"/>
              </a:solidFill>
              <a:latin typeface="Tenorite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AutoNum type="arabicPeriod"/>
            </a:pPr>
            <a:r>
              <a:rPr b="0" lang="pt-BR" sz="1900" spc="-1" strike="noStrike">
                <a:solidFill>
                  <a:srgbClr val="000000"/>
                </a:solidFill>
                <a:latin typeface="Tenorite"/>
                <a:ea typeface="Tenorite"/>
              </a:rPr>
              <a:t>Os administrativos podem atualizar o salário dos funcionários, alterar o estado dos pedidos e adicionar novos itens.</a:t>
            </a:r>
            <a:endParaRPr b="0" lang="pt-PT" sz="1900" spc="-1" strike="noStrike">
              <a:solidFill>
                <a:srgbClr val="000000"/>
              </a:solidFill>
              <a:latin typeface="Tenorite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AutoNum type="arabicPeriod"/>
            </a:pPr>
            <a:r>
              <a:rPr b="0" lang="pt-BR" sz="1900" spc="-1" strike="noStrike">
                <a:solidFill>
                  <a:srgbClr val="000000"/>
                </a:solidFill>
                <a:latin typeface="Tenorite"/>
                <a:ea typeface="Tenorite"/>
              </a:rPr>
              <a:t>Deve ser possível adicionar novos armazéns, funcionários, clientes e pedidos pelos funcionários administrativos.</a:t>
            </a:r>
            <a:endParaRPr b="0" lang="pt-PT" sz="19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Seaford Display"/>
              </a:rPr>
              <a:t>2.3 Análise e validação geral dos requisitos.</a:t>
            </a:r>
            <a:endParaRPr b="0" lang="pt-PT" sz="4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65200" y="2691720"/>
            <a:ext cx="8267040" cy="318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pt-BR" sz="2400" spc="-1" strike="noStrike">
                <a:solidFill>
                  <a:srgbClr val="000000"/>
                </a:solidFill>
                <a:latin typeface="Tenorite"/>
                <a:ea typeface="Tenorite"/>
              </a:rPr>
              <a:t>Depois de termos levantados os requisitos , foi marcada uma reunião com Jefferson Bazos e os gerentes de cada armazém no qual apresentamos os requisitos, nesta reunião recebemos a aprovação para que podemos começar a construção do modelo conceptual.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6"/>
          <p:cNvSpPr/>
          <p:nvPr/>
        </p:nvSpPr>
        <p:spPr>
          <a:xfrm>
            <a:off x="5224320" y="1096920"/>
            <a:ext cx="6502680" cy="576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ross 8"/>
          <p:cNvSpPr/>
          <p:nvPr/>
        </p:nvSpPr>
        <p:spPr>
          <a:xfrm>
            <a:off x="5016960" y="5624280"/>
            <a:ext cx="524520" cy="524520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Rectangle 10"/>
          <p:cNvSpPr/>
          <p:nvPr/>
        </p:nvSpPr>
        <p:spPr>
          <a:xfrm>
            <a:off x="9881640" y="976680"/>
            <a:ext cx="1336320" cy="1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Rectangle 1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Rectangle 14"/>
          <p:cNvSpPr/>
          <p:nvPr/>
        </p:nvSpPr>
        <p:spPr>
          <a:xfrm>
            <a:off x="9881640" y="976680"/>
            <a:ext cx="1336320" cy="1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Rectangle 16"/>
          <p:cNvSpPr/>
          <p:nvPr/>
        </p:nvSpPr>
        <p:spPr>
          <a:xfrm>
            <a:off x="6163560" y="1096920"/>
            <a:ext cx="5570640" cy="576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ross 18"/>
          <p:cNvSpPr/>
          <p:nvPr/>
        </p:nvSpPr>
        <p:spPr>
          <a:xfrm>
            <a:off x="11529360" y="5618880"/>
            <a:ext cx="524520" cy="524520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97040" y="1625760"/>
            <a:ext cx="8966520" cy="272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8000" spc="-151" strike="noStrike">
                <a:solidFill>
                  <a:srgbClr val="000000"/>
                </a:solidFill>
                <a:latin typeface="Seaford Display"/>
              </a:rPr>
              <a:t>3. Modelação Conceptual </a:t>
            </a:r>
            <a:endParaRPr b="0" lang="pt-PT" sz="80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8"/>
          <p:cNvSpPr/>
          <p:nvPr/>
        </p:nvSpPr>
        <p:spPr>
          <a:xfrm>
            <a:off x="0" y="1096920"/>
            <a:ext cx="263160" cy="576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ross 10"/>
          <p:cNvSpPr/>
          <p:nvPr/>
        </p:nvSpPr>
        <p:spPr>
          <a:xfrm>
            <a:off x="58320" y="5618880"/>
            <a:ext cx="524520" cy="524520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Rectangle 12"/>
          <p:cNvSpPr/>
          <p:nvPr/>
        </p:nvSpPr>
        <p:spPr>
          <a:xfrm>
            <a:off x="9881640" y="976680"/>
            <a:ext cx="1336320" cy="1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Rectangle 1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3" name="Imagem 2" descr=""/>
          <p:cNvPicPr/>
          <p:nvPr/>
        </p:nvPicPr>
        <p:blipFill>
          <a:blip r:embed="rId1"/>
          <a:stretch/>
        </p:blipFill>
        <p:spPr>
          <a:xfrm>
            <a:off x="3960" y="363240"/>
            <a:ext cx="12187440" cy="589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6"/>
          <p:cNvSpPr/>
          <p:nvPr/>
        </p:nvSpPr>
        <p:spPr>
          <a:xfrm>
            <a:off x="5224320" y="1096920"/>
            <a:ext cx="6502680" cy="576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ross 8"/>
          <p:cNvSpPr/>
          <p:nvPr/>
        </p:nvSpPr>
        <p:spPr>
          <a:xfrm>
            <a:off x="5016960" y="5624280"/>
            <a:ext cx="524520" cy="524520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Rectangle 10"/>
          <p:cNvSpPr/>
          <p:nvPr/>
        </p:nvSpPr>
        <p:spPr>
          <a:xfrm>
            <a:off x="9881640" y="976680"/>
            <a:ext cx="1336320" cy="1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Rectangle 1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Rectangle 14"/>
          <p:cNvSpPr/>
          <p:nvPr/>
        </p:nvSpPr>
        <p:spPr>
          <a:xfrm>
            <a:off x="9881640" y="976680"/>
            <a:ext cx="1336320" cy="1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Rectangle 16"/>
          <p:cNvSpPr/>
          <p:nvPr/>
        </p:nvSpPr>
        <p:spPr>
          <a:xfrm>
            <a:off x="0" y="1096920"/>
            <a:ext cx="4174920" cy="576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ross 18"/>
          <p:cNvSpPr/>
          <p:nvPr/>
        </p:nvSpPr>
        <p:spPr>
          <a:xfrm>
            <a:off x="3967560" y="5618880"/>
            <a:ext cx="524520" cy="524520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797040" y="1625760"/>
            <a:ext cx="10600920" cy="272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8000" spc="-151" strike="noStrike">
                <a:solidFill>
                  <a:srgbClr val="000000"/>
                </a:solidFill>
                <a:latin typeface="Seaford Display"/>
              </a:rPr>
              <a:t>4. Modelação Lógica </a:t>
            </a:r>
            <a:endParaRPr b="0" lang="pt-PT" sz="80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m 6" descr=""/>
          <p:cNvPicPr/>
          <p:nvPr/>
        </p:nvPicPr>
        <p:blipFill>
          <a:blip r:embed="rId1"/>
          <a:stretch/>
        </p:blipFill>
        <p:spPr>
          <a:xfrm>
            <a:off x="2160" y="3600"/>
            <a:ext cx="12187440" cy="685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PT" sz="4400" spc="-1" strike="noStrike">
                <a:solidFill>
                  <a:srgbClr val="000000"/>
                </a:solidFill>
                <a:latin typeface="Seaford Display"/>
              </a:rPr>
              <a:t>1. Definição do Sistema</a:t>
            </a:r>
            <a:endParaRPr b="0" lang="pt-PT" sz="4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65200" y="2691720"/>
            <a:ext cx="8267040" cy="318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pt-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1.1 Contexto de aplicação e fundamentação do sistema 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pt-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1.2 Motivação e Objetivos do Trabalho 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pt-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1.3 Análise da viabilidade do processo 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pt-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1.4 Recursos e Equipa de Trabalho 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pt-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1.5 Plano de Execução do Projeto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PT" sz="4400" spc="-1" strike="noStrike">
                <a:solidFill>
                  <a:srgbClr val="000000"/>
                </a:solidFill>
                <a:latin typeface="Seaford Display"/>
                <a:ea typeface="Seaford Display"/>
              </a:rPr>
              <a:t>1.1 Contexto de aplicação e fundamentação do sistema </a:t>
            </a:r>
            <a:endParaRPr b="0" lang="pt-PT" sz="4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65200" y="2691720"/>
            <a:ext cx="8267040" cy="318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2000"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A AmazoniaTM é uma empresa com sede em Lisboa. Foi fundada em Janeiro de 2018 pelo Sr. Jefferson Bazos percebendo a inexistência de uma Amazon em Portugal, viu uma grande oportunidade de negócio, de modo a proporcionar uma entrega satisfatória. Dois anos apos ter idealizado o projeto e procura dos fundos, finalmente inaugurou a “AmazoniaTM”.</a:t>
            </a:r>
            <a:r>
              <a:rPr b="0" lang="pt-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 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Nos primeiros meses o negócio estava a ter sucesso, esta evolução chegou ao ponto em que o número de clientes era excessivo para as condições verificadas, visto que só existia armazéns na zona de Lisboa. Com o intuito de proporcionar tempos de entrega menores em outras zonas do país, tais como, Coimbra, Porto e Braga, decidiu expandir para essas localizações. Em cada um dos armazéns existem 21 funcionários, sendo eles 1 gestor, 10 distribuidores e 10 repositores.</a:t>
            </a:r>
            <a:r>
              <a:rPr b="0" lang="pt-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 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O crescimento originou vários problemas ao nível da gestão, uma vez que conciliar vários armazéns em diferentes localidades tornou-se impossível. Esta circunstância, tem conduzido, a uma perda de possíveis lucros, ou pelo menos é o que o seu gestor Joaquim afirma.  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Assim, para resolver esta situação, por sugestão do Joaquim, recorreu aos nossos serviços para a elaboração de um sistema de base de dados capaz de reverter a situação em que se encontra a “AmazoniaTM”.</a:t>
            </a:r>
            <a:r>
              <a:rPr b="0" lang="pt-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 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PT" sz="4400" spc="-1" strike="noStrike">
                <a:solidFill>
                  <a:srgbClr val="000000"/>
                </a:solidFill>
                <a:latin typeface="Seaford Display"/>
                <a:ea typeface="Seaford Display"/>
              </a:rPr>
              <a:t>1.2 Motivação e Objetivos do Trabalho</a:t>
            </a:r>
            <a:endParaRPr b="0" lang="pt-PT" sz="4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65200" y="2691720"/>
            <a:ext cx="8267040" cy="318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49000"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Com a sua grande vontade de maximizar os seus lucros, o Sr. Jefferson definiu um conjunto de objetivos que o irá ajudar com o desenvolvimento da base de dados, nomeadamente: 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- Melhoria da estruturação do seu modelo de negócio, bem como melhorar a capacidade de gerir cada armazém e o registo da movimentação da mercadoria.</a:t>
            </a:r>
            <a:r>
              <a:rPr b="0" lang="pt-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 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- Facilitação na obtenção de informação sobre os clientes, através da implementação de mecanismos de análise de vendas e de profiling de clientes;</a:t>
            </a:r>
            <a:r>
              <a:rPr b="0" lang="pt-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 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 </a:t>
            </a:r>
            <a:r>
              <a:rPr b="0" lang="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- Aperfeiçoar a gestão de todos os produtos disponíveis; 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- Organizar as finanças de forma a diminuir os gastos;</a:t>
            </a:r>
            <a:r>
              <a:rPr b="0" lang="pt-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 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- Reduzir o tempo de entrega;</a:t>
            </a:r>
            <a:r>
              <a:rPr b="0" lang="pt-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 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- Implementação de um sistema de recompensas para os funcionários exemplares.</a:t>
            </a:r>
            <a:r>
              <a:rPr b="0" lang="pt-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 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- Consulta dos dados dos funcionários da empresa;</a:t>
            </a:r>
            <a:r>
              <a:rPr b="0" lang="pt-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 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- Tratar grandes quantidades de dados;</a:t>
            </a:r>
            <a:r>
              <a:rPr b="0" lang="pt-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 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O desenvolvimento do sistema proposto constitui uma grande responsabilidade, pois qualquer falha pode comprometer o futuro da empresa visto que podem perder muito dinheiro.</a:t>
            </a:r>
            <a:r>
              <a:rPr b="0" lang="pt-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 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PT" sz="4400" spc="-1" strike="noStrike">
                <a:solidFill>
                  <a:srgbClr val="000000"/>
                </a:solidFill>
                <a:latin typeface="Seaford Display"/>
                <a:ea typeface="Seaford Display"/>
              </a:rPr>
              <a:t>1.3 Análise da viabilidade do processo</a:t>
            </a:r>
            <a:endParaRPr b="0" lang="pt-PT" sz="4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65200" y="2691720"/>
            <a:ext cx="8267040" cy="318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2000"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O Sr.Jefferson tem a certeza que se tiver uma base de dados mais eficiente, conseguirá:</a:t>
            </a:r>
            <a:r>
              <a:rPr b="0" lang="pt-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 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- Aumentar o lucro por cerca de 10% logo no primeiro mês, isto suportará o custo do sistema.</a:t>
            </a:r>
            <a:r>
              <a:rPr b="0" lang="pt-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 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- Saber a cada momento o que cada cliente adquiriu, pagou e o tempo estimado de entrega. 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- Profilling dos clientes, através 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- Conhecer o local de cada produto dentro do armazém.</a:t>
            </a:r>
            <a:r>
              <a:rPr b="0" lang="pt-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 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- Saber o armazém mais perto com o produto adquirido por um cliente para a entrega mais rápida.</a:t>
            </a:r>
            <a:r>
              <a:rPr b="0" lang="pt-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 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PT" sz="4400" spc="-1" strike="noStrike">
                <a:solidFill>
                  <a:srgbClr val="000000"/>
                </a:solidFill>
                <a:latin typeface="Seaford Display"/>
                <a:ea typeface="Seaford Display"/>
              </a:rPr>
              <a:t>1.4 Recursos e Equipa de Trabalho </a:t>
            </a:r>
            <a:endParaRPr b="0" lang="pt-PT" sz="4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65200" y="2262240"/>
            <a:ext cx="8921520" cy="436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2000"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Char char="–"/>
            </a:pPr>
            <a:r>
              <a:rPr b="1" lang="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Recursos:</a:t>
            </a:r>
            <a:r>
              <a:rPr b="0" lang="pt-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 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pt" sz="2000" spc="-1" strike="noStrike">
                <a:solidFill>
                  <a:srgbClr val="000000"/>
                </a:solidFill>
                <a:latin typeface="Tenorite"/>
                <a:ea typeface="Tenorite"/>
              </a:rPr>
              <a:t>Humanos</a:t>
            </a:r>
            <a:endParaRPr b="0" lang="pt-PT" sz="2000" spc="-1" strike="noStrike">
              <a:solidFill>
                <a:srgbClr val="000000"/>
              </a:solidFill>
              <a:latin typeface="Tenorite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pt" sz="1800" spc="-1" strike="noStrike">
                <a:solidFill>
                  <a:srgbClr val="000000"/>
                </a:solidFill>
                <a:latin typeface="Tenorite"/>
                <a:ea typeface="Tenorite"/>
              </a:rPr>
              <a:t> </a:t>
            </a:r>
            <a:r>
              <a:rPr b="0" lang="pt" sz="1800" spc="-1" strike="noStrike">
                <a:solidFill>
                  <a:srgbClr val="000000"/>
                </a:solidFill>
                <a:latin typeface="Tenorite"/>
                <a:ea typeface="Tenorite"/>
              </a:rPr>
              <a:t>Funcionários dos armazéns e da empresa de desenvolvimento, clientes e fornecedores.</a:t>
            </a:r>
            <a:endParaRPr b="0" lang="pt-PT" sz="1800" spc="-1" strike="noStrike">
              <a:solidFill>
                <a:srgbClr val="000000"/>
              </a:solidFill>
              <a:latin typeface="Tenorite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pt" sz="2000" spc="-1" strike="noStrike">
                <a:solidFill>
                  <a:srgbClr val="000000"/>
                </a:solidFill>
                <a:latin typeface="Tenorite"/>
                <a:ea typeface="Tenorite"/>
              </a:rPr>
              <a:t> </a:t>
            </a:r>
            <a:r>
              <a:rPr b="0" lang="pt" sz="2000" spc="-1" strike="noStrike">
                <a:solidFill>
                  <a:srgbClr val="000000"/>
                </a:solidFill>
                <a:latin typeface="Tenorite"/>
                <a:ea typeface="Tenorite"/>
              </a:rPr>
              <a:t>Materiais</a:t>
            </a:r>
            <a:endParaRPr b="0" lang="pt-PT" sz="2000" spc="-1" strike="noStrike">
              <a:solidFill>
                <a:srgbClr val="000000"/>
              </a:solidFill>
              <a:latin typeface="Tenorite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pt" sz="1800" spc="-1" strike="noStrike">
                <a:solidFill>
                  <a:srgbClr val="000000"/>
                </a:solidFill>
                <a:latin typeface="Tenorite"/>
                <a:ea typeface="Tenorite"/>
              </a:rPr>
              <a:t>Hardware (1 servidor, 5 tablets por amazém)</a:t>
            </a:r>
            <a:endParaRPr b="0" lang="pt-PT" sz="1800" spc="-1" strike="noStrike">
              <a:solidFill>
                <a:srgbClr val="000000"/>
              </a:solidFill>
              <a:latin typeface="Tenorite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pt" sz="1800" spc="-1" strike="noStrike">
                <a:solidFill>
                  <a:srgbClr val="000000"/>
                </a:solidFill>
                <a:latin typeface="Tenorite"/>
                <a:ea typeface="Tenorite"/>
              </a:rPr>
              <a:t> </a:t>
            </a:r>
            <a:r>
              <a:rPr b="0" lang="pt" sz="1800" spc="-1" strike="noStrike">
                <a:solidFill>
                  <a:srgbClr val="000000"/>
                </a:solidFill>
                <a:latin typeface="Tenorite"/>
                <a:ea typeface="Tenorite"/>
              </a:rPr>
              <a:t>Software(SGBD e plataforma digital de compra e venda)</a:t>
            </a:r>
            <a:endParaRPr b="0" lang="pt-PT" sz="1800" spc="-1" strike="noStrike">
              <a:solidFill>
                <a:srgbClr val="000000"/>
              </a:solidFill>
              <a:latin typeface="Tenorite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Char char="–"/>
            </a:pPr>
            <a:r>
              <a:rPr b="1" lang="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Equipa de trabalho:</a:t>
            </a:r>
            <a:r>
              <a:rPr b="0" lang="pt-PT" sz="2400" spc="-1" strike="noStrike">
                <a:solidFill>
                  <a:srgbClr val="000000"/>
                </a:solidFill>
                <a:latin typeface="Tenorite"/>
                <a:ea typeface="Tenorite"/>
              </a:rPr>
              <a:t> 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pt" sz="2000" spc="-1" strike="noStrike">
                <a:solidFill>
                  <a:srgbClr val="000000"/>
                </a:solidFill>
                <a:latin typeface="Tenorite"/>
                <a:ea typeface="Tenorite"/>
              </a:rPr>
              <a:t> </a:t>
            </a:r>
            <a:r>
              <a:rPr b="0" lang="pt" sz="2000" spc="-1" strike="noStrike">
                <a:solidFill>
                  <a:srgbClr val="000000"/>
                </a:solidFill>
                <a:latin typeface="Tenorite"/>
                <a:ea typeface="Tenorite"/>
              </a:rPr>
              <a:t>Pessoal Interno</a:t>
            </a:r>
            <a:endParaRPr b="0" lang="pt-PT" sz="2000" spc="-1" strike="noStrike">
              <a:solidFill>
                <a:srgbClr val="000000"/>
              </a:solidFill>
              <a:latin typeface="Tenorite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pt" sz="1800" spc="-1" strike="noStrike">
                <a:solidFill>
                  <a:srgbClr val="000000"/>
                </a:solidFill>
                <a:latin typeface="Tenorite"/>
                <a:ea typeface="Tenorite"/>
              </a:rPr>
              <a:t>Sr. Jefferson Bazos, Brenin Marrão, Tata Rovaris, Tigas Rodrigues</a:t>
            </a:r>
            <a:endParaRPr b="0" lang="pt-PT" sz="1800" spc="-1" strike="noStrike">
              <a:solidFill>
                <a:srgbClr val="000000"/>
              </a:solidFill>
              <a:latin typeface="Tenorite"/>
            </a:endParaRPr>
          </a:p>
          <a:p>
            <a:pPr lvl="3" marL="16002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pt" sz="1600" spc="-1" strike="noStrike">
                <a:solidFill>
                  <a:srgbClr val="000000"/>
                </a:solidFill>
                <a:latin typeface="Tenorite"/>
                <a:ea typeface="Tenorite"/>
              </a:rPr>
              <a:t>Fundador da empresa e gestores dos armazéns.</a:t>
            </a:r>
            <a:endParaRPr b="0" lang="pt-PT" sz="1600" spc="-1" strike="noStrike">
              <a:solidFill>
                <a:srgbClr val="000000"/>
              </a:solidFill>
              <a:latin typeface="Tenorite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pt" sz="2000" spc="-1" strike="noStrike">
                <a:solidFill>
                  <a:srgbClr val="000000"/>
                </a:solidFill>
                <a:latin typeface="Tenorite"/>
                <a:ea typeface="Tenorite"/>
              </a:rPr>
              <a:t>Pessoal Externo</a:t>
            </a:r>
            <a:endParaRPr b="0" lang="pt-PT" sz="2000" spc="-1" strike="noStrike">
              <a:solidFill>
                <a:srgbClr val="000000"/>
              </a:solidFill>
              <a:latin typeface="Tenorite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pt" sz="1800" spc="-1" strike="noStrike">
                <a:solidFill>
                  <a:srgbClr val="000000"/>
                </a:solidFill>
                <a:latin typeface="Tenorite"/>
                <a:ea typeface="Tenorite"/>
              </a:rPr>
              <a:t>Engenheiros de Bases de Dados da empresa a contratar e Desenvolvedores da plataforma digital</a:t>
            </a:r>
            <a:endParaRPr b="0" lang="pt-PT" sz="1800" spc="-1" strike="noStrike">
              <a:solidFill>
                <a:srgbClr val="000000"/>
              </a:solidFill>
              <a:latin typeface="Tenorite"/>
            </a:endParaRPr>
          </a:p>
          <a:p>
            <a:pPr lvl="3" marL="16002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pt" sz="1600" spc="-1" strike="noStrike">
                <a:solidFill>
                  <a:srgbClr val="000000"/>
                </a:solidFill>
                <a:latin typeface="Tenorite"/>
                <a:ea typeface="Tenorite"/>
              </a:rPr>
              <a:t>Levantamento de requisitos, modelação do sistema, implementação do sistema.</a:t>
            </a:r>
            <a:endParaRPr b="0" lang="pt-PT" sz="1600" spc="-1" strike="noStrike">
              <a:solidFill>
                <a:srgbClr val="000000"/>
              </a:solidFill>
              <a:latin typeface="Tenorite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pt" sz="2000" spc="-1" strike="noStrike">
                <a:solidFill>
                  <a:srgbClr val="000000"/>
                </a:solidFill>
                <a:latin typeface="Tenorite"/>
                <a:ea typeface="Tenorite"/>
              </a:rPr>
              <a:t>Outros</a:t>
            </a:r>
            <a:endParaRPr b="0" lang="pt-PT" sz="2000" spc="-1" strike="noStrike">
              <a:solidFill>
                <a:srgbClr val="000000"/>
              </a:solidFill>
              <a:latin typeface="Tenorite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pt" sz="1800" spc="-1" strike="noStrike">
                <a:solidFill>
                  <a:srgbClr val="000000"/>
                </a:solidFill>
                <a:latin typeface="Tenorite"/>
                <a:ea typeface="Tenorite"/>
              </a:rPr>
              <a:t>Clientes e fornecedores voluntários</a:t>
            </a:r>
            <a:endParaRPr b="0" lang="pt-PT" sz="1800" spc="-1" strike="noStrike">
              <a:solidFill>
                <a:srgbClr val="000000"/>
              </a:solidFill>
              <a:latin typeface="Tenorite"/>
            </a:endParaRPr>
          </a:p>
          <a:p>
            <a:pPr lvl="3" marL="16002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pt" sz="1600" spc="-1" strike="noStrike">
                <a:solidFill>
                  <a:srgbClr val="000000"/>
                </a:solidFill>
                <a:latin typeface="Tenorite"/>
                <a:ea typeface="Tenorite"/>
              </a:rPr>
              <a:t>Inquéritos de opinião e validação dos serviços.</a:t>
            </a:r>
            <a:endParaRPr b="0" lang="pt-PT" sz="16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PT" sz="4400" spc="-1" strike="noStrike">
                <a:solidFill>
                  <a:srgbClr val="000000"/>
                </a:solidFill>
                <a:latin typeface="Seaford Display"/>
                <a:ea typeface="Seaford Display"/>
              </a:rPr>
              <a:t>1.5 Plano de Execução do Projeto</a:t>
            </a:r>
            <a:endParaRPr b="0" lang="pt-PT" sz="4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65200" y="2691720"/>
            <a:ext cx="8267040" cy="318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pt-BR" sz="2400" spc="-1" strike="noStrike">
                <a:solidFill>
                  <a:srgbClr val="000000"/>
                </a:solidFill>
                <a:latin typeface="Tenorite"/>
              </a:rPr>
              <a:t>O DIAGRAMA DO GANTT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106" name="Picture 4" descr="Chart, scatte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562680" y="2051280"/>
            <a:ext cx="9307800" cy="404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65200" y="120456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Seaford Display"/>
              </a:rPr>
              <a:t>2.Levantamento e Análise de Requisitos</a:t>
            </a:r>
            <a:endParaRPr b="0" lang="pt-PT" sz="4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65200" y="2691720"/>
            <a:ext cx="8267040" cy="318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pt-BR" sz="2400" spc="-1" strike="noStrike">
                <a:solidFill>
                  <a:srgbClr val="000000"/>
                </a:solidFill>
                <a:latin typeface="Tenorite"/>
              </a:rPr>
              <a:t>2.1 Método de levantamento e de análise de requisito adotado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pt-BR" sz="2400" spc="-1" strike="noStrike">
                <a:solidFill>
                  <a:srgbClr val="000000"/>
                </a:solidFill>
                <a:latin typeface="Tenorite"/>
              </a:rPr>
              <a:t>2.2.1 Requisitos de descrição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pt-BR" sz="2400" spc="-1" strike="noStrike">
                <a:solidFill>
                  <a:srgbClr val="000000"/>
                </a:solidFill>
                <a:latin typeface="Tenorite"/>
              </a:rPr>
              <a:t>2.2.2 Requisitos de exploração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pt-BR" sz="2400" spc="-1" strike="noStrike">
                <a:solidFill>
                  <a:srgbClr val="000000"/>
                </a:solidFill>
                <a:latin typeface="Tenorite"/>
              </a:rPr>
              <a:t>2.2.3 Requisitos de controlo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pt-BR" sz="2400" spc="-1" strike="noStrike">
                <a:solidFill>
                  <a:srgbClr val="000000"/>
                </a:solidFill>
                <a:latin typeface="Tenorite"/>
              </a:rPr>
              <a:t>2.3 Análise e validação geral de requisitos 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93200" y="1190520"/>
            <a:ext cx="8267040" cy="144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Seaford Display"/>
                <a:ea typeface="Seaford Display"/>
              </a:rPr>
              <a:t>2.1 Método de levantamento e de análise de requisito adotado</a:t>
            </a:r>
            <a:endParaRPr b="0" lang="pt-PT" sz="4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65200" y="2691720"/>
            <a:ext cx="8267040" cy="318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pt-BR" sz="2400" spc="-1" strike="noStrike">
                <a:solidFill>
                  <a:srgbClr val="000000"/>
                </a:solidFill>
                <a:latin typeface="Tenorite"/>
                <a:ea typeface="Tenorite"/>
              </a:rPr>
              <a:t>Foram feitos os seguintes métodos para obter o conhecimento necessário para o levantamento dos requisitos: </a:t>
            </a:r>
            <a:endParaRPr b="0" lang="pt-PT" sz="2400" spc="-1" strike="noStrike">
              <a:solidFill>
                <a:srgbClr val="000000"/>
              </a:solidFill>
              <a:latin typeface="Tenorite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latin typeface="Tenorite"/>
                <a:ea typeface="Tenorite"/>
              </a:rPr>
              <a:t>Entrevistas/</a:t>
            </a:r>
            <a:r>
              <a:rPr b="0" lang="pt-PT" sz="2000" spc="-1" strike="noStrike">
                <a:solidFill>
                  <a:srgbClr val="000000"/>
                </a:solidFill>
                <a:latin typeface="Tenorite"/>
                <a:ea typeface="Tenorite"/>
              </a:rPr>
              <a:t>reuniões</a:t>
            </a:r>
            <a:r>
              <a:rPr b="0" lang="pt-BR" sz="2000" spc="-1" strike="noStrike">
                <a:solidFill>
                  <a:srgbClr val="000000"/>
                </a:solidFill>
                <a:latin typeface="Tenorite"/>
                <a:ea typeface="Tenorite"/>
              </a:rPr>
              <a:t> com Jefferson Bazos o presidente da empresa e com os gestores de cada armazém ;</a:t>
            </a:r>
            <a:endParaRPr b="0" lang="pt-PT" sz="2000" spc="-1" strike="noStrike">
              <a:solidFill>
                <a:srgbClr val="000000"/>
              </a:solidFill>
              <a:latin typeface="Tenorite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latin typeface="Tenorite"/>
                <a:ea typeface="Tenorite"/>
              </a:rPr>
              <a:t> </a:t>
            </a:r>
            <a:r>
              <a:rPr b="0" lang="pt-BR" sz="2000" spc="-1" strike="noStrike">
                <a:solidFill>
                  <a:srgbClr val="000000"/>
                </a:solidFill>
                <a:latin typeface="Tenorite"/>
                <a:ea typeface="Tenorite"/>
              </a:rPr>
              <a:t>A análise da documentação gerada por cada </a:t>
            </a:r>
            <a:r>
              <a:rPr b="0" lang="pt-PT" sz="2000" spc="-1" strike="noStrike">
                <a:solidFill>
                  <a:srgbClr val="000000"/>
                </a:solidFill>
                <a:latin typeface="Tenorite"/>
                <a:ea typeface="Tenorite"/>
              </a:rPr>
              <a:t>armazém</a:t>
            </a:r>
            <a:r>
              <a:rPr b="0" lang="pt-BR" sz="2000" spc="-1" strike="noStrike">
                <a:solidFill>
                  <a:srgbClr val="000000"/>
                </a:solidFill>
                <a:latin typeface="Tenorite"/>
                <a:ea typeface="Tenorite"/>
              </a:rPr>
              <a:t> ;</a:t>
            </a:r>
            <a:endParaRPr b="0" lang="pt-PT" sz="2000" spc="-1" strike="noStrike">
              <a:solidFill>
                <a:srgbClr val="000000"/>
              </a:solidFill>
              <a:latin typeface="Tenorite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latin typeface="Tenorite"/>
                <a:ea typeface="Tenorite"/>
              </a:rPr>
              <a:t> </a:t>
            </a:r>
            <a:r>
              <a:rPr b="0" lang="pt-BR" sz="2000" spc="-1" strike="noStrike">
                <a:solidFill>
                  <a:srgbClr val="000000"/>
                </a:solidFill>
                <a:latin typeface="Tenorite"/>
                <a:ea typeface="Tenorite"/>
              </a:rPr>
              <a:t>A observação dos processos em cada armazém ;</a:t>
            </a:r>
            <a:endParaRPr b="0" lang="pt-PT" sz="2000" spc="-1" strike="noStrike">
              <a:solidFill>
                <a:srgbClr val="000000"/>
              </a:solidFill>
              <a:latin typeface="Tenorite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stem Font Regular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latin typeface="Tenorite"/>
                <a:ea typeface="Tenorite"/>
              </a:rPr>
              <a:t> </a:t>
            </a:r>
            <a:r>
              <a:rPr b="0" lang="pt-BR" sz="2000" spc="-1" strike="noStrike">
                <a:solidFill>
                  <a:srgbClr val="000000"/>
                </a:solidFill>
                <a:latin typeface="Tenorite"/>
                <a:ea typeface="Tenorite"/>
              </a:rPr>
              <a:t>Questionários aos clientes e funcionários .</a:t>
            </a:r>
            <a:endParaRPr b="0" lang="pt-PT" sz="20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2022-11-12T15:18:22Z</dcterms:created>
  <dc:creator/>
  <dc:description/>
  <dc:language>pt-PT</dc:language>
  <cp:lastModifiedBy/>
  <dcterms:modified xsi:type="dcterms:W3CDTF">2022-11-21T21:02:04Z</dcterms:modified>
  <cp:revision>21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Ecrã Panorâmico</vt:lpwstr>
  </property>
  <property fmtid="{D5CDD505-2E9C-101B-9397-08002B2CF9AE}" pid="3" name="Slides">
    <vt:i4>17</vt:i4>
  </property>
</Properties>
</file>