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2" r:id="rId15"/>
    <p:sldId id="273" r:id="rId16"/>
    <p:sldId id="271" r:id="rId17"/>
    <p:sldId id="274" r:id="rId1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DADE7-AD0D-4CB9-978C-288F59B720B7}" v="16" dt="2022-11-21T13:58:42.924"/>
    <p1510:client id="{4F2D0BBB-745E-4437-BF3A-D1335A31CBB8}" v="147" dt="2022-11-12T15:52:58.572"/>
    <p1510:client id="{7371EA1F-2000-45DC-B844-A00A30F08F62}" v="16" dt="2022-11-21T20:28:31.239"/>
    <p1510:client id="{9A88B317-CBAB-4FA8-AFD2-F4E7D495E8F0}" v="14" dt="2022-11-18T22:16:47.210"/>
    <p1510:client id="{A08D5FAF-9840-4B4D-AA9A-2ACA838A83F1}" v="372" dt="2022-11-12T16:14:22.310"/>
    <p1510:client id="{A28470A4-7179-4318-99B0-1D8523CCD41B}" v="422" dt="2022-11-12T16:13:02.356"/>
    <p1510:client id="{DBDBD402-E6FC-45DD-8377-FCF5A949006F}" v="7" dt="2022-11-18T21:18:01.738"/>
    <p1510:client id="{F50F53C7-0BFE-4944-86E7-F15EF1CE1D65}" v="17" dt="2022-11-12T16:18:43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11/21/2022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4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0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1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0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5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0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2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4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2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69" r:id="rId6"/>
    <p:sldLayoutId id="2147483765" r:id="rId7"/>
    <p:sldLayoutId id="2147483766" r:id="rId8"/>
    <p:sldLayoutId id="2147483767" r:id="rId9"/>
    <p:sldLayoutId id="2147483768" r:id="rId10"/>
    <p:sldLayoutId id="21474837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7104" y="1625608"/>
            <a:ext cx="10601135" cy="272216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pt-PT" i="1" spc="0">
                <a:latin typeface="Franklin Gothic Heavy"/>
              </a:rPr>
              <a:t>Trabalho Prático</a:t>
            </a:r>
            <a:br>
              <a:rPr lang="pt-PT" i="1" spc="0">
                <a:latin typeface="Franklin Gothic Heavy"/>
              </a:rPr>
            </a:br>
            <a:r>
              <a:rPr lang="pt-PT" i="1" spc="0">
                <a:latin typeface="Franklin Gothic Heavy"/>
              </a:rPr>
              <a:t>Base de Dados</a:t>
            </a:r>
            <a:br>
              <a:rPr lang="pt-PT" i="1" spc="0">
                <a:latin typeface="Franklin Gothic Heavy"/>
              </a:rPr>
            </a:br>
            <a:r>
              <a:rPr lang="pt-PT" i="1" spc="0">
                <a:solidFill>
                  <a:srgbClr val="000000"/>
                </a:solidFill>
                <a:latin typeface="Franklin Gothic Heavy"/>
              </a:rPr>
              <a:t>22/23</a:t>
            </a:r>
            <a:endParaRPr lang="pt-PT" b="0" i="1" cap="none" spc="0">
              <a:solidFill>
                <a:schemeClr val="bg1"/>
              </a:solidFill>
              <a:latin typeface="Franklin Gothic Heavy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7104" y="4664767"/>
            <a:ext cx="10601135" cy="882904"/>
          </a:xfrm>
        </p:spPr>
        <p:txBody>
          <a:bodyPr anchor="b">
            <a:normAutofit/>
          </a:bodyPr>
          <a:lstStyle/>
          <a:p>
            <a:r>
              <a:rPr lang="pt-PT"/>
              <a:t>Checkpoint 1 e 2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D5E326D-D15A-0D40-BABF-2A29ADCB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9" name="Cross 13">
            <a:extLst>
              <a:ext uri="{FF2B5EF4-FFF2-40B4-BE49-F238E27FC236}">
                <a16:creationId xmlns:a16="http://schemas.microsoft.com/office/drawing/2014/main" id="{808C1E48-F1CD-1641-A6AA-F05D6E4CB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1BAD0FF-E824-4446-B45B-97AE09094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96772"/>
            <a:ext cx="510659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1">
            <a:extLst>
              <a:ext uri="{FF2B5EF4-FFF2-40B4-BE49-F238E27FC236}">
                <a16:creationId xmlns:a16="http://schemas.microsoft.com/office/drawing/2014/main" id="{0D8FDD6E-0FB9-5542-B194-9DD8BD806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916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EB0380-3D41-69EA-B007-27C0C20A8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508252"/>
            <a:ext cx="4114800" cy="4371971"/>
          </a:xfrm>
        </p:spPr>
        <p:txBody>
          <a:bodyPr>
            <a:normAutofit/>
          </a:bodyPr>
          <a:lstStyle/>
          <a:p>
            <a:r>
              <a:rPr lang="pt-BR">
                <a:ea typeface="+mj-lt"/>
                <a:cs typeface="+mj-lt"/>
              </a:rPr>
              <a:t>2.2.1 Requisitos de descrição</a:t>
            </a:r>
            <a:endParaRPr lang="pt-PT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CA3B1F-ECC1-2489-87E1-971958642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335" y="1628394"/>
            <a:ext cx="5484998" cy="46864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90000"/>
              </a:lnSpc>
              <a:buAutoNum type="arabicPeriod"/>
            </a:pPr>
            <a:r>
              <a:rPr lang="pt-BR" sz="1700">
                <a:ea typeface="+mn-lt"/>
                <a:cs typeface="+mn-lt"/>
              </a:rPr>
              <a:t>Cada pedido deve conter o seu número de pedido, endereço de entrega, data do pedido/envio/entrega, cliente associado, o estado, possíveis cupões e por fim os preços com/sem </a:t>
            </a:r>
            <a:r>
              <a:rPr lang="pt-BR" sz="1700" err="1">
                <a:ea typeface="+mn-lt"/>
                <a:cs typeface="+mn-lt"/>
              </a:rPr>
              <a:t>Iva</a:t>
            </a:r>
            <a:r>
              <a:rPr lang="pt-BR" sz="1700">
                <a:ea typeface="+mn-lt"/>
                <a:cs typeface="+mn-lt"/>
              </a:rPr>
              <a:t>.</a:t>
            </a:r>
            <a:endParaRPr lang="pt-BR" sz="1700"/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pt-BR" sz="1700">
                <a:ea typeface="+mn-lt"/>
                <a:cs typeface="+mn-lt"/>
              </a:rPr>
              <a:t>Cada cliente possui o seu número de identificação, nome, </a:t>
            </a:r>
            <a:r>
              <a:rPr lang="pt-PT" sz="1700">
                <a:ea typeface="+mn-lt"/>
                <a:cs typeface="+mn-lt"/>
              </a:rPr>
              <a:t>email</a:t>
            </a:r>
            <a:r>
              <a:rPr lang="pt-BR" sz="1700">
                <a:ea typeface="+mn-lt"/>
                <a:cs typeface="+mn-lt"/>
              </a:rPr>
              <a:t>, telemóvel, métodos de pagamento, endereço de faturação e o histórico dos pedidos.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pt-BR" sz="1700">
                <a:ea typeface="+mn-lt"/>
                <a:cs typeface="+mn-lt"/>
              </a:rPr>
              <a:t>Cada item tem um id, preço, tipo, quantidade e descrição.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pt-BR" sz="1700">
                <a:ea typeface="+mn-lt"/>
                <a:cs typeface="+mn-lt"/>
              </a:rPr>
              <a:t>Cada funcionário possui um id, nome, tipo, salário, endereço, armazém e desempenho.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pt-BR" sz="1700">
                <a:ea typeface="+mn-lt"/>
                <a:cs typeface="+mn-lt"/>
              </a:rPr>
              <a:t>O tipo de um funcionário pode ser, administrativo, distribuidor e repositor.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pt-BR" sz="1700">
                <a:ea typeface="+mn-lt"/>
                <a:cs typeface="+mn-lt"/>
              </a:rPr>
              <a:t>A cada pedido está associado um distribuidor e a cada distribuidor muitos pedidos.</a:t>
            </a:r>
          </a:p>
        </p:txBody>
      </p:sp>
    </p:spTree>
    <p:extLst>
      <p:ext uri="{BB962C8B-B14F-4D97-AF65-F5344CB8AC3E}">
        <p14:creationId xmlns:p14="http://schemas.microsoft.com/office/powerpoint/2010/main" val="2462346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BAD0FF-E824-4446-B45B-97AE09094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96772"/>
            <a:ext cx="510659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0D8FDD6E-0FB9-5542-B194-9DD8BD806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916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8B319A-5D49-B8EE-498F-1EBBE1AE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508252"/>
            <a:ext cx="4114800" cy="4371971"/>
          </a:xfrm>
        </p:spPr>
        <p:txBody>
          <a:bodyPr>
            <a:normAutofit/>
          </a:bodyPr>
          <a:lstStyle/>
          <a:p>
            <a:r>
              <a:rPr lang="pt-BR"/>
              <a:t>2.2.2 Requisitos de exploração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7FBA4A-A4A5-F14B-17CE-239578548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335" y="1628394"/>
            <a:ext cx="5484998" cy="46864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pt-BR">
                <a:ea typeface="+mn-lt"/>
                <a:cs typeface="+mn-lt"/>
              </a:rPr>
              <a:t>O cliente deve ser sempre notificado da alteração de um estado do pedido que fez</a:t>
            </a:r>
          </a:p>
          <a:p>
            <a:pPr marL="457200" indent="-457200">
              <a:buAutoNum type="arabicPeriod"/>
            </a:pPr>
            <a:r>
              <a:rPr lang="pt-BR">
                <a:ea typeface="+mn-lt"/>
                <a:cs typeface="+mn-lt"/>
              </a:rPr>
              <a:t>O cliente pode ver a informação sobre todos os seus pedidos.</a:t>
            </a:r>
          </a:p>
          <a:p>
            <a:pPr marL="457200" indent="-457200">
              <a:buAutoNum type="arabicPeriod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359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BAD0FF-E824-4446-B45B-97AE09094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96772"/>
            <a:ext cx="510659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0D8FDD6E-0FB9-5542-B194-9DD8BD806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916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0697CD-2639-2ECF-0497-CA5E3C219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508252"/>
            <a:ext cx="4114800" cy="4371971"/>
          </a:xfrm>
        </p:spPr>
        <p:txBody>
          <a:bodyPr>
            <a:normAutofit/>
          </a:bodyPr>
          <a:lstStyle/>
          <a:p>
            <a:r>
              <a:rPr lang="pt-BR"/>
              <a:t>2.2.3 Requisitos de controlo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7CFA0B-C8F8-1C3B-115D-BC18E8363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335" y="1628394"/>
            <a:ext cx="5484998" cy="46864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90000"/>
              </a:lnSpc>
              <a:buAutoNum type="arabicPeriod"/>
            </a:pPr>
            <a:r>
              <a:rPr lang="pt-BR" sz="1900" dirty="0">
                <a:ea typeface="+mn-lt"/>
                <a:cs typeface="+mn-lt"/>
              </a:rPr>
              <a:t>O cliente tem um intervalo de tempo de 2 horas em que pode cancelar o pedido e ser reembolsado.</a:t>
            </a:r>
            <a:endParaRPr lang="pt-BR" sz="1900" dirty="0"/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pt-BR" sz="1900" dirty="0">
                <a:ea typeface="+mn-lt"/>
                <a:cs typeface="+mn-lt"/>
              </a:rPr>
              <a:t>Os dados dos clientes podem ser alterados/adicionados pelo mesmo.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pt-BR" sz="1900" dirty="0">
                <a:ea typeface="+mn-lt"/>
                <a:cs typeface="+mn-lt"/>
              </a:rPr>
              <a:t>Os clientes podem adicionar os itens que pretender a um pedido.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pt-BR" sz="1900" dirty="0">
                <a:ea typeface="+mn-lt"/>
                <a:cs typeface="+mn-lt"/>
              </a:rPr>
              <a:t>A quantidade dos itens são controlados pelos repositores e administrativos.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pt-BR" sz="1900" dirty="0">
                <a:ea typeface="+mn-lt"/>
                <a:cs typeface="+mn-lt"/>
              </a:rPr>
              <a:t>Os administrativos podem atualizar o salário dos funcionários, alterar o estado dos pedidos e adicionar novos itens.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pt-BR" sz="1900" dirty="0">
                <a:ea typeface="+mn-lt"/>
                <a:cs typeface="+mn-lt"/>
              </a:rPr>
              <a:t>Deve ser possível adicionar novos armazéns, funcionários, clientes e pedidos pelos funcionários administrativos.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1709292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05AA5-BC10-9630-600D-82030334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2.3 Análise e validação geral dos requisitos.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FF44B9-0533-665B-DBDF-B2B90466D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ea typeface="+mn-lt"/>
                <a:cs typeface="+mn-lt"/>
              </a:rPr>
              <a:t>Depois de termos levantados os requisitos , foi marcada uma reunião com Jefferson </a:t>
            </a:r>
            <a:r>
              <a:rPr lang="pt-BR" err="1">
                <a:ea typeface="+mn-lt"/>
                <a:cs typeface="+mn-lt"/>
              </a:rPr>
              <a:t>Bazos</a:t>
            </a:r>
            <a:r>
              <a:rPr lang="pt-BR">
                <a:ea typeface="+mn-lt"/>
                <a:cs typeface="+mn-lt"/>
              </a:rPr>
              <a:t> e os gerentes de cada armazém no qual apresentamos os requisitos, nesta reunião recebemos a aprovação para que podemos começar a construção do modelo conceptual.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996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ross 8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38ACEC-EE74-2045-988F-C377BD632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A1F35926-4768-7942-AA72-41D0B6815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AB31A9-262D-88A4-A459-9C4F0C24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8966805" cy="2722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Modelação Conceptual </a:t>
            </a:r>
          </a:p>
        </p:txBody>
      </p:sp>
    </p:spTree>
    <p:extLst>
      <p:ext uri="{BB962C8B-B14F-4D97-AF65-F5344CB8AC3E}">
        <p14:creationId xmlns:p14="http://schemas.microsoft.com/office/powerpoint/2010/main" val="1453091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D5541-7726-BA46-8BFA-BF6AA8D42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97F434CF-7503-CE4F-8426-C312C631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DBFB2F-FE34-E349-9484-C275FBE31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747103-26DE-C441-9AEF-B6F786FC1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06921C93-2E2C-A48C-4C61-21AB63855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" y="363182"/>
            <a:ext cx="12187707" cy="58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13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41701B-7CFF-9D4C-B086-043D49A2D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96772"/>
            <a:ext cx="4175133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C6061948-09E3-5E4C-B579-8D459DCAF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6770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06D66D-8DCC-A95C-3DF9-387C8764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4" y="1625608"/>
            <a:ext cx="10601135" cy="2722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 Modelação Lógica </a:t>
            </a:r>
          </a:p>
        </p:txBody>
      </p:sp>
    </p:spTree>
    <p:extLst>
      <p:ext uri="{BB962C8B-B14F-4D97-AF65-F5344CB8AC3E}">
        <p14:creationId xmlns:p14="http://schemas.microsoft.com/office/powerpoint/2010/main" val="2683504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>
            <a:extLst>
              <a:ext uri="{FF2B5EF4-FFF2-40B4-BE49-F238E27FC236}">
                <a16:creationId xmlns:a16="http://schemas.microsoft.com/office/drawing/2014/main" id="{C1FEFC3F-E52F-5500-6D96-093DE13A0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" y="3577"/>
            <a:ext cx="12187706" cy="685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4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F93F0-4CB4-7E02-4AD2-AC23D4D1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1. Definição do Sistema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A6E2EB-E559-7F97-3B21-BE4A5ADF3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>
                <a:ea typeface="+mn-lt"/>
                <a:cs typeface="+mn-lt"/>
              </a:rPr>
              <a:t>1.1 Contexto de aplicação e fundamentação do sistema </a:t>
            </a:r>
          </a:p>
          <a:p>
            <a:r>
              <a:rPr lang="pt-PT">
                <a:ea typeface="+mn-lt"/>
                <a:cs typeface="+mn-lt"/>
              </a:rPr>
              <a:t>1.2 Motivação e Objetivos do Trabalho </a:t>
            </a:r>
          </a:p>
          <a:p>
            <a:r>
              <a:rPr lang="pt-PT">
                <a:ea typeface="+mn-lt"/>
                <a:cs typeface="+mn-lt"/>
              </a:rPr>
              <a:t>1.3 Análise da viabilidade do processo </a:t>
            </a:r>
          </a:p>
          <a:p>
            <a:r>
              <a:rPr lang="pt-PT">
                <a:ea typeface="+mn-lt"/>
                <a:cs typeface="+mn-lt"/>
              </a:rPr>
              <a:t>1.4 Recursos e Equipa de Trabalho </a:t>
            </a:r>
          </a:p>
          <a:p>
            <a:r>
              <a:rPr lang="pt-PT">
                <a:ea typeface="+mn-lt"/>
                <a:cs typeface="+mn-lt"/>
              </a:rPr>
              <a:t>1.5 Plano de Execução do Projeto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392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5EA0F-B15D-2D06-C2D8-D0C621BF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ea typeface="+mj-lt"/>
                <a:cs typeface="+mj-lt"/>
              </a:rPr>
              <a:t>1.1 Contexto de aplicação e fundamentação do sistema 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F10253-B39F-FFA2-D4A6-E59BD9FE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buNone/>
            </a:pPr>
            <a:r>
              <a:rPr lang="pt">
                <a:ea typeface="+mn-lt"/>
                <a:cs typeface="+mn-lt"/>
              </a:rPr>
              <a:t>A AmazoniaTM é uma empresa com sede em Lisboa. Foi fundada em Janeiro de 2018 pelo Sr. Jefferson Bazos percebendo a inexistência de uma Amazon em Portugal, viu uma grande oportunidade de negócio, de modo a proporcionar uma entrega satisfatória. Dois anos apos ter idealizado o projeto e procura dos fundos, finalmente inaugurou a “AmazoniaTM”.</a:t>
            </a:r>
            <a:r>
              <a:rPr lang="pt-PT">
                <a:ea typeface="+mn-lt"/>
                <a:cs typeface="+mn-lt"/>
              </a:rPr>
              <a:t> </a:t>
            </a:r>
            <a:endParaRPr lang="pt-PT"/>
          </a:p>
          <a:p>
            <a:pPr>
              <a:buNone/>
            </a:pPr>
            <a:r>
              <a:rPr lang="pt">
                <a:ea typeface="+mn-lt"/>
                <a:cs typeface="+mn-lt"/>
              </a:rPr>
              <a:t>Nos primeiros meses o negócio estava a ter sucesso, esta evolução chegou ao ponto em que o número de clientes era excessivo para as condições verificadas, visto que só existia armazéns na zona de Lisboa. Com o intuito de proporcionar tempos de entrega menores em outras zonas do país, tais como, Coimbra, Porto e Braga, decidiu expandir para essas localizações. Em cada um dos armazéns existem 21 funcionários, sendo eles 1 gestor, 10 distribuidores e 10 repositores.</a:t>
            </a:r>
            <a:r>
              <a:rPr lang="pt-PT">
                <a:ea typeface="+mn-lt"/>
                <a:cs typeface="+mn-lt"/>
              </a:rPr>
              <a:t> </a:t>
            </a:r>
            <a:endParaRPr lang="pt-PT"/>
          </a:p>
          <a:p>
            <a:pPr>
              <a:buNone/>
            </a:pPr>
            <a:r>
              <a:rPr lang="pt">
                <a:ea typeface="+mn-lt"/>
                <a:cs typeface="+mn-lt"/>
              </a:rPr>
              <a:t>O crescimento originou vários problemas ao nível da gestão, uma vez que conciliar vários armazéns em diferentes localidades tornou-se impossível. Esta circunstância, tem conduzido, a uma perda de possíveis lucros, ou pelo menos é o que o seu gestor Joaquim afirma.  </a:t>
            </a:r>
            <a:endParaRPr lang="pt-PT"/>
          </a:p>
          <a:p>
            <a:pPr marL="0" indent="0">
              <a:buNone/>
            </a:pPr>
            <a:r>
              <a:rPr lang="pt">
                <a:ea typeface="+mn-lt"/>
                <a:cs typeface="+mn-lt"/>
              </a:rPr>
              <a:t>Assim, para resolver esta situação, por sugestão do Joaquim, recorreu aos nossos serviços para a elaboração de um sistema de base de dados capaz de reverter a situação em que se encontra a “AmazoniaTM”.</a:t>
            </a:r>
            <a:r>
              <a:rPr lang="pt-PT">
                <a:ea typeface="+mn-lt"/>
                <a:cs typeface="+mn-lt"/>
              </a:rPr>
              <a:t> </a:t>
            </a:r>
            <a:endParaRPr lang="pt-PT"/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2677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C0C01-AB57-A042-27F4-94584BE9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ea typeface="+mj-lt"/>
                <a:cs typeface="+mj-lt"/>
              </a:rPr>
              <a:t>1.2 Motivação e Objetivos do Trabalho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38731C-8C06-A04C-163C-88BDD92D5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7500" lnSpcReduction="20000"/>
          </a:bodyPr>
          <a:lstStyle/>
          <a:p>
            <a:pPr>
              <a:buNone/>
            </a:pPr>
            <a:r>
              <a:rPr lang="pt">
                <a:ea typeface="+mn-lt"/>
                <a:cs typeface="+mn-lt"/>
              </a:rPr>
              <a:t>Com a sua grande vontade de maximizar os seus lucros, o Sr. Jefferson definiu um conjunto de objetivos que o irá ajudar com o desenvolvimento da base de dados, nomeadamente: </a:t>
            </a:r>
            <a:endParaRPr lang="pt-PT"/>
          </a:p>
          <a:p>
            <a:pPr>
              <a:buNone/>
            </a:pPr>
            <a:r>
              <a:rPr lang="pt">
                <a:ea typeface="+mn-lt"/>
                <a:cs typeface="+mn-lt"/>
              </a:rPr>
              <a:t>- Melhoria da estruturação do seu modelo de negócio, bem como melhorar a capacidade de gerir cada armazém e o registo da movimentação da mercadoria.</a:t>
            </a:r>
            <a:r>
              <a:rPr lang="pt-PT">
                <a:ea typeface="+mn-lt"/>
                <a:cs typeface="+mn-lt"/>
              </a:rPr>
              <a:t> </a:t>
            </a:r>
            <a:endParaRPr lang="pt-PT"/>
          </a:p>
          <a:p>
            <a:pPr>
              <a:buNone/>
            </a:pPr>
            <a:r>
              <a:rPr lang="pt">
                <a:ea typeface="+mn-lt"/>
                <a:cs typeface="+mn-lt"/>
              </a:rPr>
              <a:t>- Facilitação na obtenção de informação sobre os clientes, através da implementação de mecanismos de análise de vendas e de profiling de clientes;</a:t>
            </a:r>
            <a:r>
              <a:rPr lang="pt-PT">
                <a:ea typeface="+mn-lt"/>
                <a:cs typeface="+mn-lt"/>
              </a:rPr>
              <a:t> </a:t>
            </a:r>
            <a:endParaRPr lang="pt-PT"/>
          </a:p>
          <a:p>
            <a:pPr>
              <a:buNone/>
            </a:pPr>
            <a:r>
              <a:rPr lang="pt">
                <a:ea typeface="+mn-lt"/>
                <a:cs typeface="+mn-lt"/>
              </a:rPr>
              <a:t> - Aperfeiçoar a gestão de todos os produtos disponíveis; </a:t>
            </a:r>
            <a:endParaRPr lang="pt-PT"/>
          </a:p>
          <a:p>
            <a:pPr>
              <a:buNone/>
            </a:pPr>
            <a:r>
              <a:rPr lang="pt">
                <a:ea typeface="+mn-lt"/>
                <a:cs typeface="+mn-lt"/>
              </a:rPr>
              <a:t>- Organizar as finanças de forma a diminuir os gastos;</a:t>
            </a:r>
            <a:r>
              <a:rPr lang="pt-PT">
                <a:ea typeface="+mn-lt"/>
                <a:cs typeface="+mn-lt"/>
              </a:rPr>
              <a:t> </a:t>
            </a:r>
            <a:endParaRPr lang="pt-PT"/>
          </a:p>
          <a:p>
            <a:pPr>
              <a:buNone/>
            </a:pPr>
            <a:r>
              <a:rPr lang="pt">
                <a:ea typeface="+mn-lt"/>
                <a:cs typeface="+mn-lt"/>
              </a:rPr>
              <a:t>- Reduzir o tempo de entrega;</a:t>
            </a:r>
            <a:r>
              <a:rPr lang="pt-PT">
                <a:ea typeface="+mn-lt"/>
                <a:cs typeface="+mn-lt"/>
              </a:rPr>
              <a:t> </a:t>
            </a:r>
            <a:endParaRPr lang="pt-PT"/>
          </a:p>
          <a:p>
            <a:pPr>
              <a:buNone/>
            </a:pPr>
            <a:r>
              <a:rPr lang="pt">
                <a:ea typeface="+mn-lt"/>
                <a:cs typeface="+mn-lt"/>
              </a:rPr>
              <a:t>- Implementação de um sistema de recompensas para os funcionários exemplares.</a:t>
            </a:r>
            <a:r>
              <a:rPr lang="pt-PT">
                <a:ea typeface="+mn-lt"/>
                <a:cs typeface="+mn-lt"/>
              </a:rPr>
              <a:t> </a:t>
            </a:r>
            <a:endParaRPr lang="pt-PT"/>
          </a:p>
          <a:p>
            <a:pPr>
              <a:buNone/>
            </a:pPr>
            <a:r>
              <a:rPr lang="pt">
                <a:ea typeface="+mn-lt"/>
                <a:cs typeface="+mn-lt"/>
              </a:rPr>
              <a:t>- Consulta dos dados dos funcionários da empresa;</a:t>
            </a:r>
            <a:r>
              <a:rPr lang="pt-PT">
                <a:ea typeface="+mn-lt"/>
                <a:cs typeface="+mn-lt"/>
              </a:rPr>
              <a:t> </a:t>
            </a:r>
            <a:endParaRPr lang="pt-PT"/>
          </a:p>
          <a:p>
            <a:pPr>
              <a:buNone/>
            </a:pPr>
            <a:r>
              <a:rPr lang="pt">
                <a:ea typeface="+mn-lt"/>
                <a:cs typeface="+mn-lt"/>
              </a:rPr>
              <a:t>- Tratar grandes quantidades de dados;</a:t>
            </a:r>
            <a:r>
              <a:rPr lang="pt-PT">
                <a:ea typeface="+mn-lt"/>
                <a:cs typeface="+mn-lt"/>
              </a:rPr>
              <a:t> </a:t>
            </a:r>
            <a:endParaRPr lang="pt-PT"/>
          </a:p>
          <a:p>
            <a:pPr marL="0" indent="0">
              <a:buNone/>
            </a:pPr>
            <a:r>
              <a:rPr lang="pt">
                <a:ea typeface="+mn-lt"/>
                <a:cs typeface="+mn-lt"/>
              </a:rPr>
              <a:t>O desenvolvimento do sistema proposto constitui uma grande responsabilidade, pois qualquer falha pode comprometer o futuro da empresa visto que podem perder muito dinheiro.</a:t>
            </a:r>
            <a:r>
              <a:rPr lang="pt-PT">
                <a:ea typeface="+mn-lt"/>
                <a:cs typeface="+mn-lt"/>
              </a:rPr>
              <a:t> 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201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8B3FB-08D8-BD53-F5D2-AB6679C8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ea typeface="+mj-lt"/>
                <a:cs typeface="+mj-lt"/>
              </a:rPr>
              <a:t>1.3 Análise da viabilidade do processo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8BB2875-87D6-8206-F8D7-F93ABD388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pt">
                <a:ea typeface="+mn-lt"/>
                <a:cs typeface="+mn-lt"/>
              </a:rPr>
              <a:t>O Sr.Jefferson tem a certeza que se tiver uma base de dados mais eficiente, conseguirá:</a:t>
            </a:r>
            <a:r>
              <a:rPr lang="pt-PT">
                <a:ea typeface="+mn-lt"/>
                <a:cs typeface="+mn-lt"/>
              </a:rPr>
              <a:t> </a:t>
            </a:r>
            <a:endParaRPr lang="pt-PT"/>
          </a:p>
          <a:p>
            <a:pPr>
              <a:buNone/>
            </a:pPr>
            <a:r>
              <a:rPr lang="pt">
                <a:ea typeface="+mn-lt"/>
                <a:cs typeface="+mn-lt"/>
              </a:rPr>
              <a:t>- Aumentar o lucro por cerca de 10% logo no primeiro mês, isto suportará o custo do sistema.</a:t>
            </a:r>
            <a:r>
              <a:rPr lang="pt-PT">
                <a:ea typeface="+mn-lt"/>
                <a:cs typeface="+mn-lt"/>
              </a:rPr>
              <a:t> </a:t>
            </a:r>
            <a:endParaRPr lang="pt-PT"/>
          </a:p>
          <a:p>
            <a:pPr>
              <a:buNone/>
            </a:pPr>
            <a:r>
              <a:rPr lang="pt">
                <a:ea typeface="+mn-lt"/>
                <a:cs typeface="+mn-lt"/>
              </a:rPr>
              <a:t>- Saber a cada momento o que cada cliente adquiriu, pagou e o tempo estimado de entrega. </a:t>
            </a:r>
            <a:endParaRPr lang="pt-PT"/>
          </a:p>
          <a:p>
            <a:pPr>
              <a:buNone/>
            </a:pPr>
            <a:r>
              <a:rPr lang="pt">
                <a:ea typeface="+mn-lt"/>
                <a:cs typeface="+mn-lt"/>
              </a:rPr>
              <a:t>- Profilling dos clientes, através </a:t>
            </a:r>
            <a:endParaRPr lang="pt-PT"/>
          </a:p>
          <a:p>
            <a:pPr>
              <a:buNone/>
            </a:pPr>
            <a:r>
              <a:rPr lang="pt">
                <a:ea typeface="+mn-lt"/>
                <a:cs typeface="+mn-lt"/>
              </a:rPr>
              <a:t>- Conhecer o local de cada produto dentro do armazém.</a:t>
            </a:r>
            <a:r>
              <a:rPr lang="pt-PT">
                <a:ea typeface="+mn-lt"/>
                <a:cs typeface="+mn-lt"/>
              </a:rPr>
              <a:t> </a:t>
            </a:r>
            <a:endParaRPr lang="pt-PT"/>
          </a:p>
          <a:p>
            <a:pPr marL="0" indent="0">
              <a:buNone/>
            </a:pPr>
            <a:r>
              <a:rPr lang="pt">
                <a:ea typeface="+mn-lt"/>
                <a:cs typeface="+mn-lt"/>
              </a:rPr>
              <a:t>- Saber o armazém mais perto com o produto adquirido por um cliente para a entrega mais rápida.</a:t>
            </a:r>
            <a:r>
              <a:rPr lang="pt-PT">
                <a:ea typeface="+mn-lt"/>
                <a:cs typeface="+mn-lt"/>
              </a:rPr>
              <a:t> 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525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DE6B3-C29B-8613-595F-E058E393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ea typeface="+mj-lt"/>
                <a:cs typeface="+mj-lt"/>
              </a:rPr>
              <a:t>1.4 Recursos e Equipa de Trabalho 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416D127-686F-99E4-568E-7F8F4D577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262343"/>
            <a:ext cx="8921972" cy="436914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pt" b="1">
                <a:ea typeface="+mn-lt"/>
                <a:cs typeface="+mn-lt"/>
              </a:rPr>
              <a:t>Recursos:</a:t>
            </a:r>
            <a:r>
              <a:rPr lang="pt-PT" dirty="0">
                <a:ea typeface="+mn-lt"/>
                <a:cs typeface="+mn-lt"/>
              </a:rPr>
              <a:t> </a:t>
            </a:r>
            <a:endParaRPr lang="pt-PT" dirty="0"/>
          </a:p>
          <a:p>
            <a:pPr lvl="1"/>
            <a:r>
              <a:rPr lang="pt">
                <a:ea typeface="+mn-lt"/>
                <a:cs typeface="+mn-lt"/>
              </a:rPr>
              <a:t>Humanos</a:t>
            </a:r>
            <a:endParaRPr lang="pt-PT"/>
          </a:p>
          <a:p>
            <a:pPr lvl="2"/>
            <a:r>
              <a:rPr lang="pt">
                <a:ea typeface="+mn-lt"/>
                <a:cs typeface="+mn-lt"/>
              </a:rPr>
              <a:t> Funcionários dos armazéns e da empresa de desenvolvimento, clientes e fornecedores.</a:t>
            </a:r>
            <a:endParaRPr lang="pt-PT"/>
          </a:p>
          <a:p>
            <a:pPr lvl="1"/>
            <a:r>
              <a:rPr lang="pt">
                <a:ea typeface="+mn-lt"/>
                <a:cs typeface="+mn-lt"/>
              </a:rPr>
              <a:t> Materiais</a:t>
            </a:r>
            <a:endParaRPr lang="pt-PT"/>
          </a:p>
          <a:p>
            <a:pPr lvl="2"/>
            <a:r>
              <a:rPr lang="pt">
                <a:ea typeface="+mn-lt"/>
                <a:cs typeface="+mn-lt"/>
              </a:rPr>
              <a:t>Hardware (1 servidor, 5 tablets por amazém)</a:t>
            </a:r>
            <a:endParaRPr lang="pt-PT"/>
          </a:p>
          <a:p>
            <a:pPr lvl="2"/>
            <a:r>
              <a:rPr lang="pt">
                <a:ea typeface="+mn-lt"/>
                <a:cs typeface="+mn-lt"/>
              </a:rPr>
              <a:t> Software(SGBD e plataforma digital de compra e venda)</a:t>
            </a:r>
            <a:endParaRPr lang="pt-PT">
              <a:ea typeface="+mn-lt"/>
              <a:cs typeface="+mn-lt"/>
            </a:endParaRPr>
          </a:p>
          <a:p>
            <a:r>
              <a:rPr lang="pt" b="1">
                <a:ea typeface="+mn-lt"/>
                <a:cs typeface="+mn-lt"/>
              </a:rPr>
              <a:t>Equipa de trabalho:</a:t>
            </a:r>
            <a:r>
              <a:rPr lang="pt-PT" dirty="0">
                <a:ea typeface="+mn-lt"/>
                <a:cs typeface="+mn-lt"/>
              </a:rPr>
              <a:t> </a:t>
            </a:r>
          </a:p>
          <a:p>
            <a:pPr lvl="1"/>
            <a:r>
              <a:rPr lang="pt">
                <a:ea typeface="+mn-lt"/>
                <a:cs typeface="+mn-lt"/>
              </a:rPr>
              <a:t> Pessoal Interno</a:t>
            </a:r>
            <a:endParaRPr lang="pt-PT"/>
          </a:p>
          <a:p>
            <a:pPr lvl="2"/>
            <a:r>
              <a:rPr lang="pt">
                <a:ea typeface="+mn-lt"/>
                <a:cs typeface="+mn-lt"/>
              </a:rPr>
              <a:t>Sr. Jefferson Bazos, Brenin Marrão, Tata Rovaris, Tigas Rodrigues</a:t>
            </a:r>
            <a:endParaRPr lang="pt-PT"/>
          </a:p>
          <a:p>
            <a:pPr lvl="3"/>
            <a:r>
              <a:rPr lang="pt">
                <a:ea typeface="+mn-lt"/>
                <a:cs typeface="+mn-lt"/>
              </a:rPr>
              <a:t>Fundador da empresa e gestores dos armazéns.</a:t>
            </a:r>
            <a:endParaRPr lang="pt-PT"/>
          </a:p>
          <a:p>
            <a:pPr lvl="1"/>
            <a:r>
              <a:rPr lang="pt">
                <a:ea typeface="+mn-lt"/>
                <a:cs typeface="+mn-lt"/>
              </a:rPr>
              <a:t>Pessoal Externo</a:t>
            </a:r>
            <a:endParaRPr lang="pt-PT"/>
          </a:p>
          <a:p>
            <a:pPr lvl="2"/>
            <a:r>
              <a:rPr lang="pt">
                <a:ea typeface="+mn-lt"/>
                <a:cs typeface="+mn-lt"/>
              </a:rPr>
              <a:t>Engenheiros de Bases de Dados da empresa a contratar e Desenvolvedores da plataforma digital</a:t>
            </a:r>
            <a:endParaRPr lang="pt-PT"/>
          </a:p>
          <a:p>
            <a:pPr lvl="3"/>
            <a:r>
              <a:rPr lang="pt">
                <a:ea typeface="+mn-lt"/>
                <a:cs typeface="+mn-lt"/>
              </a:rPr>
              <a:t>Levantamento de requisitos, modelação do sistema, implementação do sistema.</a:t>
            </a:r>
            <a:endParaRPr lang="pt-PT"/>
          </a:p>
          <a:p>
            <a:pPr lvl="1"/>
            <a:r>
              <a:rPr lang="pt">
                <a:ea typeface="+mn-lt"/>
                <a:cs typeface="+mn-lt"/>
              </a:rPr>
              <a:t>Outros</a:t>
            </a:r>
            <a:endParaRPr lang="pt-PT"/>
          </a:p>
          <a:p>
            <a:pPr lvl="2"/>
            <a:r>
              <a:rPr lang="pt">
                <a:ea typeface="+mn-lt"/>
                <a:cs typeface="+mn-lt"/>
              </a:rPr>
              <a:t>Clientes e fornecedores voluntários</a:t>
            </a:r>
            <a:endParaRPr lang="pt-PT"/>
          </a:p>
          <a:p>
            <a:pPr lvl="3"/>
            <a:r>
              <a:rPr lang="pt">
                <a:ea typeface="+mn-lt"/>
                <a:cs typeface="+mn-lt"/>
              </a:rPr>
              <a:t>Inquéritos de opinião e validação dos serviços.</a:t>
            </a:r>
            <a:endParaRPr lang="pt-PT"/>
          </a:p>
          <a:p>
            <a:endParaRPr lang="pt-PT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91048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46F8C-8197-B54D-2D10-E2430139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ea typeface="+mj-lt"/>
                <a:cs typeface="+mj-lt"/>
              </a:rPr>
              <a:t>1.5 Plano de Execução do Projeto</a:t>
            </a:r>
            <a:endParaRPr lang="pt-PT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30AC18-F94D-C224-6133-0356BB565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O DIAGRAMA DO GANTT</a:t>
            </a:r>
          </a:p>
          <a:p>
            <a:endParaRPr lang="pt-BR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99648C3-A164-FB98-E23D-298532730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8" y="2051196"/>
            <a:ext cx="9308123" cy="404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25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4B65E-4E63-DAA7-2ADC-ADDF0397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2.Levantamento e Análise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0E0D99-858F-9B4B-92D9-68DBC37DC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2.1 Método de levantamento e de análise de requisito adotado</a:t>
            </a:r>
          </a:p>
          <a:p>
            <a:r>
              <a:rPr lang="pt-BR"/>
              <a:t>2.2.1 Requisitos de descrição</a:t>
            </a:r>
          </a:p>
          <a:p>
            <a:r>
              <a:rPr lang="pt-BR"/>
              <a:t>2.2.2 Requisitos de exploração</a:t>
            </a:r>
          </a:p>
          <a:p>
            <a:r>
              <a:rPr lang="pt-BR"/>
              <a:t>2.2.3 Requisitos de controlo</a:t>
            </a:r>
          </a:p>
          <a:p>
            <a:r>
              <a:rPr lang="pt-BR"/>
              <a:t>2.3 Análise e validação geral de requisitos </a:t>
            </a:r>
          </a:p>
        </p:txBody>
      </p:sp>
    </p:spTree>
    <p:extLst>
      <p:ext uri="{BB962C8B-B14F-4D97-AF65-F5344CB8AC3E}">
        <p14:creationId xmlns:p14="http://schemas.microsoft.com/office/powerpoint/2010/main" val="113984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00175-B79F-EB4C-739D-23A2A7D99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263" y="1190343"/>
            <a:ext cx="8267296" cy="1446550"/>
          </a:xfrm>
        </p:spPr>
        <p:txBody>
          <a:bodyPr/>
          <a:lstStyle/>
          <a:p>
            <a:r>
              <a:rPr lang="pt-BR">
                <a:ea typeface="+mj-lt"/>
                <a:cs typeface="+mj-lt"/>
              </a:rPr>
              <a:t>2.1 Método de levantamento e de análise de requisito adotado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93D0A3-6D26-9337-2D37-8DA480B09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ea typeface="+mn-lt"/>
                <a:cs typeface="+mn-lt"/>
              </a:rPr>
              <a:t>Foram feitos os seguintes métodos para obter o conhecimento necessário para o levantamento dos requisitos: </a:t>
            </a:r>
          </a:p>
          <a:p>
            <a:pPr lvl="1"/>
            <a:r>
              <a:rPr lang="pt-BR">
                <a:ea typeface="+mn-lt"/>
                <a:cs typeface="+mn-lt"/>
              </a:rPr>
              <a:t>Entrevistas/</a:t>
            </a:r>
            <a:r>
              <a:rPr lang="pt-PT">
                <a:ea typeface="+mn-lt"/>
                <a:cs typeface="+mn-lt"/>
              </a:rPr>
              <a:t>reuniões</a:t>
            </a:r>
            <a:r>
              <a:rPr lang="pt-BR">
                <a:ea typeface="+mn-lt"/>
                <a:cs typeface="+mn-lt"/>
              </a:rPr>
              <a:t> com Jefferson </a:t>
            </a:r>
            <a:r>
              <a:rPr lang="pt-BR" err="1">
                <a:ea typeface="+mn-lt"/>
                <a:cs typeface="+mn-lt"/>
              </a:rPr>
              <a:t>Bazos</a:t>
            </a:r>
            <a:r>
              <a:rPr lang="pt-BR">
                <a:ea typeface="+mn-lt"/>
                <a:cs typeface="+mn-lt"/>
              </a:rPr>
              <a:t> o presidente da empresa e com os gestores de cada armazém ;</a:t>
            </a:r>
          </a:p>
          <a:p>
            <a:pPr lvl="1"/>
            <a:r>
              <a:rPr lang="pt-BR">
                <a:ea typeface="+mn-lt"/>
                <a:cs typeface="+mn-lt"/>
              </a:rPr>
              <a:t> A análise da documentação gerada por cada </a:t>
            </a:r>
            <a:r>
              <a:rPr lang="pt-PT">
                <a:ea typeface="+mn-lt"/>
                <a:cs typeface="+mn-lt"/>
              </a:rPr>
              <a:t>armazém</a:t>
            </a:r>
            <a:r>
              <a:rPr lang="pt-BR">
                <a:ea typeface="+mn-lt"/>
                <a:cs typeface="+mn-lt"/>
              </a:rPr>
              <a:t> ;</a:t>
            </a:r>
          </a:p>
          <a:p>
            <a:pPr lvl="1"/>
            <a:r>
              <a:rPr lang="pt-BR">
                <a:ea typeface="+mn-lt"/>
                <a:cs typeface="+mn-lt"/>
              </a:rPr>
              <a:t> A observação dos processos em cada armazém ;</a:t>
            </a:r>
            <a:endParaRPr lang="pt-BR"/>
          </a:p>
          <a:p>
            <a:pPr lvl="1"/>
            <a:r>
              <a:rPr lang="pt-BR">
                <a:ea typeface="+mn-lt"/>
                <a:cs typeface="+mn-lt"/>
              </a:rPr>
              <a:t> Questionários aos clientes e funcionários 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357999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Ecrã Panorâmico</PresentationFormat>
  <Slides>17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18" baseType="lpstr">
      <vt:lpstr>MadridVTI</vt:lpstr>
      <vt:lpstr>Trabalho Prático Base de Dados 22/23</vt:lpstr>
      <vt:lpstr>1. Definição do Sistema</vt:lpstr>
      <vt:lpstr>1.1 Contexto de aplicação e fundamentação do sistema </vt:lpstr>
      <vt:lpstr>1.2 Motivação e Objetivos do Trabalho</vt:lpstr>
      <vt:lpstr>1.3 Análise da viabilidade do processo</vt:lpstr>
      <vt:lpstr>1.4 Recursos e Equipa de Trabalho </vt:lpstr>
      <vt:lpstr>1.5 Plano de Execução do Projeto</vt:lpstr>
      <vt:lpstr>2.Levantamento e Análise de Requisitos</vt:lpstr>
      <vt:lpstr>2.1 Método de levantamento e de análise de requisito adotado</vt:lpstr>
      <vt:lpstr>2.2.1 Requisitos de descrição</vt:lpstr>
      <vt:lpstr>2.2.2 Requisitos de exploração</vt:lpstr>
      <vt:lpstr>2.2.3 Requisitos de controlo</vt:lpstr>
      <vt:lpstr>2.3 Análise e validação geral dos requisitos.</vt:lpstr>
      <vt:lpstr>3. Modelação Conceptual </vt:lpstr>
      <vt:lpstr>Apresentação do PowerPoint</vt:lpstr>
      <vt:lpstr>4. Modelação Lógica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21</cp:revision>
  <dcterms:created xsi:type="dcterms:W3CDTF">2022-11-12T15:18:22Z</dcterms:created>
  <dcterms:modified xsi:type="dcterms:W3CDTF">2022-11-21T21:02:04Z</dcterms:modified>
</cp:coreProperties>
</file>