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2" r:id="rId15"/>
    <p:sldId id="273" r:id="rId16"/>
    <p:sldId id="271" r:id="rId17"/>
    <p:sldId id="274" r:id="rId18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2D0BBB-745E-4437-BF3A-D1335A31CBB8}" v="147" dt="2022-11-12T15:52:58.572"/>
    <p1510:client id="{A08D5FAF-9840-4B4D-AA9A-2ACA838A83F1}" v="372" dt="2022-11-12T16:14:22.310"/>
    <p1510:client id="{A28470A4-7179-4318-99B0-1D8523CCD41B}" v="422" dt="2022-11-12T16:13:02.3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1D227D51-204B-ED48-AF9A-0BE9633FE04A}"/>
              </a:ext>
            </a:extLst>
          </p:cNvPr>
          <p:cNvSpPr/>
          <p:nvPr/>
        </p:nvSpPr>
        <p:spPr>
          <a:xfrm>
            <a:off x="5224243" y="1096772"/>
            <a:ext cx="6503180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57A23F45-CDAE-8A40-8DE7-92A0BBC119B7}"/>
              </a:ext>
            </a:extLst>
          </p:cNvPr>
          <p:cNvSpPr/>
          <p:nvPr/>
        </p:nvSpPr>
        <p:spPr>
          <a:xfrm>
            <a:off x="501681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8546383-CCC4-544B-B0D8-DE78DE39BB78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5D1728-714F-2942-A0D1-82FF9419B4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106" y="1625608"/>
            <a:ext cx="8035342" cy="2722164"/>
          </a:xfrm>
        </p:spPr>
        <p:txBody>
          <a:bodyPr anchor="b"/>
          <a:lstStyle>
            <a:lvl1pPr algn="l">
              <a:defRPr sz="8000" spc="-15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D072D4-1496-3347-BBF8-5879DF263B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106" y="4466845"/>
            <a:ext cx="8035342" cy="88290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FC724-B499-364B-AEB5-B6517F6AD5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7105" y="5708747"/>
            <a:ext cx="3882843" cy="365125"/>
          </a:xfrm>
        </p:spPr>
        <p:txBody>
          <a:bodyPr/>
          <a:lstStyle>
            <a:lvl1pPr>
              <a:defRPr sz="1400"/>
            </a:lvl1pPr>
          </a:lstStyle>
          <a:p>
            <a:fld id="{73C3BD54-29B9-3D42-B178-776ED395AA85}" type="datetimeFigureOut">
              <a:rPr lang="en-US" smtClean="0"/>
              <a:pPr/>
              <a:t>11/12/2022</a:t>
            </a:fld>
            <a:endParaRPr lang="en-US" sz="14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3889C-A4E9-B24E-818F-46A1124C5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0F50F-250E-6D45-AEBC-2573FED0C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47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9F6C0E12-251D-EA44-BF81-4ABDFBB94321}"/>
              </a:ext>
            </a:extLst>
          </p:cNvPr>
          <p:cNvSpPr/>
          <p:nvPr/>
        </p:nvSpPr>
        <p:spPr>
          <a:xfrm>
            <a:off x="7087169" y="1096772"/>
            <a:ext cx="4652226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DC5FF4-095A-114E-87B6-73C7ADFF9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1E6EC9-9650-2042-8581-5B4082F941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A0800-B373-3B40-B187-30AFE44CD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A4C1C-C790-B449-8C06-78E8303F9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43E620-F86B-F447-AB06-DDAB39192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‹nº›</a:t>
            </a:fld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0487CB5-43E0-974C-9DDC-252A8A37107F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E9CB83EF-4143-5A45-9B3A-9E70DD50253B}"/>
              </a:ext>
            </a:extLst>
          </p:cNvPr>
          <p:cNvSpPr/>
          <p:nvPr/>
        </p:nvSpPr>
        <p:spPr>
          <a:xfrm>
            <a:off x="11415183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941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9DF801-FF8E-6247-9065-D9304CD609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355667" y="1204722"/>
            <a:ext cx="1853360" cy="467664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0E2615-7E4D-AB47-ACE6-236D716D7D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73667" y="1204722"/>
            <a:ext cx="8274047" cy="46969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1F0223-5AC9-374E-BD0C-344F67E2A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BEDD42-54A1-E648-8829-140EC4C57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FDF8F-8DBC-8A47-8000-5BA35DF9F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‹nº›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2CE2A98-5154-A544-BE2A-FDC0811C19A0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C4EC832-8181-5643-8A62-117E43F0E498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24AF3281-BC22-374D-A461-8B3181F600AA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38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9F291BE0-7A7E-D04F-974F-9F4577FB2F46}"/>
              </a:ext>
            </a:extLst>
          </p:cNvPr>
          <p:cNvSpPr/>
          <p:nvPr/>
        </p:nvSpPr>
        <p:spPr>
          <a:xfrm>
            <a:off x="6163735" y="1096772"/>
            <a:ext cx="5571066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BD33FF1F-6094-0B4A-A3E4-6B0D9283DB44}"/>
              </a:ext>
            </a:extLst>
          </p:cNvPr>
          <p:cNvSpPr/>
          <p:nvPr/>
        </p:nvSpPr>
        <p:spPr>
          <a:xfrm>
            <a:off x="11529484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78A6D9C-C7A5-414B-8CB7-E31470D7D280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1D850E-6310-C04D-8CAC-B7FA9F332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B7FB3-5DFC-6547-9567-C0ABE874C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7D2DB-A7B1-204E-8416-E938952BC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24BA1-E2D0-1E4B-9DB3-664FE2733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E64B2-36E4-5A4E-A78A-A629829A3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38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C97F6C6D-13AE-FD40-841C-4AB96460C390}"/>
              </a:ext>
            </a:extLst>
          </p:cNvPr>
          <p:cNvSpPr/>
          <p:nvPr/>
        </p:nvSpPr>
        <p:spPr>
          <a:xfrm>
            <a:off x="4291015" y="1096772"/>
            <a:ext cx="7436404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24E27617-2112-2342-9FF1-39F2A241CCCC}"/>
              </a:ext>
            </a:extLst>
          </p:cNvPr>
          <p:cNvSpPr/>
          <p:nvPr/>
        </p:nvSpPr>
        <p:spPr>
          <a:xfrm>
            <a:off x="408637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33CE582-7AFE-D048-B5BC-212A12A28F25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9EAEF4-E84F-CF40-B27B-01E1D2AFC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1881951"/>
            <a:ext cx="7335836" cy="1987707"/>
          </a:xfrm>
        </p:spPr>
        <p:txBody>
          <a:bodyPr anchor="b"/>
          <a:lstStyle>
            <a:lvl1pPr>
              <a:defRPr sz="6000" spc="-15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87B7E1-CC48-2441-975D-F1A5412B8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49" y="3869661"/>
            <a:ext cx="7335836" cy="94846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26218-1FCF-7A4D-B138-D1B1DE91A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84204-038C-FD4B-8E1C-0A9967BF2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59AB9-E1C6-C841-B423-FD2BB13C3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209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B057A-C120-5E4E-BB74-223EB6D00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EB7BE-6258-C84C-8242-9865D1361C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5111" y="2691637"/>
            <a:ext cx="4946643" cy="3189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3D23CD-80DB-5740-AE68-76414CA31A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76903" y="2691637"/>
            <a:ext cx="4946639" cy="3189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FE0921-9102-1440-B315-778888723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D7802F-1937-2F43-8FF4-846135D6F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609C72-E794-4F4F-8E09-D4883EED7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‹nº›</a:t>
            </a:fld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FEFA3E2-0F30-664C-AAE4-DE6526B5C716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C3D7AFF-BC7E-BA41-9C64-B5F9619C0EA1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671D2311-E9B8-F041-A7B8-D5696903F22A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919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9CA91-F119-0244-888A-95539A84D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10" y="1204721"/>
            <a:ext cx="8266175" cy="14447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8A3EAC-4422-D548-8D7F-E9944566FB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11" y="2691638"/>
            <a:ext cx="4946644" cy="82391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140CA2-88A9-CC42-A375-8B87E47CC5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5111" y="3515550"/>
            <a:ext cx="4946644" cy="23662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5F960C-714E-2E4A-8141-A88F38274E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76866" y="2691162"/>
            <a:ext cx="4946644" cy="82391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97BC24-C907-EC4B-872D-17429A6577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76866" y="3515074"/>
            <a:ext cx="4946644" cy="23662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E2A045-4283-3C47-B125-68CF3B19F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BC25BC-2C98-574D-BCCD-E36CAB07F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A5C95A-7789-E042-8471-D442D9BB5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‹nº›</a:t>
            </a:fld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DF1BA5B-EDD8-B648-8A3E-E2B3570B1EA0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7476360-629C-DE48-85B7-F4BE6CC457DB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ross 13">
            <a:extLst>
              <a:ext uri="{FF2B5EF4-FFF2-40B4-BE49-F238E27FC236}">
                <a16:creationId xmlns:a16="http://schemas.microsoft.com/office/drawing/2014/main" id="{C5F6C588-FC1B-3147-AFA1-CD7D76C5AEAC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207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15401-5318-7045-8AE3-B1A99F2D8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E2F55F-EB76-AE49-B554-12B65B636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CB6E6E-D81E-C44A-AC54-CBE0134C1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E025B9-9F46-3049-9977-0119B96D3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‹nº›</a:t>
            </a:fld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5760068-EADA-2B4B-9819-CF981184FAEB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1DA7622-137E-184A-A93C-8DBB10318AE6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9" name="Cross 8">
            <a:extLst>
              <a:ext uri="{FF2B5EF4-FFF2-40B4-BE49-F238E27FC236}">
                <a16:creationId xmlns:a16="http://schemas.microsoft.com/office/drawing/2014/main" id="{54FB0990-6F8D-B048-8309-19B0D1A41033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058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AF81DD-2B1F-3444-8023-DD52318F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927EE3-DAA3-D948-B8FD-48417540B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4532D4-FFBF-6C47-A6C9-D55196D91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‹nº›</a:t>
            </a:fld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B8D5541-7726-BA46-8BFA-BF6AA8D42BD7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Cross 47">
            <a:extLst>
              <a:ext uri="{FF2B5EF4-FFF2-40B4-BE49-F238E27FC236}">
                <a16:creationId xmlns:a16="http://schemas.microsoft.com/office/drawing/2014/main" id="{97F434CF-7503-CE4F-8426-C312C6315AD0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EDBFB2F-FE34-E349-9484-C275FBE31614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405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2DCFD-BEE6-AC49-BABD-D8B89C3B6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3800"/>
            <a:ext cx="4114800" cy="107721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DE035-8260-4443-B1D9-A9C8D5840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1813" y="1508252"/>
            <a:ext cx="5606518" cy="404588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C1AA53-7507-D04B-9B8E-6A4F7122EC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49" y="2368295"/>
            <a:ext cx="4114800" cy="31858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56E11F-3003-0745-ACAB-FAA4E676E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BC11A6-59AC-FE45-8A1C-9DDC00582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D6F51E-1A94-034C-BBEE-C26A3AF0E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‹nº›</a:t>
            </a:fld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0B7D330-76C0-224C-9C3C-27C4D2B0DDB4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5464D55-5C51-844B-A38A-8143590FB934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FD988250-C554-DE44-B887-57D0B2AA8E37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429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86C7C-36AD-9A4E-8524-8F44E8839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3800"/>
            <a:ext cx="4114800" cy="107721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015248-4C80-3348-A8A9-6C9F5D32FC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31151" y="1096772"/>
            <a:ext cx="6096270" cy="5761228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4B3083-CA16-C54A-B130-7BEE6DF9D8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49" y="2370666"/>
            <a:ext cx="4114800" cy="318346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3C6EB5-D7D1-E247-B9D7-D319E5AAB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FBF6CC-F5C4-9847-BADB-8B7441C8F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63FE4-B2F5-7741-B517-533F1C98C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‹nº›</a:t>
            </a:fld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B80A771-7D8E-0F4A-93A3-B977667D338E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C9320FA-0E3A-2749-9085-DF30FA26F4BD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5A3DF5D0-8A2C-A049-9132-EE1EF7D014D4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044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952BFD-D607-6845-9C7B-1C8D3B4EE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8267296" cy="14465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BB52FF-3B04-8245-BF0B-89C9E29336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691638"/>
            <a:ext cx="8267296" cy="31885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99BFE-CBDD-C344-A21E-44A52F11B6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5149" y="594969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lang="en-US" sz="1050" smtClean="0">
                <a:latin typeface="+mn-lt"/>
              </a:defRPr>
            </a:lvl1pPr>
          </a:lstStyle>
          <a:p>
            <a:fld id="{73C3BD54-29B9-3D42-B178-776ED395AA85}" type="datetimeFigureOut">
              <a:rPr lang="en-US" smtClean="0"/>
              <a:pPr/>
              <a:t>11/12/2022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371C0-3DCE-0743-946F-C7540DD789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543179"/>
            <a:ext cx="4114800" cy="246888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lang="en-US" sz="105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E32ADB-4517-194F-8B4B-A9D26B3C02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13024" y="511175"/>
            <a:ext cx="914400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>
                <a:solidFill>
                  <a:schemeClr val="tx1"/>
                </a:solidFill>
                <a:latin typeface="+mn-lt"/>
              </a:defRPr>
            </a:lvl1pPr>
          </a:lstStyle>
          <a:p>
            <a:fld id="{86BB3423-611C-6944-BA94-F2572F36241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228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  <p:sldLayoutId id="2147483775" r:id="rId5"/>
    <p:sldLayoutId id="2147483769" r:id="rId6"/>
    <p:sldLayoutId id="2147483765" r:id="rId7"/>
    <p:sldLayoutId id="2147483766" r:id="rId8"/>
    <p:sldLayoutId id="2147483767" r:id="rId9"/>
    <p:sldLayoutId id="2147483768" r:id="rId10"/>
    <p:sldLayoutId id="214748377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System Font Regular"/>
        <a:buChar char="–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6CA2C65D-0168-1245-86C8-62A8A6F7B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755E9273-3717-C94C-9BFF-75E87E47C4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97104" y="1625608"/>
            <a:ext cx="10601135" cy="272216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 i="1" spc="0" dirty="0">
                <a:latin typeface="Franklin Gothic Heavy"/>
              </a:rPr>
              <a:t>Base de Dados</a:t>
            </a:r>
            <a:br>
              <a:rPr lang="pt-PT" i="1" spc="0" dirty="0">
                <a:latin typeface="Franklin Gothic Heavy"/>
              </a:rPr>
            </a:br>
            <a:r>
              <a:rPr lang="pt-PT" i="1" spc="0" dirty="0">
                <a:solidFill>
                  <a:srgbClr val="000000"/>
                </a:solidFill>
                <a:latin typeface="Franklin Gothic Heavy"/>
              </a:rPr>
              <a:t>22/23</a:t>
            </a:r>
            <a:endParaRPr lang="pt-PT" b="0" i="1" cap="none" spc="0" dirty="0">
              <a:solidFill>
                <a:schemeClr val="bg1"/>
              </a:solidFill>
              <a:latin typeface="Franklin Gothic Heavy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797104" y="4466845"/>
            <a:ext cx="10601135" cy="882904"/>
          </a:xfrm>
        </p:spPr>
        <p:txBody>
          <a:bodyPr anchor="b">
            <a:normAutofit/>
          </a:bodyPr>
          <a:lstStyle/>
          <a:p>
            <a:r>
              <a:rPr lang="pt-PT" dirty="0"/>
              <a:t>Checkpoint 1 e 2</a:t>
            </a: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2D5E326D-D15A-0D40-BABF-2A29ADCB1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19" name="Cross 13">
            <a:extLst>
              <a:ext uri="{FF2B5EF4-FFF2-40B4-BE49-F238E27FC236}">
                <a16:creationId xmlns:a16="http://schemas.microsoft.com/office/drawing/2014/main" id="{808C1E48-F1CD-1641-A6AA-F05D6E4CB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9777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579E3846-8D0B-B14A-817A-7FAC9DDA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51BAD0FF-E824-4446-B45B-97AE09094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096772"/>
            <a:ext cx="5106596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ross 11">
            <a:extLst>
              <a:ext uri="{FF2B5EF4-FFF2-40B4-BE49-F238E27FC236}">
                <a16:creationId xmlns:a16="http://schemas.microsoft.com/office/drawing/2014/main" id="{0D8FDD6E-0FB9-5542-B194-9DD8BD8068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9164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DCA5172B-100A-154D-8648-280629D6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0EB0380-3D41-69EA-B007-27C0C20A8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508252"/>
            <a:ext cx="4114800" cy="4371971"/>
          </a:xfrm>
        </p:spPr>
        <p:txBody>
          <a:bodyPr>
            <a:normAutofit/>
          </a:bodyPr>
          <a:lstStyle/>
          <a:p>
            <a:r>
              <a:rPr lang="pt-BR" dirty="0">
                <a:ea typeface="+mj-lt"/>
                <a:cs typeface="+mj-lt"/>
              </a:rPr>
              <a:t>2.2.1 Requisitos de descrição</a:t>
            </a:r>
            <a:endParaRPr lang="pt-PT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4CA3B1F-ECC1-2489-87E1-9719586424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33335" y="1628394"/>
            <a:ext cx="5484998" cy="468642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lnSpc>
                <a:spcPct val="90000"/>
              </a:lnSpc>
              <a:buAutoNum type="arabicPeriod"/>
            </a:pPr>
            <a:r>
              <a:rPr lang="pt-BR" sz="1700" dirty="0">
                <a:ea typeface="+mn-lt"/>
                <a:cs typeface="+mn-lt"/>
              </a:rPr>
              <a:t>Cada pedido deve conter o seu número de pedido, endereço de entrega, data do pedido/envio/entrega, cliente associado, o estado, possíveis cupões e por fim os preços com/sem </a:t>
            </a:r>
            <a:r>
              <a:rPr lang="pt-BR" sz="1700" dirty="0" err="1">
                <a:ea typeface="+mn-lt"/>
                <a:cs typeface="+mn-lt"/>
              </a:rPr>
              <a:t>Iva</a:t>
            </a:r>
            <a:r>
              <a:rPr lang="pt-BR" sz="1700" dirty="0">
                <a:ea typeface="+mn-lt"/>
                <a:cs typeface="+mn-lt"/>
              </a:rPr>
              <a:t>.</a:t>
            </a:r>
            <a:endParaRPr lang="pt-BR" sz="1700" dirty="0"/>
          </a:p>
          <a:p>
            <a:pPr marL="457200" indent="-457200">
              <a:lnSpc>
                <a:spcPct val="90000"/>
              </a:lnSpc>
              <a:buAutoNum type="arabicPeriod"/>
            </a:pPr>
            <a:r>
              <a:rPr lang="pt-BR" sz="1700" dirty="0">
                <a:ea typeface="+mn-lt"/>
                <a:cs typeface="+mn-lt"/>
              </a:rPr>
              <a:t>Cada cliente possui o seu número de identificação, nome, </a:t>
            </a:r>
            <a:r>
              <a:rPr lang="pt-PT" sz="1700" dirty="0">
                <a:ea typeface="+mn-lt"/>
                <a:cs typeface="+mn-lt"/>
              </a:rPr>
              <a:t>email</a:t>
            </a:r>
            <a:r>
              <a:rPr lang="pt-BR" sz="1700" dirty="0">
                <a:ea typeface="+mn-lt"/>
                <a:cs typeface="+mn-lt"/>
              </a:rPr>
              <a:t>, telemóvel, métodos de pagamento, endereço de faturação e o histórico dos pedidos.</a:t>
            </a:r>
          </a:p>
          <a:p>
            <a:pPr marL="457200" indent="-457200">
              <a:lnSpc>
                <a:spcPct val="90000"/>
              </a:lnSpc>
              <a:buAutoNum type="arabicPeriod"/>
            </a:pPr>
            <a:r>
              <a:rPr lang="pt-BR" sz="1700" dirty="0">
                <a:ea typeface="+mn-lt"/>
                <a:cs typeface="+mn-lt"/>
              </a:rPr>
              <a:t>Cada item tem um id, preço, tipo, quantidade e descrição.</a:t>
            </a:r>
          </a:p>
          <a:p>
            <a:pPr marL="457200" indent="-457200">
              <a:lnSpc>
                <a:spcPct val="90000"/>
              </a:lnSpc>
              <a:buAutoNum type="arabicPeriod"/>
            </a:pPr>
            <a:r>
              <a:rPr lang="pt-BR" sz="1700" dirty="0">
                <a:ea typeface="+mn-lt"/>
                <a:cs typeface="+mn-lt"/>
              </a:rPr>
              <a:t>Cada funcionário possui um id, nome, tipo, salário, endereço, armazém e desempenho.</a:t>
            </a:r>
          </a:p>
          <a:p>
            <a:pPr marL="457200" indent="-457200">
              <a:lnSpc>
                <a:spcPct val="90000"/>
              </a:lnSpc>
              <a:buAutoNum type="arabicPeriod"/>
            </a:pPr>
            <a:r>
              <a:rPr lang="pt-BR" sz="1700" dirty="0">
                <a:ea typeface="+mn-lt"/>
                <a:cs typeface="+mn-lt"/>
              </a:rPr>
              <a:t>O tipo de um funcionário pode ser, administrativo, distribuidor e repositor.</a:t>
            </a:r>
          </a:p>
          <a:p>
            <a:pPr marL="457200" indent="-457200">
              <a:lnSpc>
                <a:spcPct val="90000"/>
              </a:lnSpc>
              <a:buAutoNum type="arabicPeriod"/>
            </a:pPr>
            <a:r>
              <a:rPr lang="pt-BR" sz="1700" dirty="0">
                <a:ea typeface="+mn-lt"/>
                <a:cs typeface="+mn-lt"/>
              </a:rPr>
              <a:t>A cada pedido está associado um distribuidor e a cada distribuidor muitos pedidos.</a:t>
            </a:r>
          </a:p>
        </p:txBody>
      </p:sp>
    </p:spTree>
    <p:extLst>
      <p:ext uri="{BB962C8B-B14F-4D97-AF65-F5344CB8AC3E}">
        <p14:creationId xmlns:p14="http://schemas.microsoft.com/office/powerpoint/2010/main" val="24623462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9E3846-8D0B-B14A-817A-7FAC9DDA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1BAD0FF-E824-4446-B45B-97AE09094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096772"/>
            <a:ext cx="5106596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ross 11">
            <a:extLst>
              <a:ext uri="{FF2B5EF4-FFF2-40B4-BE49-F238E27FC236}">
                <a16:creationId xmlns:a16="http://schemas.microsoft.com/office/drawing/2014/main" id="{0D8FDD6E-0FB9-5542-B194-9DD8BD8068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9164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CA5172B-100A-154D-8648-280629D6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F8B319A-5D49-B8EE-498F-1EBBE1AEF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508252"/>
            <a:ext cx="4114800" cy="4371971"/>
          </a:xfrm>
        </p:spPr>
        <p:txBody>
          <a:bodyPr>
            <a:normAutofit/>
          </a:bodyPr>
          <a:lstStyle/>
          <a:p>
            <a:r>
              <a:rPr lang="pt-BR"/>
              <a:t>2.2.2 Requisitos de exploração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67FBA4A-A4A5-F14B-17CE-239578548E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33335" y="1628394"/>
            <a:ext cx="5484998" cy="468642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AutoNum type="arabicPeriod"/>
            </a:pPr>
            <a:r>
              <a:rPr lang="pt-BR" dirty="0">
                <a:ea typeface="+mn-lt"/>
                <a:cs typeface="+mn-lt"/>
              </a:rPr>
              <a:t>O cliente deve ser sempre notificado da alteração de um estado do pedido que fez</a:t>
            </a:r>
          </a:p>
          <a:p>
            <a:pPr marL="457200" indent="-457200">
              <a:buAutoNum type="arabicPeriod"/>
            </a:pPr>
            <a:r>
              <a:rPr lang="pt-BR" dirty="0">
                <a:ea typeface="+mn-lt"/>
                <a:cs typeface="+mn-lt"/>
              </a:rPr>
              <a:t>O cliente pode ver a informação sobre todos os seus pedidos.</a:t>
            </a:r>
          </a:p>
          <a:p>
            <a:pPr marL="457200" indent="-457200">
              <a:buAutoNum type="arabicPeriod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033599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9E3846-8D0B-B14A-817A-7FAC9DDA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1BAD0FF-E824-4446-B45B-97AE09094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096772"/>
            <a:ext cx="5106596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ross 11">
            <a:extLst>
              <a:ext uri="{FF2B5EF4-FFF2-40B4-BE49-F238E27FC236}">
                <a16:creationId xmlns:a16="http://schemas.microsoft.com/office/drawing/2014/main" id="{0D8FDD6E-0FB9-5542-B194-9DD8BD8068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9164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CA5172B-100A-154D-8648-280629D6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70697CD-2639-2ECF-0497-CA5E3C219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508252"/>
            <a:ext cx="4114800" cy="4371971"/>
          </a:xfrm>
        </p:spPr>
        <p:txBody>
          <a:bodyPr>
            <a:normAutofit/>
          </a:bodyPr>
          <a:lstStyle/>
          <a:p>
            <a:r>
              <a:rPr lang="pt-BR"/>
              <a:t>2.2.3 Requisitos de controlo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27CFA0B-C8F8-1C3B-115D-BC18E83636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33335" y="1628394"/>
            <a:ext cx="5484998" cy="4686426"/>
          </a:xfrm>
        </p:spPr>
        <p:txBody>
          <a:bodyPr vert="horz" lIns="91440" tIns="45720" rIns="91440" bIns="45720" rtlCol="0">
            <a:normAutofit/>
          </a:bodyPr>
          <a:lstStyle/>
          <a:p>
            <a:pPr marL="457200" indent="-457200">
              <a:lnSpc>
                <a:spcPct val="90000"/>
              </a:lnSpc>
              <a:buAutoNum type="arabicPeriod"/>
            </a:pPr>
            <a:r>
              <a:rPr lang="pt-BR" sz="1900">
                <a:ea typeface="+mn-lt"/>
                <a:cs typeface="+mn-lt"/>
              </a:rPr>
              <a:t>O cliente tem um intervalo de tempo de 2 horas em que pode cancelar o pedido e ser reembolsado.</a:t>
            </a:r>
            <a:endParaRPr lang="pt-BR" sz="1900"/>
          </a:p>
          <a:p>
            <a:pPr marL="457200" indent="-457200">
              <a:lnSpc>
                <a:spcPct val="90000"/>
              </a:lnSpc>
              <a:buAutoNum type="arabicPeriod"/>
            </a:pPr>
            <a:r>
              <a:rPr lang="pt-BR" sz="1900">
                <a:ea typeface="+mn-lt"/>
                <a:cs typeface="+mn-lt"/>
              </a:rPr>
              <a:t>Os dados dos clientes podem ser alterados/adicionados pelo mesmo.</a:t>
            </a:r>
          </a:p>
          <a:p>
            <a:pPr marL="457200" indent="-457200">
              <a:lnSpc>
                <a:spcPct val="90000"/>
              </a:lnSpc>
              <a:buAutoNum type="arabicPeriod"/>
            </a:pPr>
            <a:r>
              <a:rPr lang="pt-BR" sz="1900">
                <a:ea typeface="+mn-lt"/>
                <a:cs typeface="+mn-lt"/>
              </a:rPr>
              <a:t>Os clientes podem adicionar os </a:t>
            </a:r>
            <a:r>
              <a:rPr lang="pt-BR" sz="1900" err="1">
                <a:ea typeface="+mn-lt"/>
                <a:cs typeface="+mn-lt"/>
              </a:rPr>
              <a:t>items</a:t>
            </a:r>
            <a:r>
              <a:rPr lang="pt-BR" sz="1900">
                <a:ea typeface="+mn-lt"/>
                <a:cs typeface="+mn-lt"/>
              </a:rPr>
              <a:t> que pretender a um pedido.</a:t>
            </a:r>
          </a:p>
          <a:p>
            <a:pPr marL="457200" indent="-457200">
              <a:lnSpc>
                <a:spcPct val="90000"/>
              </a:lnSpc>
              <a:buAutoNum type="arabicPeriod"/>
            </a:pPr>
            <a:r>
              <a:rPr lang="pt-BR" sz="1900">
                <a:ea typeface="+mn-lt"/>
                <a:cs typeface="+mn-lt"/>
              </a:rPr>
              <a:t>A quantidade dos </a:t>
            </a:r>
            <a:r>
              <a:rPr lang="pt-BR" sz="1900" err="1">
                <a:ea typeface="+mn-lt"/>
                <a:cs typeface="+mn-lt"/>
              </a:rPr>
              <a:t>items</a:t>
            </a:r>
            <a:r>
              <a:rPr lang="pt-BR" sz="1900">
                <a:ea typeface="+mn-lt"/>
                <a:cs typeface="+mn-lt"/>
              </a:rPr>
              <a:t> são controlados pelos repositores e administrativos.</a:t>
            </a:r>
          </a:p>
          <a:p>
            <a:pPr marL="457200" indent="-457200">
              <a:lnSpc>
                <a:spcPct val="90000"/>
              </a:lnSpc>
              <a:buAutoNum type="arabicPeriod"/>
            </a:pPr>
            <a:r>
              <a:rPr lang="pt-BR" sz="1900">
                <a:ea typeface="+mn-lt"/>
                <a:cs typeface="+mn-lt"/>
              </a:rPr>
              <a:t>Os administrativos podem atualizar o </a:t>
            </a:r>
            <a:r>
              <a:rPr lang="pt-BR" sz="1900" err="1">
                <a:ea typeface="+mn-lt"/>
                <a:cs typeface="+mn-lt"/>
              </a:rPr>
              <a:t>sálario</a:t>
            </a:r>
            <a:r>
              <a:rPr lang="pt-BR" sz="1900">
                <a:ea typeface="+mn-lt"/>
                <a:cs typeface="+mn-lt"/>
              </a:rPr>
              <a:t> dos funcionários, alterar o estado dos pedidos e adicionar novos </a:t>
            </a:r>
            <a:r>
              <a:rPr lang="pt-BR" sz="1900" err="1">
                <a:ea typeface="+mn-lt"/>
                <a:cs typeface="+mn-lt"/>
              </a:rPr>
              <a:t>items</a:t>
            </a:r>
            <a:r>
              <a:rPr lang="pt-BR" sz="1900">
                <a:ea typeface="+mn-lt"/>
                <a:cs typeface="+mn-lt"/>
              </a:rPr>
              <a:t>.</a:t>
            </a:r>
          </a:p>
          <a:p>
            <a:pPr marL="457200" indent="-457200">
              <a:lnSpc>
                <a:spcPct val="90000"/>
              </a:lnSpc>
              <a:buAutoNum type="arabicPeriod"/>
            </a:pPr>
            <a:r>
              <a:rPr lang="pt-BR" sz="1900">
                <a:ea typeface="+mn-lt"/>
                <a:cs typeface="+mn-lt"/>
              </a:rPr>
              <a:t>Deve ser possível adicionar novos armazéns, funcionários, clientes e pedidos pelos </a:t>
            </a:r>
            <a:r>
              <a:rPr lang="pt-BR" sz="1900" err="1">
                <a:ea typeface="+mn-lt"/>
                <a:cs typeface="+mn-lt"/>
              </a:rPr>
              <a:t>funcionarios</a:t>
            </a:r>
            <a:r>
              <a:rPr lang="pt-BR" sz="1900">
                <a:ea typeface="+mn-lt"/>
                <a:cs typeface="+mn-lt"/>
              </a:rPr>
              <a:t> administrativos.</a:t>
            </a:r>
            <a:endParaRPr lang="pt-BR" sz="1900"/>
          </a:p>
        </p:txBody>
      </p:sp>
    </p:spTree>
    <p:extLst>
      <p:ext uri="{BB962C8B-B14F-4D97-AF65-F5344CB8AC3E}">
        <p14:creationId xmlns:p14="http://schemas.microsoft.com/office/powerpoint/2010/main" val="17092926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705AA5-BC10-9630-600D-82030334D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2.3 Análise e validação geral dos requisitos.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0FF44B9-0533-665B-DBDF-B2B90466DF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>
                <a:ea typeface="+mn-lt"/>
                <a:cs typeface="+mn-lt"/>
              </a:rPr>
              <a:t>Depois de termos levantados os requisitos , foi marcada uma reunião com Jefferson </a:t>
            </a:r>
            <a:r>
              <a:rPr lang="pt-BR" err="1">
                <a:ea typeface="+mn-lt"/>
                <a:cs typeface="+mn-lt"/>
              </a:rPr>
              <a:t>Bazos</a:t>
            </a:r>
            <a:r>
              <a:rPr lang="pt-BR">
                <a:ea typeface="+mn-lt"/>
                <a:cs typeface="+mn-lt"/>
              </a:rPr>
              <a:t> e os gerentes de cada armazém no qual apresentamos os requisitos, nesta reunião recebemos a aprovação para que podemos começar a construção do modelo conceptual.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39961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D227D51-204B-ED48-AF9A-0BE9633FE0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4243" y="1096772"/>
            <a:ext cx="6503180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ross 8">
            <a:extLst>
              <a:ext uri="{FF2B5EF4-FFF2-40B4-BE49-F238E27FC236}">
                <a16:creationId xmlns:a16="http://schemas.microsoft.com/office/drawing/2014/main" id="{57A23F45-CDAE-8A40-8DE7-92A0BBC119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681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id="{68546383-CCC4-544B-B0D8-DE78DE39B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CA2C65D-0168-1245-86C8-62A8A6F7B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55E9273-3717-C94C-9BFF-75E87E47C4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538ACEC-EE74-2045-988F-C377BD632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3735" y="1096772"/>
            <a:ext cx="5571066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ross 18">
            <a:extLst>
              <a:ext uri="{FF2B5EF4-FFF2-40B4-BE49-F238E27FC236}">
                <a16:creationId xmlns:a16="http://schemas.microsoft.com/office/drawing/2014/main" id="{A1F35926-4768-7942-AA72-41D0B68153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29484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4AB31A9-262D-88A4-A459-9C4F0C249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105" y="1625608"/>
            <a:ext cx="8966805" cy="272216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8000" kern="1200" spc="-150">
                <a:solidFill>
                  <a:schemeClr val="tx1"/>
                </a:solidFill>
                <a:latin typeface="+mj-lt"/>
                <a:ea typeface="+mj-ea"/>
                <a:cs typeface="+mj-cs"/>
              </a:rPr>
              <a:t>3. Modelação Conceptual </a:t>
            </a:r>
          </a:p>
        </p:txBody>
      </p:sp>
    </p:spTree>
    <p:extLst>
      <p:ext uri="{BB962C8B-B14F-4D97-AF65-F5344CB8AC3E}">
        <p14:creationId xmlns:p14="http://schemas.microsoft.com/office/powerpoint/2010/main" val="14530918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B8D5541-7726-BA46-8BFA-BF6AA8D42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97F434CF-7503-CE4F-8426-C312C6315A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EDBFB2F-FE34-E349-9484-C275FBE316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F6747103-26DE-C441-9AEF-B6F786FC11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4A6F34BA-B976-7D5D-8433-0C135C0475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5137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D227D51-204B-ED48-AF9A-0BE9633FE0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4243" y="1096772"/>
            <a:ext cx="6503180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ross 8">
            <a:extLst>
              <a:ext uri="{FF2B5EF4-FFF2-40B4-BE49-F238E27FC236}">
                <a16:creationId xmlns:a16="http://schemas.microsoft.com/office/drawing/2014/main" id="{57A23F45-CDAE-8A40-8DE7-92A0BBC119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681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8546383-CCC4-544B-B0D8-DE78DE39B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CA2C65D-0168-1245-86C8-62A8A6F7B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55E9273-3717-C94C-9BFF-75E87E47C4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141701B-7CFF-9D4C-B086-043D49A2D7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096772"/>
            <a:ext cx="4175133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ross 18">
            <a:extLst>
              <a:ext uri="{FF2B5EF4-FFF2-40B4-BE49-F238E27FC236}">
                <a16:creationId xmlns:a16="http://schemas.microsoft.com/office/drawing/2014/main" id="{C6061948-09E3-5E4C-B579-8D459DCAF1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67701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E06D66D-8DCC-A95C-3DF9-387C8764B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104" y="1625608"/>
            <a:ext cx="10601135" cy="272216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8000" kern="1200" spc="-150">
                <a:solidFill>
                  <a:schemeClr val="tx1"/>
                </a:solidFill>
                <a:latin typeface="+mj-lt"/>
                <a:ea typeface="+mj-ea"/>
                <a:cs typeface="+mj-cs"/>
              </a:rPr>
              <a:t>4. Modelação Lógica </a:t>
            </a:r>
          </a:p>
        </p:txBody>
      </p:sp>
    </p:spTree>
    <p:extLst>
      <p:ext uri="{BB962C8B-B14F-4D97-AF65-F5344CB8AC3E}">
        <p14:creationId xmlns:p14="http://schemas.microsoft.com/office/powerpoint/2010/main" val="26835043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6">
            <a:extLst>
              <a:ext uri="{FF2B5EF4-FFF2-40B4-BE49-F238E27FC236}">
                <a16:creationId xmlns:a16="http://schemas.microsoft.com/office/drawing/2014/main" id="{C1FEFC3F-E52F-5500-6D96-093DE13A02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6" y="3577"/>
            <a:ext cx="12187706" cy="6850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947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2F93F0-4CB4-7E02-4AD2-AC23D4D19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1. Definição do Sistema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8A6E2EB-E559-7F97-3B21-BE4A5ADF36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PT" dirty="0">
                <a:ea typeface="+mn-lt"/>
                <a:cs typeface="+mn-lt"/>
              </a:rPr>
              <a:t>1.1 Contexto de aplicação e fundamentação do sistema </a:t>
            </a:r>
          </a:p>
          <a:p>
            <a:r>
              <a:rPr lang="pt-PT" dirty="0">
                <a:ea typeface="+mn-lt"/>
                <a:cs typeface="+mn-lt"/>
              </a:rPr>
              <a:t>1.2 Motivação e Objetivos do Trabalho </a:t>
            </a:r>
          </a:p>
          <a:p>
            <a:r>
              <a:rPr lang="pt-PT" dirty="0">
                <a:ea typeface="+mn-lt"/>
                <a:cs typeface="+mn-lt"/>
              </a:rPr>
              <a:t>1.3 Análise da viabilidade do processo </a:t>
            </a:r>
            <a:endParaRPr lang="pt-PT">
              <a:ea typeface="+mn-lt"/>
              <a:cs typeface="+mn-lt"/>
            </a:endParaRPr>
          </a:p>
          <a:p>
            <a:r>
              <a:rPr lang="pt-PT" dirty="0">
                <a:ea typeface="+mn-lt"/>
                <a:cs typeface="+mn-lt"/>
              </a:rPr>
              <a:t>1.4 Recursos e Equipa de Trabalho </a:t>
            </a:r>
            <a:endParaRPr lang="pt-PT">
              <a:ea typeface="+mn-lt"/>
              <a:cs typeface="+mn-lt"/>
            </a:endParaRPr>
          </a:p>
          <a:p>
            <a:r>
              <a:rPr lang="pt-PT" dirty="0">
                <a:ea typeface="+mn-lt"/>
                <a:cs typeface="+mn-lt"/>
              </a:rPr>
              <a:t>1.5 Plano de Execução do Projeto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33922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95EA0F-B15D-2D06-C2D8-D0C621BF7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ea typeface="+mj-lt"/>
                <a:cs typeface="+mj-lt"/>
              </a:rPr>
              <a:t>1.1 Contexto de aplicação e fundamentação do sistema 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3F10253-B39F-FFA2-D4A6-E59BD9FEF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55000" lnSpcReduction="20000"/>
          </a:bodyPr>
          <a:lstStyle/>
          <a:p>
            <a:pPr>
              <a:buNone/>
            </a:pPr>
            <a:r>
              <a:rPr lang="pt">
                <a:ea typeface="+mn-lt"/>
                <a:cs typeface="+mn-lt"/>
              </a:rPr>
              <a:t>A AmazoniaTM é uma empresa com sede em Lisboa. Foi fundada em Janeiro de 2018 pelo Sr. Jefferson Bazos percebendo a inexistência de uma Amazon em Portugal, viu uma grande oportunidade de negócio, de modo a proporcionar uma entrega satisfatória. Dois anos apos ter idealizado o projeto e procura dos fundos, finalmente inaugurou a “AmazoniaTM”.</a:t>
            </a:r>
            <a:r>
              <a:rPr lang="pt-PT" dirty="0">
                <a:ea typeface="+mn-lt"/>
                <a:cs typeface="+mn-lt"/>
              </a:rPr>
              <a:t> </a:t>
            </a:r>
            <a:endParaRPr lang="pt-PT"/>
          </a:p>
          <a:p>
            <a:pPr>
              <a:buNone/>
            </a:pPr>
            <a:r>
              <a:rPr lang="pt">
                <a:ea typeface="+mn-lt"/>
                <a:cs typeface="+mn-lt"/>
              </a:rPr>
              <a:t>Nos primeiros meses o negócio estava a ter sucesso, esta evolução chegou ao ponto em que o número de clientes era excessiva para as condições verificadas, visto que só existia armazéns na zona de Lisboa. Com o intuito de proporcionar tempos de entrega menores em outras zonas do país, tais como, Coimbra, Porto e Braga, decidiu expandir para essas localizações. Em cada um dos armazéns existem 21 funcionários, sendo eles 1 gestor, 10 distribuidores e 10 repositores.</a:t>
            </a:r>
            <a:r>
              <a:rPr lang="pt-PT" dirty="0">
                <a:ea typeface="+mn-lt"/>
                <a:cs typeface="+mn-lt"/>
              </a:rPr>
              <a:t> </a:t>
            </a:r>
            <a:endParaRPr lang="pt-PT"/>
          </a:p>
          <a:p>
            <a:pPr>
              <a:buNone/>
            </a:pPr>
            <a:r>
              <a:rPr lang="pt">
                <a:ea typeface="+mn-lt"/>
                <a:cs typeface="+mn-lt"/>
              </a:rPr>
              <a:t>O crescimento originou vários problemas ao nível da gestão, uma vez que conciliar vários armazéns em diferentes localidades tornou-se impossível. Esta circunstância, tem conduzido, a uma perda de possíveis lucros, ou pelo menos é o que o seu gestor Joaquim afirma.  </a:t>
            </a:r>
            <a:endParaRPr lang="pt-PT"/>
          </a:p>
          <a:p>
            <a:pPr marL="0" indent="0">
              <a:buNone/>
            </a:pPr>
            <a:r>
              <a:rPr lang="pt">
                <a:ea typeface="+mn-lt"/>
                <a:cs typeface="+mn-lt"/>
              </a:rPr>
              <a:t>Assim, para resolver esta situação, por sugestão do Joaquim, recorreu aos nossos serviços para a elaboração de um sistema de base de dados capaz de reverter a situação em que se encontra a “AmazoniaTM”.</a:t>
            </a:r>
            <a:r>
              <a:rPr lang="pt-PT" dirty="0">
                <a:ea typeface="+mn-lt"/>
                <a:cs typeface="+mn-lt"/>
              </a:rPr>
              <a:t> </a:t>
            </a:r>
            <a:endParaRPr lang="pt-PT"/>
          </a:p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72677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7C0C01-AB57-A042-27F4-94584BE94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ea typeface="+mj-lt"/>
                <a:cs typeface="+mj-lt"/>
              </a:rPr>
              <a:t>1.2 Motivação e Objetivos do Trabalho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E38731C-8C06-A04C-163C-88BDD92D59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47500" lnSpcReduction="20000"/>
          </a:bodyPr>
          <a:lstStyle/>
          <a:p>
            <a:pPr>
              <a:buNone/>
            </a:pPr>
            <a:r>
              <a:rPr lang="pt">
                <a:ea typeface="+mn-lt"/>
                <a:cs typeface="+mn-lt"/>
              </a:rPr>
              <a:t>Com a sua grande vontade de maximizar os seus lucros, o Sr. Jefferson definiu um conjunto de objetivos que o irá ajudar com o desenvolvimento da base de dados, nomeadamente: </a:t>
            </a:r>
            <a:endParaRPr lang="pt-PT"/>
          </a:p>
          <a:p>
            <a:pPr>
              <a:buNone/>
            </a:pPr>
            <a:r>
              <a:rPr lang="pt">
                <a:ea typeface="+mn-lt"/>
                <a:cs typeface="+mn-lt"/>
              </a:rPr>
              <a:t>- Melhoria da estruturação do seu modelo de negócio, bem como melhorar a capacidade de gerir cada armazém e o registo da movimentação da mercadoria.</a:t>
            </a:r>
            <a:r>
              <a:rPr lang="pt-PT" dirty="0">
                <a:ea typeface="+mn-lt"/>
                <a:cs typeface="+mn-lt"/>
              </a:rPr>
              <a:t> </a:t>
            </a:r>
            <a:endParaRPr lang="pt-PT"/>
          </a:p>
          <a:p>
            <a:pPr>
              <a:buNone/>
            </a:pPr>
            <a:r>
              <a:rPr lang="pt">
                <a:ea typeface="+mn-lt"/>
                <a:cs typeface="+mn-lt"/>
              </a:rPr>
              <a:t>- Facilitação na obtenção de informação sobre os clientes, através da implementação de mecanismos de análise de vendas e de profiling de clientes;</a:t>
            </a:r>
            <a:r>
              <a:rPr lang="pt-PT" dirty="0">
                <a:ea typeface="+mn-lt"/>
                <a:cs typeface="+mn-lt"/>
              </a:rPr>
              <a:t> </a:t>
            </a:r>
            <a:endParaRPr lang="pt-PT"/>
          </a:p>
          <a:p>
            <a:pPr>
              <a:buNone/>
            </a:pPr>
            <a:r>
              <a:rPr lang="pt">
                <a:ea typeface="+mn-lt"/>
                <a:cs typeface="+mn-lt"/>
              </a:rPr>
              <a:t> - Aperfeiçoar a gestão de todos os produtos disponíveis; </a:t>
            </a:r>
            <a:endParaRPr lang="pt-PT"/>
          </a:p>
          <a:p>
            <a:pPr>
              <a:buNone/>
            </a:pPr>
            <a:r>
              <a:rPr lang="pt">
                <a:ea typeface="+mn-lt"/>
                <a:cs typeface="+mn-lt"/>
              </a:rPr>
              <a:t>- Organizar as finanças de forma a diminuir os gastos;</a:t>
            </a:r>
            <a:r>
              <a:rPr lang="pt-PT" dirty="0">
                <a:ea typeface="+mn-lt"/>
                <a:cs typeface="+mn-lt"/>
              </a:rPr>
              <a:t> </a:t>
            </a:r>
            <a:endParaRPr lang="pt-PT"/>
          </a:p>
          <a:p>
            <a:pPr>
              <a:buNone/>
            </a:pPr>
            <a:r>
              <a:rPr lang="pt">
                <a:ea typeface="+mn-lt"/>
                <a:cs typeface="+mn-lt"/>
              </a:rPr>
              <a:t>- Reduzir o tempo de entrega;</a:t>
            </a:r>
            <a:r>
              <a:rPr lang="pt-PT" dirty="0">
                <a:ea typeface="+mn-lt"/>
                <a:cs typeface="+mn-lt"/>
              </a:rPr>
              <a:t> </a:t>
            </a:r>
            <a:endParaRPr lang="pt-PT"/>
          </a:p>
          <a:p>
            <a:pPr>
              <a:buNone/>
            </a:pPr>
            <a:r>
              <a:rPr lang="pt">
                <a:ea typeface="+mn-lt"/>
                <a:cs typeface="+mn-lt"/>
              </a:rPr>
              <a:t>- Implementação de um sistema de recompensas para os funcionários exemplares.</a:t>
            </a:r>
            <a:r>
              <a:rPr lang="pt-PT" dirty="0">
                <a:ea typeface="+mn-lt"/>
                <a:cs typeface="+mn-lt"/>
              </a:rPr>
              <a:t> </a:t>
            </a:r>
            <a:endParaRPr lang="pt-PT"/>
          </a:p>
          <a:p>
            <a:pPr>
              <a:buNone/>
            </a:pPr>
            <a:r>
              <a:rPr lang="pt">
                <a:ea typeface="+mn-lt"/>
                <a:cs typeface="+mn-lt"/>
              </a:rPr>
              <a:t>- Consulta dos dados dos funcionários da empresa;</a:t>
            </a:r>
            <a:r>
              <a:rPr lang="pt-PT" dirty="0">
                <a:ea typeface="+mn-lt"/>
                <a:cs typeface="+mn-lt"/>
              </a:rPr>
              <a:t> </a:t>
            </a:r>
            <a:endParaRPr lang="pt-PT"/>
          </a:p>
          <a:p>
            <a:pPr>
              <a:buNone/>
            </a:pPr>
            <a:r>
              <a:rPr lang="pt">
                <a:ea typeface="+mn-lt"/>
                <a:cs typeface="+mn-lt"/>
              </a:rPr>
              <a:t>- Tratar grandes quantidades de dados;</a:t>
            </a:r>
            <a:r>
              <a:rPr lang="pt-PT" dirty="0">
                <a:ea typeface="+mn-lt"/>
                <a:cs typeface="+mn-lt"/>
              </a:rPr>
              <a:t> </a:t>
            </a:r>
            <a:endParaRPr lang="pt-PT"/>
          </a:p>
          <a:p>
            <a:pPr marL="0" indent="0">
              <a:buNone/>
            </a:pPr>
            <a:r>
              <a:rPr lang="pt">
                <a:ea typeface="+mn-lt"/>
                <a:cs typeface="+mn-lt"/>
              </a:rPr>
              <a:t>O desenvolvimento do sistema proposto constitui uma grande responsabilidade, pois qualquer falha pode comprometer o futuro da empresa visto que podem perder muito dinheiro.</a:t>
            </a:r>
            <a:r>
              <a:rPr lang="pt-PT" dirty="0">
                <a:ea typeface="+mn-lt"/>
                <a:cs typeface="+mn-lt"/>
              </a:rPr>
              <a:t> 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32018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D8B3FB-08D8-BD53-F5D2-AB6679C87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ea typeface="+mj-lt"/>
                <a:cs typeface="+mj-lt"/>
              </a:rPr>
              <a:t>1.3 Análise da viabilidade do processo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8BB2875-87D6-8206-F8D7-F93ABD3888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pPr>
              <a:buNone/>
            </a:pPr>
            <a:r>
              <a:rPr lang="pt">
                <a:ea typeface="+mn-lt"/>
                <a:cs typeface="+mn-lt"/>
              </a:rPr>
              <a:t>O Sr.Jefferson tem a certeza que se tiver uma base de dados mais eficiente, conseguirá:</a:t>
            </a:r>
            <a:r>
              <a:rPr lang="pt-PT" dirty="0">
                <a:ea typeface="+mn-lt"/>
                <a:cs typeface="+mn-lt"/>
              </a:rPr>
              <a:t> </a:t>
            </a:r>
            <a:endParaRPr lang="pt-PT"/>
          </a:p>
          <a:p>
            <a:pPr>
              <a:buNone/>
            </a:pPr>
            <a:r>
              <a:rPr lang="pt">
                <a:ea typeface="+mn-lt"/>
                <a:cs typeface="+mn-lt"/>
              </a:rPr>
              <a:t>- Aumentar o lucro por cerca de 10% logo no primeiro mês, isto suportará o custo do sistema.</a:t>
            </a:r>
            <a:r>
              <a:rPr lang="pt-PT" dirty="0">
                <a:ea typeface="+mn-lt"/>
                <a:cs typeface="+mn-lt"/>
              </a:rPr>
              <a:t> </a:t>
            </a:r>
            <a:endParaRPr lang="pt-PT"/>
          </a:p>
          <a:p>
            <a:pPr>
              <a:buNone/>
            </a:pPr>
            <a:r>
              <a:rPr lang="pt">
                <a:ea typeface="+mn-lt"/>
                <a:cs typeface="+mn-lt"/>
              </a:rPr>
              <a:t>- Saber a cada momento o que cada cliente adquiriu, pagou e o tempo estimado de entrega. </a:t>
            </a:r>
            <a:endParaRPr lang="pt-PT"/>
          </a:p>
          <a:p>
            <a:pPr>
              <a:buNone/>
            </a:pPr>
            <a:r>
              <a:rPr lang="pt">
                <a:ea typeface="+mn-lt"/>
                <a:cs typeface="+mn-lt"/>
              </a:rPr>
              <a:t>- Profilling dos clientes, através </a:t>
            </a:r>
            <a:endParaRPr lang="pt-PT"/>
          </a:p>
          <a:p>
            <a:pPr>
              <a:buNone/>
            </a:pPr>
            <a:r>
              <a:rPr lang="pt">
                <a:ea typeface="+mn-lt"/>
                <a:cs typeface="+mn-lt"/>
              </a:rPr>
              <a:t>- Conhecer o local de cada produto dentro do armazém.</a:t>
            </a:r>
            <a:r>
              <a:rPr lang="pt-PT" dirty="0">
                <a:ea typeface="+mn-lt"/>
                <a:cs typeface="+mn-lt"/>
              </a:rPr>
              <a:t> </a:t>
            </a:r>
            <a:endParaRPr lang="pt-PT"/>
          </a:p>
          <a:p>
            <a:pPr marL="0" indent="0">
              <a:buNone/>
            </a:pPr>
            <a:r>
              <a:rPr lang="pt">
                <a:ea typeface="+mn-lt"/>
                <a:cs typeface="+mn-lt"/>
              </a:rPr>
              <a:t>- Saber o armazém mais perto com o produto adquirido por um cliente para a entrega mais rápida.</a:t>
            </a:r>
            <a:r>
              <a:rPr lang="pt-PT" dirty="0">
                <a:ea typeface="+mn-lt"/>
                <a:cs typeface="+mn-lt"/>
              </a:rPr>
              <a:t> 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25258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8DE6B3-C29B-8613-595F-E058E3939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ea typeface="+mj-lt"/>
                <a:cs typeface="+mj-lt"/>
              </a:rPr>
              <a:t>1.4 Recursos e Equipa de Trabalho 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416D127-686F-99E4-568E-7F8F4D5771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262343"/>
            <a:ext cx="8921972" cy="4369148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r>
              <a:rPr lang="pt" b="1">
                <a:ea typeface="+mn-lt"/>
                <a:cs typeface="+mn-lt"/>
              </a:rPr>
              <a:t>Recursos:</a:t>
            </a:r>
            <a:r>
              <a:rPr lang="pt-PT" dirty="0">
                <a:ea typeface="+mn-lt"/>
                <a:cs typeface="+mn-lt"/>
              </a:rPr>
              <a:t> </a:t>
            </a:r>
            <a:endParaRPr lang="pt-PT"/>
          </a:p>
          <a:p>
            <a:pPr lvl="1"/>
            <a:r>
              <a:rPr lang="pt">
                <a:ea typeface="+mn-lt"/>
                <a:cs typeface="+mn-lt"/>
              </a:rPr>
              <a:t>Humanos</a:t>
            </a:r>
            <a:endParaRPr lang="pt-PT"/>
          </a:p>
          <a:p>
            <a:pPr lvl="2"/>
            <a:r>
              <a:rPr lang="pt">
                <a:ea typeface="+mn-lt"/>
                <a:cs typeface="+mn-lt"/>
              </a:rPr>
              <a:t> Funcionários dos armazéns e da empresa de desenvolvimento, clientes e fornecedores.</a:t>
            </a:r>
            <a:endParaRPr lang="pt-PT"/>
          </a:p>
          <a:p>
            <a:pPr lvl="1"/>
            <a:r>
              <a:rPr lang="pt">
                <a:ea typeface="+mn-lt"/>
                <a:cs typeface="+mn-lt"/>
              </a:rPr>
              <a:t> Materiais</a:t>
            </a:r>
            <a:endParaRPr lang="pt-PT"/>
          </a:p>
          <a:p>
            <a:pPr lvl="2"/>
            <a:r>
              <a:rPr lang="pt">
                <a:ea typeface="+mn-lt"/>
                <a:cs typeface="+mn-lt"/>
              </a:rPr>
              <a:t>Hardware (1 servidor, 5 tablets por amazém)</a:t>
            </a:r>
            <a:endParaRPr lang="pt-PT"/>
          </a:p>
          <a:p>
            <a:pPr lvl="2"/>
            <a:r>
              <a:rPr lang="pt">
                <a:ea typeface="+mn-lt"/>
                <a:cs typeface="+mn-lt"/>
              </a:rPr>
              <a:t> Software(SGBD e plataforma digital de compra e venda)</a:t>
            </a:r>
            <a:endParaRPr lang="pt-PT">
              <a:ea typeface="+mn-lt"/>
              <a:cs typeface="+mn-lt"/>
            </a:endParaRPr>
          </a:p>
          <a:p>
            <a:r>
              <a:rPr lang="pt" b="1">
                <a:ea typeface="+mn-lt"/>
                <a:cs typeface="+mn-lt"/>
              </a:rPr>
              <a:t>Equipa de trabalho:</a:t>
            </a:r>
            <a:r>
              <a:rPr lang="pt-PT" dirty="0">
                <a:ea typeface="+mn-lt"/>
                <a:cs typeface="+mn-lt"/>
              </a:rPr>
              <a:t> </a:t>
            </a:r>
          </a:p>
          <a:p>
            <a:pPr lvl="1"/>
            <a:r>
              <a:rPr lang="pt">
                <a:ea typeface="+mn-lt"/>
                <a:cs typeface="+mn-lt"/>
              </a:rPr>
              <a:t> Pessoal Interno</a:t>
            </a:r>
            <a:endParaRPr lang="pt-PT"/>
          </a:p>
          <a:p>
            <a:pPr lvl="2"/>
            <a:r>
              <a:rPr lang="pt">
                <a:ea typeface="+mn-lt"/>
                <a:cs typeface="+mn-lt"/>
              </a:rPr>
              <a:t>Sr. Jefferson Bazos, Sr. Joaquim, Brenin Marrão, Tata Rovaris, Tigas Rodrigues</a:t>
            </a:r>
            <a:endParaRPr lang="pt-PT"/>
          </a:p>
          <a:p>
            <a:pPr lvl="3"/>
            <a:r>
              <a:rPr lang="pt">
                <a:ea typeface="+mn-lt"/>
                <a:cs typeface="+mn-lt"/>
              </a:rPr>
              <a:t>Fundador da empresa e gestores dos armazéns.</a:t>
            </a:r>
            <a:endParaRPr lang="pt-PT"/>
          </a:p>
          <a:p>
            <a:pPr lvl="1"/>
            <a:r>
              <a:rPr lang="pt">
                <a:ea typeface="+mn-lt"/>
                <a:cs typeface="+mn-lt"/>
              </a:rPr>
              <a:t>Pessoal Externo</a:t>
            </a:r>
            <a:endParaRPr lang="pt-PT"/>
          </a:p>
          <a:p>
            <a:pPr lvl="2"/>
            <a:r>
              <a:rPr lang="pt">
                <a:ea typeface="+mn-lt"/>
                <a:cs typeface="+mn-lt"/>
              </a:rPr>
              <a:t>Engenheiros de Bases de Dados da empresa a contratar e Desenvolvedores da plataforma digital</a:t>
            </a:r>
            <a:endParaRPr lang="pt-PT"/>
          </a:p>
          <a:p>
            <a:pPr lvl="3"/>
            <a:r>
              <a:rPr lang="pt">
                <a:ea typeface="+mn-lt"/>
                <a:cs typeface="+mn-lt"/>
              </a:rPr>
              <a:t>Levantamento de requisitos, modelação do sistema, implementação do sistema.</a:t>
            </a:r>
            <a:endParaRPr lang="pt-PT"/>
          </a:p>
          <a:p>
            <a:pPr lvl="1"/>
            <a:r>
              <a:rPr lang="pt">
                <a:ea typeface="+mn-lt"/>
                <a:cs typeface="+mn-lt"/>
              </a:rPr>
              <a:t>Outros</a:t>
            </a:r>
            <a:endParaRPr lang="pt-PT"/>
          </a:p>
          <a:p>
            <a:pPr lvl="2"/>
            <a:r>
              <a:rPr lang="pt">
                <a:ea typeface="+mn-lt"/>
                <a:cs typeface="+mn-lt"/>
              </a:rPr>
              <a:t>Clientes e fornecedores voluntários</a:t>
            </a:r>
            <a:endParaRPr lang="pt-PT"/>
          </a:p>
          <a:p>
            <a:pPr lvl="3"/>
            <a:r>
              <a:rPr lang="pt">
                <a:ea typeface="+mn-lt"/>
                <a:cs typeface="+mn-lt"/>
              </a:rPr>
              <a:t>Inquéritos de opinião e validação dos serviços.</a:t>
            </a:r>
            <a:endParaRPr lang="pt-PT"/>
          </a:p>
          <a:p>
            <a:endParaRPr lang="pt-PT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910480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B46F8C-8197-B54D-2D10-E24301392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ea typeface="+mj-lt"/>
                <a:cs typeface="+mj-lt"/>
              </a:rPr>
              <a:t>1.5 Plano de Execução do Projeto</a:t>
            </a:r>
            <a:endParaRPr lang="pt-PT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C30AC18-F94D-C224-6133-0356BB565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/>
              <a:t>O DIAGRAMA DO GANTT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145254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C4B65E-4E63-DAA7-2ADC-ADDF03973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2.Levantamento e Análise de Requisitos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40E0D99-858F-9B4B-92D9-68DBC37DC6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2.1 Método de levantamento e de análise de requisito adotado</a:t>
            </a:r>
          </a:p>
          <a:p>
            <a:r>
              <a:rPr lang="pt-BR"/>
              <a:t>2.2.1 Requisitos de descrição</a:t>
            </a:r>
          </a:p>
          <a:p>
            <a:r>
              <a:rPr lang="pt-BR"/>
              <a:t>2.2.2 Requisitos de exploração</a:t>
            </a:r>
          </a:p>
          <a:p>
            <a:r>
              <a:rPr lang="pt-BR"/>
              <a:t>2.2.3 Requisitos de controlo</a:t>
            </a:r>
          </a:p>
          <a:p>
            <a:r>
              <a:rPr lang="pt-BR"/>
              <a:t>2.3 Análise e validação geral de requisitos </a:t>
            </a:r>
          </a:p>
        </p:txBody>
      </p:sp>
    </p:spTree>
    <p:extLst>
      <p:ext uri="{BB962C8B-B14F-4D97-AF65-F5344CB8AC3E}">
        <p14:creationId xmlns:p14="http://schemas.microsoft.com/office/powerpoint/2010/main" val="1139845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B00175-B79F-EB4C-739D-23A2A7D99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263" y="1190343"/>
            <a:ext cx="8267296" cy="1446550"/>
          </a:xfrm>
        </p:spPr>
        <p:txBody>
          <a:bodyPr/>
          <a:lstStyle/>
          <a:p>
            <a:r>
              <a:rPr lang="pt-BR">
                <a:ea typeface="+mj-lt"/>
                <a:cs typeface="+mj-lt"/>
              </a:rPr>
              <a:t>2.1 Método de levantamento e de análise de requisito adotado</a:t>
            </a:r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293D0A3-6D26-9337-2D37-8DA480B091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ea typeface="+mn-lt"/>
                <a:cs typeface="+mn-lt"/>
              </a:rPr>
              <a:t>Foram feitos os seguintes métodos para obter o conhecimento necessário para o levantamento dos requisitos: </a:t>
            </a:r>
          </a:p>
          <a:p>
            <a:pPr lvl="1"/>
            <a:r>
              <a:rPr lang="pt-BR" dirty="0">
                <a:ea typeface="+mn-lt"/>
                <a:cs typeface="+mn-lt"/>
              </a:rPr>
              <a:t>Entrevistas/</a:t>
            </a:r>
            <a:r>
              <a:rPr lang="pt-PT" dirty="0">
                <a:ea typeface="+mn-lt"/>
                <a:cs typeface="+mn-lt"/>
              </a:rPr>
              <a:t>reuniões</a:t>
            </a:r>
            <a:r>
              <a:rPr lang="pt-BR" dirty="0">
                <a:ea typeface="+mn-lt"/>
                <a:cs typeface="+mn-lt"/>
              </a:rPr>
              <a:t> com Jefferson </a:t>
            </a:r>
            <a:r>
              <a:rPr lang="pt-BR" dirty="0" err="1">
                <a:ea typeface="+mn-lt"/>
                <a:cs typeface="+mn-lt"/>
              </a:rPr>
              <a:t>Bazos</a:t>
            </a:r>
            <a:r>
              <a:rPr lang="pt-BR" dirty="0">
                <a:ea typeface="+mn-lt"/>
                <a:cs typeface="+mn-lt"/>
              </a:rPr>
              <a:t> o presidente da empresa e com os gestores de cada armazém ;</a:t>
            </a:r>
          </a:p>
          <a:p>
            <a:pPr lvl="1"/>
            <a:r>
              <a:rPr lang="pt-BR" dirty="0">
                <a:ea typeface="+mn-lt"/>
                <a:cs typeface="+mn-lt"/>
              </a:rPr>
              <a:t> A análise da documentação gerada por cada </a:t>
            </a:r>
            <a:r>
              <a:rPr lang="pt-PT" dirty="0">
                <a:ea typeface="+mn-lt"/>
                <a:cs typeface="+mn-lt"/>
              </a:rPr>
              <a:t>armazém</a:t>
            </a:r>
            <a:r>
              <a:rPr lang="pt-BR" dirty="0">
                <a:ea typeface="+mn-lt"/>
                <a:cs typeface="+mn-lt"/>
              </a:rPr>
              <a:t> ;</a:t>
            </a:r>
          </a:p>
          <a:p>
            <a:pPr lvl="1"/>
            <a:r>
              <a:rPr lang="pt-BR" dirty="0">
                <a:ea typeface="+mn-lt"/>
                <a:cs typeface="+mn-lt"/>
              </a:rPr>
              <a:t> A observação dos processos em cada armazém ;</a:t>
            </a:r>
            <a:endParaRPr lang="pt-BR" dirty="0"/>
          </a:p>
          <a:p>
            <a:pPr lvl="1"/>
            <a:r>
              <a:rPr lang="pt-BR" dirty="0">
                <a:ea typeface="+mn-lt"/>
                <a:cs typeface="+mn-lt"/>
              </a:rPr>
              <a:t> Questionários aos clientes e funcionários 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65357999"/>
      </p:ext>
    </p:extLst>
  </p:cSld>
  <p:clrMapOvr>
    <a:masterClrMapping/>
  </p:clrMapOvr>
</p:sld>
</file>

<file path=ppt/theme/theme1.xml><?xml version="1.0" encoding="utf-8"?>
<a:theme xmlns:a="http://schemas.openxmlformats.org/drawingml/2006/main" name="MadridVTI">
  <a:themeElements>
    <a:clrScheme name="Madrid R3">
      <a:dk1>
        <a:srgbClr val="000000"/>
      </a:dk1>
      <a:lt1>
        <a:srgbClr val="FFFFFF"/>
      </a:lt1>
      <a:dk2>
        <a:srgbClr val="3A3C45"/>
      </a:dk2>
      <a:lt2>
        <a:srgbClr val="E9EFF1"/>
      </a:lt2>
      <a:accent1>
        <a:srgbClr val="E24400"/>
      </a:accent1>
      <a:accent2>
        <a:srgbClr val="F38E00"/>
      </a:accent2>
      <a:accent3>
        <a:srgbClr val="89B336"/>
      </a:accent3>
      <a:accent4>
        <a:srgbClr val="30B9B9"/>
      </a:accent4>
      <a:accent5>
        <a:srgbClr val="748CF4"/>
      </a:accent5>
      <a:accent6>
        <a:srgbClr val="A673F4"/>
      </a:accent6>
      <a:hlink>
        <a:srgbClr val="008EE6"/>
      </a:hlink>
      <a:folHlink>
        <a:srgbClr val="C1A187"/>
      </a:folHlink>
    </a:clrScheme>
    <a:fontScheme name="Madrid">
      <a:majorFont>
        <a:latin typeface="Seaford Display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ridVTI" id="{5F675924-ADDD-6B4C-A2D4-69150D1F0C16}" vid="{BEA84270-19BD-7342-8ABF-EFF1668AF1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Ecrã Panorâmico</PresentationFormat>
  <Slides>17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17</vt:i4>
      </vt:variant>
    </vt:vector>
  </HeadingPairs>
  <TitlesOfParts>
    <vt:vector size="18" baseType="lpstr">
      <vt:lpstr>MadridVTI</vt:lpstr>
      <vt:lpstr>Base de Dados 22/23</vt:lpstr>
      <vt:lpstr>1. Definição do Sistema</vt:lpstr>
      <vt:lpstr>1.1 Contexto de aplicação e fundamentação do sistema </vt:lpstr>
      <vt:lpstr>1.2 Motivação e Objetivos do Trabalho</vt:lpstr>
      <vt:lpstr>1.3 Análise da viabilidade do processo</vt:lpstr>
      <vt:lpstr>1.4 Recursos e Equipa de Trabalho </vt:lpstr>
      <vt:lpstr>1.5 Plano de Execução do Projeto</vt:lpstr>
      <vt:lpstr>2.Levantamento e Análise de Requisitos</vt:lpstr>
      <vt:lpstr>2.1 Método de levantamento e de análise de requisito adotado</vt:lpstr>
      <vt:lpstr>2.2.1 Requisitos de descrição</vt:lpstr>
      <vt:lpstr>2.2.2 Requisitos de exploração</vt:lpstr>
      <vt:lpstr>2.2.3 Requisitos de controlo</vt:lpstr>
      <vt:lpstr>2.3 Análise e validação geral dos requisitos.</vt:lpstr>
      <vt:lpstr>3. Modelação Conceptual </vt:lpstr>
      <vt:lpstr>Apresentação do PowerPoint</vt:lpstr>
      <vt:lpstr>4. Modelação Lógica 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revision>353</cp:revision>
  <dcterms:created xsi:type="dcterms:W3CDTF">2022-11-12T15:18:22Z</dcterms:created>
  <dcterms:modified xsi:type="dcterms:W3CDTF">2022-11-12T16:16:53Z</dcterms:modified>
</cp:coreProperties>
</file>