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B72FE2-B308-43DF-BB45-5AE3C6CB669E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3344A2-7979-401C-B9E7-9D83C412C42D}">
      <dgm:prSet/>
      <dgm:spPr/>
      <dgm:t>
        <a:bodyPr/>
        <a:lstStyle/>
        <a:p>
          <a:r>
            <a:rPr lang="en-GB"/>
            <a:t>Human-readable version of machine code.</a:t>
          </a:r>
          <a:endParaRPr lang="en-US"/>
        </a:p>
      </dgm:t>
    </dgm:pt>
    <dgm:pt modelId="{F1FA7226-AF98-4ADF-B69A-0E7455918481}" type="parTrans" cxnId="{16D599A5-21B9-48BA-BFFA-2E57C4582A82}">
      <dgm:prSet/>
      <dgm:spPr/>
      <dgm:t>
        <a:bodyPr/>
        <a:lstStyle/>
        <a:p>
          <a:endParaRPr lang="en-US"/>
        </a:p>
      </dgm:t>
    </dgm:pt>
    <dgm:pt modelId="{F10DE66F-C8E7-462E-A6D3-7CB9B9BF7E3C}" type="sibTrans" cxnId="{16D599A5-21B9-48BA-BFFA-2E57C4582A82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D66EE2C-3E75-4B8E-83E5-6887DF750C57}">
      <dgm:prSet/>
      <dgm:spPr/>
      <dgm:t>
        <a:bodyPr/>
        <a:lstStyle/>
        <a:p>
          <a:r>
            <a:rPr lang="en-GB"/>
            <a:t>Each instruction translates to one machine instruction.</a:t>
          </a:r>
          <a:endParaRPr lang="en-US"/>
        </a:p>
      </dgm:t>
    </dgm:pt>
    <dgm:pt modelId="{D89254BF-7A0E-4250-8C63-127375F44A93}" type="parTrans" cxnId="{75002E69-A932-4C3D-A2A1-9DF7AA89833D}">
      <dgm:prSet/>
      <dgm:spPr/>
      <dgm:t>
        <a:bodyPr/>
        <a:lstStyle/>
        <a:p>
          <a:endParaRPr lang="en-US"/>
        </a:p>
      </dgm:t>
    </dgm:pt>
    <dgm:pt modelId="{3673EA73-AFF2-4E62-99DD-FB3CA636823E}" type="sibTrans" cxnId="{75002E69-A932-4C3D-A2A1-9DF7AA89833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7069472-3951-4D10-AA7E-3C2A9D42DDCF}">
      <dgm:prSet/>
      <dgm:spPr/>
      <dgm:t>
        <a:bodyPr/>
        <a:lstStyle/>
        <a:p>
          <a:r>
            <a:rPr lang="en-GB"/>
            <a:t>Written using mnemonics (e.g., MOV, ADD, SUB).</a:t>
          </a:r>
          <a:endParaRPr lang="en-US"/>
        </a:p>
      </dgm:t>
    </dgm:pt>
    <dgm:pt modelId="{D546F3DB-7BDB-4E78-BBD6-E8CDB89ED15A}" type="parTrans" cxnId="{29225E09-83A4-461A-9E54-7B0194C94CA1}">
      <dgm:prSet/>
      <dgm:spPr/>
      <dgm:t>
        <a:bodyPr/>
        <a:lstStyle/>
        <a:p>
          <a:endParaRPr lang="en-US"/>
        </a:p>
      </dgm:t>
    </dgm:pt>
    <dgm:pt modelId="{97EC5F4E-AF73-4F1A-AF7D-6BD34F7249D7}" type="sibTrans" cxnId="{29225E09-83A4-461A-9E54-7B0194C94CA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0835152-B377-48E3-903B-B393A71AE19C}">
      <dgm:prSet/>
      <dgm:spPr/>
      <dgm:t>
        <a:bodyPr/>
        <a:lstStyle/>
        <a:p>
          <a:r>
            <a:rPr lang="en-GB"/>
            <a:t>Architecture-dependent (x86, ARM, RISC-V, etc.).</a:t>
          </a:r>
          <a:endParaRPr lang="en-US"/>
        </a:p>
      </dgm:t>
    </dgm:pt>
    <dgm:pt modelId="{3C82662F-6A62-4DC7-8EDB-1382A0509686}" type="parTrans" cxnId="{A0B62E9E-67B5-4B7F-A5A4-3C51AA54D53B}">
      <dgm:prSet/>
      <dgm:spPr/>
      <dgm:t>
        <a:bodyPr/>
        <a:lstStyle/>
        <a:p>
          <a:endParaRPr lang="en-US"/>
        </a:p>
      </dgm:t>
    </dgm:pt>
    <dgm:pt modelId="{A6FEFA8F-B946-4E78-9FF3-E3A1CEEC55F8}" type="sibTrans" cxnId="{A0B62E9E-67B5-4B7F-A5A4-3C51AA54D53B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7B4BC8DB-FEB4-461D-B9D7-789460358D66}" type="pres">
      <dgm:prSet presAssocID="{2FB72FE2-B308-43DF-BB45-5AE3C6CB669E}" presName="Name0" presStyleCnt="0">
        <dgm:presLayoutVars>
          <dgm:animLvl val="lvl"/>
          <dgm:resizeHandles val="exact"/>
        </dgm:presLayoutVars>
      </dgm:prSet>
      <dgm:spPr/>
    </dgm:pt>
    <dgm:pt modelId="{F0C3407E-F31B-4813-8FFD-1D83969E2F63}" type="pres">
      <dgm:prSet presAssocID="{2B3344A2-7979-401C-B9E7-9D83C412C42D}" presName="compositeNode" presStyleCnt="0">
        <dgm:presLayoutVars>
          <dgm:bulletEnabled val="1"/>
        </dgm:presLayoutVars>
      </dgm:prSet>
      <dgm:spPr/>
    </dgm:pt>
    <dgm:pt modelId="{72EB23FD-557A-4A4D-801F-1489CA6A4560}" type="pres">
      <dgm:prSet presAssocID="{2B3344A2-7979-401C-B9E7-9D83C412C42D}" presName="bgRect" presStyleLbl="alignNode1" presStyleIdx="0" presStyleCnt="4"/>
      <dgm:spPr/>
    </dgm:pt>
    <dgm:pt modelId="{460086A6-B92C-4645-A9E8-C540F3EA30F5}" type="pres">
      <dgm:prSet presAssocID="{F10DE66F-C8E7-462E-A6D3-7CB9B9BF7E3C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773EE2DD-FA3A-4A6C-BD96-AE5671189C84}" type="pres">
      <dgm:prSet presAssocID="{2B3344A2-7979-401C-B9E7-9D83C412C42D}" presName="nodeRect" presStyleLbl="alignNode1" presStyleIdx="0" presStyleCnt="4">
        <dgm:presLayoutVars>
          <dgm:bulletEnabled val="1"/>
        </dgm:presLayoutVars>
      </dgm:prSet>
      <dgm:spPr/>
    </dgm:pt>
    <dgm:pt modelId="{3659017B-C82E-4965-94B1-F3227E3F150C}" type="pres">
      <dgm:prSet presAssocID="{F10DE66F-C8E7-462E-A6D3-7CB9B9BF7E3C}" presName="sibTrans" presStyleCnt="0"/>
      <dgm:spPr/>
    </dgm:pt>
    <dgm:pt modelId="{A7BED6DD-A5F3-4621-B798-7EEF8C762A0E}" type="pres">
      <dgm:prSet presAssocID="{3D66EE2C-3E75-4B8E-83E5-6887DF750C57}" presName="compositeNode" presStyleCnt="0">
        <dgm:presLayoutVars>
          <dgm:bulletEnabled val="1"/>
        </dgm:presLayoutVars>
      </dgm:prSet>
      <dgm:spPr/>
    </dgm:pt>
    <dgm:pt modelId="{633C1008-7601-4060-A550-ACD3A1143474}" type="pres">
      <dgm:prSet presAssocID="{3D66EE2C-3E75-4B8E-83E5-6887DF750C57}" presName="bgRect" presStyleLbl="alignNode1" presStyleIdx="1" presStyleCnt="4"/>
      <dgm:spPr/>
    </dgm:pt>
    <dgm:pt modelId="{4D6D2ED8-1888-4CF5-B2B2-BB986A7DC1CC}" type="pres">
      <dgm:prSet presAssocID="{3673EA73-AFF2-4E62-99DD-FB3CA636823E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345510CF-AA25-41A7-882B-A58D9710AAF6}" type="pres">
      <dgm:prSet presAssocID="{3D66EE2C-3E75-4B8E-83E5-6887DF750C57}" presName="nodeRect" presStyleLbl="alignNode1" presStyleIdx="1" presStyleCnt="4">
        <dgm:presLayoutVars>
          <dgm:bulletEnabled val="1"/>
        </dgm:presLayoutVars>
      </dgm:prSet>
      <dgm:spPr/>
    </dgm:pt>
    <dgm:pt modelId="{609FB48A-3749-40F5-9D11-6B8AFBC28F6F}" type="pres">
      <dgm:prSet presAssocID="{3673EA73-AFF2-4E62-99DD-FB3CA636823E}" presName="sibTrans" presStyleCnt="0"/>
      <dgm:spPr/>
    </dgm:pt>
    <dgm:pt modelId="{EA9DB1C3-A25A-442A-997B-BFEB38537B02}" type="pres">
      <dgm:prSet presAssocID="{A7069472-3951-4D10-AA7E-3C2A9D42DDCF}" presName="compositeNode" presStyleCnt="0">
        <dgm:presLayoutVars>
          <dgm:bulletEnabled val="1"/>
        </dgm:presLayoutVars>
      </dgm:prSet>
      <dgm:spPr/>
    </dgm:pt>
    <dgm:pt modelId="{50BAA824-EDBD-4599-8A65-AD7765A9D4BC}" type="pres">
      <dgm:prSet presAssocID="{A7069472-3951-4D10-AA7E-3C2A9D42DDCF}" presName="bgRect" presStyleLbl="alignNode1" presStyleIdx="2" presStyleCnt="4"/>
      <dgm:spPr/>
    </dgm:pt>
    <dgm:pt modelId="{F854CBA1-C23C-4D62-A365-6BBBA5F2656F}" type="pres">
      <dgm:prSet presAssocID="{97EC5F4E-AF73-4F1A-AF7D-6BD34F7249D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F69E2870-66D4-4D2B-9497-0CB5B1E1D86C}" type="pres">
      <dgm:prSet presAssocID="{A7069472-3951-4D10-AA7E-3C2A9D42DDCF}" presName="nodeRect" presStyleLbl="alignNode1" presStyleIdx="2" presStyleCnt="4">
        <dgm:presLayoutVars>
          <dgm:bulletEnabled val="1"/>
        </dgm:presLayoutVars>
      </dgm:prSet>
      <dgm:spPr/>
    </dgm:pt>
    <dgm:pt modelId="{10D38551-CFA9-419B-871C-3007DA5BB4EF}" type="pres">
      <dgm:prSet presAssocID="{97EC5F4E-AF73-4F1A-AF7D-6BD34F7249D7}" presName="sibTrans" presStyleCnt="0"/>
      <dgm:spPr/>
    </dgm:pt>
    <dgm:pt modelId="{D425DF5A-3B9C-4E6E-9A03-794C5F18B082}" type="pres">
      <dgm:prSet presAssocID="{C0835152-B377-48E3-903B-B393A71AE19C}" presName="compositeNode" presStyleCnt="0">
        <dgm:presLayoutVars>
          <dgm:bulletEnabled val="1"/>
        </dgm:presLayoutVars>
      </dgm:prSet>
      <dgm:spPr/>
    </dgm:pt>
    <dgm:pt modelId="{6801ED26-43FA-46AF-8F33-280BC538D82D}" type="pres">
      <dgm:prSet presAssocID="{C0835152-B377-48E3-903B-B393A71AE19C}" presName="bgRect" presStyleLbl="alignNode1" presStyleIdx="3" presStyleCnt="4"/>
      <dgm:spPr/>
    </dgm:pt>
    <dgm:pt modelId="{A78F4752-702B-4B20-9626-B0409C389295}" type="pres">
      <dgm:prSet presAssocID="{A6FEFA8F-B946-4E78-9FF3-E3A1CEEC55F8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526BD9E1-42B2-4A4E-93B8-C1D5601ABE0D}" type="pres">
      <dgm:prSet presAssocID="{C0835152-B377-48E3-903B-B393A71AE19C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29225E09-83A4-461A-9E54-7B0194C94CA1}" srcId="{2FB72FE2-B308-43DF-BB45-5AE3C6CB669E}" destId="{A7069472-3951-4D10-AA7E-3C2A9D42DDCF}" srcOrd="2" destOrd="0" parTransId="{D546F3DB-7BDB-4E78-BBD6-E8CDB89ED15A}" sibTransId="{97EC5F4E-AF73-4F1A-AF7D-6BD34F7249D7}"/>
    <dgm:cxn modelId="{573BF218-F442-4F9E-A59C-F7F06291A7C8}" type="presOf" srcId="{3D66EE2C-3E75-4B8E-83E5-6887DF750C57}" destId="{633C1008-7601-4060-A550-ACD3A1143474}" srcOrd="0" destOrd="0" presId="urn:microsoft.com/office/officeart/2016/7/layout/LinearBlockProcessNumbered"/>
    <dgm:cxn modelId="{85CF0226-CD59-41F2-B8F9-AF24A2D9BCF6}" type="presOf" srcId="{2B3344A2-7979-401C-B9E7-9D83C412C42D}" destId="{72EB23FD-557A-4A4D-801F-1489CA6A4560}" srcOrd="0" destOrd="0" presId="urn:microsoft.com/office/officeart/2016/7/layout/LinearBlockProcessNumbered"/>
    <dgm:cxn modelId="{8038993D-1CA4-4362-9834-A6338C55EEEC}" type="presOf" srcId="{2B3344A2-7979-401C-B9E7-9D83C412C42D}" destId="{773EE2DD-FA3A-4A6C-BD96-AE5671189C84}" srcOrd="1" destOrd="0" presId="urn:microsoft.com/office/officeart/2016/7/layout/LinearBlockProcessNumbered"/>
    <dgm:cxn modelId="{81A9EE3D-C74F-4042-B74A-DB2866501073}" type="presOf" srcId="{3D66EE2C-3E75-4B8E-83E5-6887DF750C57}" destId="{345510CF-AA25-41A7-882B-A58D9710AAF6}" srcOrd="1" destOrd="0" presId="urn:microsoft.com/office/officeart/2016/7/layout/LinearBlockProcessNumbered"/>
    <dgm:cxn modelId="{75002E69-A932-4C3D-A2A1-9DF7AA89833D}" srcId="{2FB72FE2-B308-43DF-BB45-5AE3C6CB669E}" destId="{3D66EE2C-3E75-4B8E-83E5-6887DF750C57}" srcOrd="1" destOrd="0" parTransId="{D89254BF-7A0E-4250-8C63-127375F44A93}" sibTransId="{3673EA73-AFF2-4E62-99DD-FB3CA636823E}"/>
    <dgm:cxn modelId="{E2A70D4B-6D2C-4418-A450-78D01A4E3846}" type="presOf" srcId="{3673EA73-AFF2-4E62-99DD-FB3CA636823E}" destId="{4D6D2ED8-1888-4CF5-B2B2-BB986A7DC1CC}" srcOrd="0" destOrd="0" presId="urn:microsoft.com/office/officeart/2016/7/layout/LinearBlockProcessNumbered"/>
    <dgm:cxn modelId="{3AC1F271-BFF9-48AA-97DA-A5F9096ECBD7}" type="presOf" srcId="{97EC5F4E-AF73-4F1A-AF7D-6BD34F7249D7}" destId="{F854CBA1-C23C-4D62-A365-6BBBA5F2656F}" srcOrd="0" destOrd="0" presId="urn:microsoft.com/office/officeart/2016/7/layout/LinearBlockProcessNumbered"/>
    <dgm:cxn modelId="{1E6AF759-DC3B-4BAE-9624-0C78F3A1FA3C}" type="presOf" srcId="{2FB72FE2-B308-43DF-BB45-5AE3C6CB669E}" destId="{7B4BC8DB-FEB4-461D-B9D7-789460358D66}" srcOrd="0" destOrd="0" presId="urn:microsoft.com/office/officeart/2016/7/layout/LinearBlockProcessNumbered"/>
    <dgm:cxn modelId="{A0B62E9E-67B5-4B7F-A5A4-3C51AA54D53B}" srcId="{2FB72FE2-B308-43DF-BB45-5AE3C6CB669E}" destId="{C0835152-B377-48E3-903B-B393A71AE19C}" srcOrd="3" destOrd="0" parTransId="{3C82662F-6A62-4DC7-8EDB-1382A0509686}" sibTransId="{A6FEFA8F-B946-4E78-9FF3-E3A1CEEC55F8}"/>
    <dgm:cxn modelId="{16D599A5-21B9-48BA-BFFA-2E57C4582A82}" srcId="{2FB72FE2-B308-43DF-BB45-5AE3C6CB669E}" destId="{2B3344A2-7979-401C-B9E7-9D83C412C42D}" srcOrd="0" destOrd="0" parTransId="{F1FA7226-AF98-4ADF-B69A-0E7455918481}" sibTransId="{F10DE66F-C8E7-462E-A6D3-7CB9B9BF7E3C}"/>
    <dgm:cxn modelId="{5BD4CFAD-32BB-471F-AA1D-441D67371AF4}" type="presOf" srcId="{A7069472-3951-4D10-AA7E-3C2A9D42DDCF}" destId="{50BAA824-EDBD-4599-8A65-AD7765A9D4BC}" srcOrd="0" destOrd="0" presId="urn:microsoft.com/office/officeart/2016/7/layout/LinearBlockProcessNumbered"/>
    <dgm:cxn modelId="{76D8A8BC-30C4-45F5-B012-DC283BBC92BA}" type="presOf" srcId="{C0835152-B377-48E3-903B-B393A71AE19C}" destId="{526BD9E1-42B2-4A4E-93B8-C1D5601ABE0D}" srcOrd="1" destOrd="0" presId="urn:microsoft.com/office/officeart/2016/7/layout/LinearBlockProcessNumbered"/>
    <dgm:cxn modelId="{FB3EEFC1-D96B-46EC-BF84-92962A236C41}" type="presOf" srcId="{A6FEFA8F-B946-4E78-9FF3-E3A1CEEC55F8}" destId="{A78F4752-702B-4B20-9626-B0409C389295}" srcOrd="0" destOrd="0" presId="urn:microsoft.com/office/officeart/2016/7/layout/LinearBlockProcessNumbered"/>
    <dgm:cxn modelId="{DEEE8FC4-5ECF-4242-B82D-9CBF77E91AB4}" type="presOf" srcId="{C0835152-B377-48E3-903B-B393A71AE19C}" destId="{6801ED26-43FA-46AF-8F33-280BC538D82D}" srcOrd="0" destOrd="0" presId="urn:microsoft.com/office/officeart/2016/7/layout/LinearBlockProcessNumbered"/>
    <dgm:cxn modelId="{7E0EEEE1-65FD-45CA-902E-07FE144FBF06}" type="presOf" srcId="{A7069472-3951-4D10-AA7E-3C2A9D42DDCF}" destId="{F69E2870-66D4-4D2B-9497-0CB5B1E1D86C}" srcOrd="1" destOrd="0" presId="urn:microsoft.com/office/officeart/2016/7/layout/LinearBlockProcessNumbered"/>
    <dgm:cxn modelId="{E6C7DFE5-1239-4AD6-B128-B2D943E39D04}" type="presOf" srcId="{F10DE66F-C8E7-462E-A6D3-7CB9B9BF7E3C}" destId="{460086A6-B92C-4645-A9E8-C540F3EA30F5}" srcOrd="0" destOrd="0" presId="urn:microsoft.com/office/officeart/2016/7/layout/LinearBlockProcessNumbered"/>
    <dgm:cxn modelId="{C195AE98-E103-4945-8BAF-70A61812F15C}" type="presParOf" srcId="{7B4BC8DB-FEB4-461D-B9D7-789460358D66}" destId="{F0C3407E-F31B-4813-8FFD-1D83969E2F63}" srcOrd="0" destOrd="0" presId="urn:microsoft.com/office/officeart/2016/7/layout/LinearBlockProcessNumbered"/>
    <dgm:cxn modelId="{CE3A03DE-8B8D-4E7B-9323-53D944F66BD9}" type="presParOf" srcId="{F0C3407E-F31B-4813-8FFD-1D83969E2F63}" destId="{72EB23FD-557A-4A4D-801F-1489CA6A4560}" srcOrd="0" destOrd="0" presId="urn:microsoft.com/office/officeart/2016/7/layout/LinearBlockProcessNumbered"/>
    <dgm:cxn modelId="{741310A4-56C7-4CF7-ADA4-3088172829D8}" type="presParOf" srcId="{F0C3407E-F31B-4813-8FFD-1D83969E2F63}" destId="{460086A6-B92C-4645-A9E8-C540F3EA30F5}" srcOrd="1" destOrd="0" presId="urn:microsoft.com/office/officeart/2016/7/layout/LinearBlockProcessNumbered"/>
    <dgm:cxn modelId="{A9088476-CD66-43AA-A8A5-DB665D4884BB}" type="presParOf" srcId="{F0C3407E-F31B-4813-8FFD-1D83969E2F63}" destId="{773EE2DD-FA3A-4A6C-BD96-AE5671189C84}" srcOrd="2" destOrd="0" presId="urn:microsoft.com/office/officeart/2016/7/layout/LinearBlockProcessNumbered"/>
    <dgm:cxn modelId="{567D3E95-C1D6-4043-ABF7-543B5541F25B}" type="presParOf" srcId="{7B4BC8DB-FEB4-461D-B9D7-789460358D66}" destId="{3659017B-C82E-4965-94B1-F3227E3F150C}" srcOrd="1" destOrd="0" presId="urn:microsoft.com/office/officeart/2016/7/layout/LinearBlockProcessNumbered"/>
    <dgm:cxn modelId="{CDC95497-3B0A-4FB6-B315-227B3E2C182C}" type="presParOf" srcId="{7B4BC8DB-FEB4-461D-B9D7-789460358D66}" destId="{A7BED6DD-A5F3-4621-B798-7EEF8C762A0E}" srcOrd="2" destOrd="0" presId="urn:microsoft.com/office/officeart/2016/7/layout/LinearBlockProcessNumbered"/>
    <dgm:cxn modelId="{6D350731-82CB-4333-BE4D-1332B87100F1}" type="presParOf" srcId="{A7BED6DD-A5F3-4621-B798-7EEF8C762A0E}" destId="{633C1008-7601-4060-A550-ACD3A1143474}" srcOrd="0" destOrd="0" presId="urn:microsoft.com/office/officeart/2016/7/layout/LinearBlockProcessNumbered"/>
    <dgm:cxn modelId="{6A1D56AA-E613-44A5-ACF3-835E6F716866}" type="presParOf" srcId="{A7BED6DD-A5F3-4621-B798-7EEF8C762A0E}" destId="{4D6D2ED8-1888-4CF5-B2B2-BB986A7DC1CC}" srcOrd="1" destOrd="0" presId="urn:microsoft.com/office/officeart/2016/7/layout/LinearBlockProcessNumbered"/>
    <dgm:cxn modelId="{C1EA4514-2ACE-42EF-8F8F-D68F8A320E25}" type="presParOf" srcId="{A7BED6DD-A5F3-4621-B798-7EEF8C762A0E}" destId="{345510CF-AA25-41A7-882B-A58D9710AAF6}" srcOrd="2" destOrd="0" presId="urn:microsoft.com/office/officeart/2016/7/layout/LinearBlockProcessNumbered"/>
    <dgm:cxn modelId="{0FC42C4F-10A2-47BF-A540-56F5848F9C26}" type="presParOf" srcId="{7B4BC8DB-FEB4-461D-B9D7-789460358D66}" destId="{609FB48A-3749-40F5-9D11-6B8AFBC28F6F}" srcOrd="3" destOrd="0" presId="urn:microsoft.com/office/officeart/2016/7/layout/LinearBlockProcessNumbered"/>
    <dgm:cxn modelId="{0786F62E-FB4A-4239-878A-7ED52AD0EAFB}" type="presParOf" srcId="{7B4BC8DB-FEB4-461D-B9D7-789460358D66}" destId="{EA9DB1C3-A25A-442A-997B-BFEB38537B02}" srcOrd="4" destOrd="0" presId="urn:microsoft.com/office/officeart/2016/7/layout/LinearBlockProcessNumbered"/>
    <dgm:cxn modelId="{1373E5C0-2AB7-442A-AA20-53E6CA3362D3}" type="presParOf" srcId="{EA9DB1C3-A25A-442A-997B-BFEB38537B02}" destId="{50BAA824-EDBD-4599-8A65-AD7765A9D4BC}" srcOrd="0" destOrd="0" presId="urn:microsoft.com/office/officeart/2016/7/layout/LinearBlockProcessNumbered"/>
    <dgm:cxn modelId="{23525014-EA9A-4DDD-946D-ABC0404A1B00}" type="presParOf" srcId="{EA9DB1C3-A25A-442A-997B-BFEB38537B02}" destId="{F854CBA1-C23C-4D62-A365-6BBBA5F2656F}" srcOrd="1" destOrd="0" presId="urn:microsoft.com/office/officeart/2016/7/layout/LinearBlockProcessNumbered"/>
    <dgm:cxn modelId="{8A12C133-EBBB-483A-85EF-ADA99F286559}" type="presParOf" srcId="{EA9DB1C3-A25A-442A-997B-BFEB38537B02}" destId="{F69E2870-66D4-4D2B-9497-0CB5B1E1D86C}" srcOrd="2" destOrd="0" presId="urn:microsoft.com/office/officeart/2016/7/layout/LinearBlockProcessNumbered"/>
    <dgm:cxn modelId="{2F224705-9771-4EAC-BAC6-71C1D8216661}" type="presParOf" srcId="{7B4BC8DB-FEB4-461D-B9D7-789460358D66}" destId="{10D38551-CFA9-419B-871C-3007DA5BB4EF}" srcOrd="5" destOrd="0" presId="urn:microsoft.com/office/officeart/2016/7/layout/LinearBlockProcessNumbered"/>
    <dgm:cxn modelId="{DA5970A9-A4CD-4C10-A89A-360B14A5B815}" type="presParOf" srcId="{7B4BC8DB-FEB4-461D-B9D7-789460358D66}" destId="{D425DF5A-3B9C-4E6E-9A03-794C5F18B082}" srcOrd="6" destOrd="0" presId="urn:microsoft.com/office/officeart/2016/7/layout/LinearBlockProcessNumbered"/>
    <dgm:cxn modelId="{619DB17C-620D-4B6C-800E-53EE39A81CFC}" type="presParOf" srcId="{D425DF5A-3B9C-4E6E-9A03-794C5F18B082}" destId="{6801ED26-43FA-46AF-8F33-280BC538D82D}" srcOrd="0" destOrd="0" presId="urn:microsoft.com/office/officeart/2016/7/layout/LinearBlockProcessNumbered"/>
    <dgm:cxn modelId="{8E309283-34B6-464D-A87F-C3B2285E7AD6}" type="presParOf" srcId="{D425DF5A-3B9C-4E6E-9A03-794C5F18B082}" destId="{A78F4752-702B-4B20-9626-B0409C389295}" srcOrd="1" destOrd="0" presId="urn:microsoft.com/office/officeart/2016/7/layout/LinearBlockProcessNumbered"/>
    <dgm:cxn modelId="{BCD0AB37-917D-4808-9C26-A247C0B63356}" type="presParOf" srcId="{D425DF5A-3B9C-4E6E-9A03-794C5F18B082}" destId="{526BD9E1-42B2-4A4E-93B8-C1D5601ABE0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B23FD-557A-4A4D-801F-1489CA6A4560}">
      <dsp:nvSpPr>
        <dsp:cNvPr id="0" name=""/>
        <dsp:cNvSpPr/>
      </dsp:nvSpPr>
      <dsp:spPr>
        <a:xfrm>
          <a:off x="212" y="328325"/>
          <a:ext cx="2568514" cy="30822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Human-readable version of machine code.</a:t>
          </a:r>
          <a:endParaRPr lang="en-US" sz="2200" kern="1200"/>
        </a:p>
      </dsp:txBody>
      <dsp:txXfrm>
        <a:off x="212" y="1561212"/>
        <a:ext cx="2568514" cy="1849330"/>
      </dsp:txXfrm>
    </dsp:sp>
    <dsp:sp modelId="{460086A6-B92C-4645-A9E8-C540F3EA30F5}">
      <dsp:nvSpPr>
        <dsp:cNvPr id="0" name=""/>
        <dsp:cNvSpPr/>
      </dsp:nvSpPr>
      <dsp:spPr>
        <a:xfrm>
          <a:off x="212" y="328325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01</a:t>
          </a:r>
        </a:p>
      </dsp:txBody>
      <dsp:txXfrm>
        <a:off x="212" y="328325"/>
        <a:ext cx="2568514" cy="1232887"/>
      </dsp:txXfrm>
    </dsp:sp>
    <dsp:sp modelId="{633C1008-7601-4060-A550-ACD3A1143474}">
      <dsp:nvSpPr>
        <dsp:cNvPr id="0" name=""/>
        <dsp:cNvSpPr/>
      </dsp:nvSpPr>
      <dsp:spPr>
        <a:xfrm>
          <a:off x="2774208" y="328325"/>
          <a:ext cx="2568514" cy="3082217"/>
        </a:xfrm>
        <a:prstGeom prst="rect">
          <a:avLst/>
        </a:prstGeom>
        <a:solidFill>
          <a:schemeClr val="accent2">
            <a:hueOff val="2357366"/>
            <a:satOff val="-8879"/>
            <a:lumOff val="7451"/>
            <a:alphaOff val="0"/>
          </a:schemeClr>
        </a:solidFill>
        <a:ln w="12700" cap="flat" cmpd="sng" algn="ctr">
          <a:solidFill>
            <a:schemeClr val="accent2">
              <a:hueOff val="2357366"/>
              <a:satOff val="-8879"/>
              <a:lumOff val="7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Each instruction translates to one machine instruction.</a:t>
          </a:r>
          <a:endParaRPr lang="en-US" sz="2200" kern="1200"/>
        </a:p>
      </dsp:txBody>
      <dsp:txXfrm>
        <a:off x="2774208" y="1561212"/>
        <a:ext cx="2568514" cy="1849330"/>
      </dsp:txXfrm>
    </dsp:sp>
    <dsp:sp modelId="{4D6D2ED8-1888-4CF5-B2B2-BB986A7DC1CC}">
      <dsp:nvSpPr>
        <dsp:cNvPr id="0" name=""/>
        <dsp:cNvSpPr/>
      </dsp:nvSpPr>
      <dsp:spPr>
        <a:xfrm>
          <a:off x="2774208" y="328325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02</a:t>
          </a:r>
        </a:p>
      </dsp:txBody>
      <dsp:txXfrm>
        <a:off x="2774208" y="328325"/>
        <a:ext cx="2568514" cy="1232887"/>
      </dsp:txXfrm>
    </dsp:sp>
    <dsp:sp modelId="{50BAA824-EDBD-4599-8A65-AD7765A9D4BC}">
      <dsp:nvSpPr>
        <dsp:cNvPr id="0" name=""/>
        <dsp:cNvSpPr/>
      </dsp:nvSpPr>
      <dsp:spPr>
        <a:xfrm>
          <a:off x="5548205" y="328325"/>
          <a:ext cx="2568514" cy="3082217"/>
        </a:xfrm>
        <a:prstGeom prst="rect">
          <a:avLst/>
        </a:prstGeom>
        <a:solidFill>
          <a:schemeClr val="accent2">
            <a:hueOff val="4714731"/>
            <a:satOff val="-17759"/>
            <a:lumOff val="14902"/>
            <a:alphaOff val="0"/>
          </a:schemeClr>
        </a:solidFill>
        <a:ln w="12700" cap="flat" cmpd="sng" algn="ctr">
          <a:solidFill>
            <a:schemeClr val="accent2">
              <a:hueOff val="4714731"/>
              <a:satOff val="-17759"/>
              <a:lumOff val="1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Written using mnemonics (e.g., MOV, ADD, SUB).</a:t>
          </a:r>
          <a:endParaRPr lang="en-US" sz="2200" kern="1200"/>
        </a:p>
      </dsp:txBody>
      <dsp:txXfrm>
        <a:off x="5548205" y="1561212"/>
        <a:ext cx="2568514" cy="1849330"/>
      </dsp:txXfrm>
    </dsp:sp>
    <dsp:sp modelId="{F854CBA1-C23C-4D62-A365-6BBBA5F2656F}">
      <dsp:nvSpPr>
        <dsp:cNvPr id="0" name=""/>
        <dsp:cNvSpPr/>
      </dsp:nvSpPr>
      <dsp:spPr>
        <a:xfrm>
          <a:off x="5548205" y="328325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03</a:t>
          </a:r>
        </a:p>
      </dsp:txBody>
      <dsp:txXfrm>
        <a:off x="5548205" y="328325"/>
        <a:ext cx="2568514" cy="1232887"/>
      </dsp:txXfrm>
    </dsp:sp>
    <dsp:sp modelId="{6801ED26-43FA-46AF-8F33-280BC538D82D}">
      <dsp:nvSpPr>
        <dsp:cNvPr id="0" name=""/>
        <dsp:cNvSpPr/>
      </dsp:nvSpPr>
      <dsp:spPr>
        <a:xfrm>
          <a:off x="8322201" y="328325"/>
          <a:ext cx="2568514" cy="3082217"/>
        </a:xfrm>
        <a:prstGeom prst="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accent2">
              <a:hueOff val="7072097"/>
              <a:satOff val="-26638"/>
              <a:lumOff val="2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0" rIns="253712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Architecture-dependent (x86, ARM, RISC-V, etc.).</a:t>
          </a:r>
          <a:endParaRPr lang="en-US" sz="2200" kern="1200"/>
        </a:p>
      </dsp:txBody>
      <dsp:txXfrm>
        <a:off x="8322201" y="1561212"/>
        <a:ext cx="2568514" cy="1849330"/>
      </dsp:txXfrm>
    </dsp:sp>
    <dsp:sp modelId="{A78F4752-702B-4B20-9626-B0409C389295}">
      <dsp:nvSpPr>
        <dsp:cNvPr id="0" name=""/>
        <dsp:cNvSpPr/>
      </dsp:nvSpPr>
      <dsp:spPr>
        <a:xfrm>
          <a:off x="8322201" y="328325"/>
          <a:ext cx="2568514" cy="123288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712" tIns="165100" rIns="253712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04</a:t>
          </a:r>
        </a:p>
      </dsp:txBody>
      <dsp:txXfrm>
        <a:off x="8322201" y="328325"/>
        <a:ext cx="2568514" cy="1232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0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4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35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40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851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3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2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90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76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6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944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necompiler.com/assembl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onecompiler.com/assembly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25BEFEF0-BBF1-C9E6-891E-FFC202ECE1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0674C-7344-E6EF-9D16-63B08C910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r>
              <a:rPr lang="en-GB" dirty="0"/>
              <a:t>Lab02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F2E7D-A7A6-F498-AA93-CF8AE5E60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r>
              <a:rPr lang="en-GB" dirty="0"/>
              <a:t>Distributed </a:t>
            </a:r>
            <a:r>
              <a:rPr lang="en-GB" dirty="0" err="1"/>
              <a:t>SysTEM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404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CAE3E-9D07-9029-D179-3E07CFBD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Operations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0EC45D-D7AF-FE30-F99A-4180F37B3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5388018"/>
              </p:ext>
            </p:extLst>
          </p:nvPr>
        </p:nvGraphicFramePr>
        <p:xfrm>
          <a:off x="650081" y="2945208"/>
          <a:ext cx="10891837" cy="736600"/>
        </p:xfrm>
        <a:graphic>
          <a:graphicData uri="http://schemas.openxmlformats.org/drawingml/2006/table">
            <a:tbl>
              <a:tblPr/>
              <a:tblGrid>
                <a:gridCol w="10891837">
                  <a:extLst>
                    <a:ext uri="{9D8B030D-6E8A-4147-A177-3AD203B41FA5}">
                      <a16:colId xmlns:a16="http://schemas.microsoft.com/office/drawing/2014/main" val="10739360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GB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MOV </a:t>
                      </a:r>
                      <a:r>
                        <a:rPr lang="en-GB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EAX, </a:t>
                      </a:r>
                      <a:r>
                        <a:rPr lang="en-GB" sz="2000" b="0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GB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sz="20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Load 5 into EAX</a:t>
                      </a:r>
                      <a:br>
                        <a:rPr lang="en-GB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20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MOV </a:t>
                      </a:r>
                      <a:r>
                        <a:rPr lang="en-GB" sz="20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EBX, EAX  </a:t>
                      </a:r>
                      <a:r>
                        <a:rPr lang="en-GB" sz="20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Copy EAX to EBX</a:t>
                      </a: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2939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1BB90B7-0012-D67E-8E13-7D7E5F6C8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8B47CE-B31D-079A-383D-2B75403BF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834195"/>
              </p:ext>
            </p:extLst>
          </p:nvPr>
        </p:nvGraphicFramePr>
        <p:xfrm>
          <a:off x="639763" y="3796665"/>
          <a:ext cx="10891837" cy="1666240"/>
        </p:xfrm>
        <a:graphic>
          <a:graphicData uri="http://schemas.openxmlformats.org/drawingml/2006/table">
            <a:tbl>
              <a:tblPr/>
              <a:tblGrid>
                <a:gridCol w="10891837">
                  <a:extLst>
                    <a:ext uri="{9D8B030D-6E8A-4147-A177-3AD203B41FA5}">
                      <a16:colId xmlns:a16="http://schemas.microsoft.com/office/drawing/2014/main" val="14045479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GB" sz="18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ADD </a:t>
                      </a:r>
                      <a:r>
                        <a:rPr lang="en-GB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EAX, EBX  </a:t>
                      </a:r>
                      <a:r>
                        <a:rPr lang="en-GB" sz="18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EAX = EAX + EBX</a:t>
                      </a:r>
                      <a:br>
                        <a:rPr lang="en-GB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8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SUB </a:t>
                      </a:r>
                      <a:r>
                        <a:rPr lang="en-GB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EAX, </a:t>
                      </a:r>
                      <a:r>
                        <a:rPr lang="en-GB" sz="1800" b="0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lang="en-GB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sz="18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EAX = EAX - 2</a:t>
                      </a:r>
                      <a:br>
                        <a:rPr lang="en-GB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8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MUL </a:t>
                      </a:r>
                      <a:r>
                        <a:rPr lang="en-GB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EBX       </a:t>
                      </a:r>
                      <a:r>
                        <a:rPr lang="en-GB" sz="18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EAX = EAX * EBX</a:t>
                      </a:r>
                      <a:br>
                        <a:rPr lang="en-GB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800" b="0" i="0" u="none" strike="noStrike" dirty="0">
                          <a:solidFill>
                            <a:srgbClr val="990073"/>
                          </a:solidFill>
                          <a:effectLst/>
                          <a:latin typeface="Consolas" panose="020B0609020204030204" pitchFamily="49" charset="0"/>
                        </a:rPr>
                        <a:t>DIV</a:t>
                      </a:r>
                      <a:r>
                        <a:rPr lang="en-GB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EBX       </a:t>
                      </a:r>
                      <a:r>
                        <a:rPr lang="en-GB" sz="18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EAX = EAX / EBX, remainder in EDX</a:t>
                      </a:r>
                      <a:br>
                        <a:rPr lang="en-GB" sz="18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283314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D626A9E3-11BC-163D-6507-DFF420B5A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3" y="3797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090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DF29-0D57-F0DD-17CF-7133FB79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1C800-077B-749E-0788-B76950A6C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1800" b="1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AND </a:t>
            </a:r>
            <a:r>
              <a:rPr lang="en-GB" sz="18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EAX, EBX  </a:t>
            </a:r>
            <a:r>
              <a:rPr lang="en-GB" sz="1800" b="0" i="1" u="none" strike="noStrike" dirty="0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; Bitwise AND</a:t>
            </a:r>
            <a:br>
              <a:rPr lang="en-GB" sz="18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i="0" u="none" strike="noStrike" dirty="0"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GB" sz="18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EAX, EBX   </a:t>
            </a:r>
            <a:r>
              <a:rPr lang="en-GB" sz="1800" b="0" i="1" u="none" strike="noStrike" dirty="0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; Bitwise OR</a:t>
            </a:r>
            <a:br>
              <a:rPr lang="en-GB" sz="18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i="0" u="none" strike="noStrike" dirty="0"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XOR</a:t>
            </a:r>
            <a:r>
              <a:rPr lang="en-GB" sz="18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EAX, EBX  </a:t>
            </a:r>
            <a:r>
              <a:rPr lang="en-GB" sz="1800" b="0" i="1" u="none" strike="noStrike" dirty="0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; Bitwise XOR</a:t>
            </a:r>
            <a:br>
              <a:rPr lang="en-GB" sz="18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</a:br>
            <a:r>
              <a:rPr lang="en-GB" sz="1800" b="0" i="0" u="none" strike="noStrike" dirty="0">
                <a:solidFill>
                  <a:srgbClr val="990073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GB" sz="1800" b="0" i="0" u="none" strike="noStrike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EAX       </a:t>
            </a:r>
            <a:r>
              <a:rPr lang="en-GB" sz="1800" b="0" i="1" u="none" strike="noStrike" dirty="0">
                <a:solidFill>
                  <a:srgbClr val="999988"/>
                </a:solidFill>
                <a:effectLst/>
                <a:latin typeface="Consolas" panose="020B0609020204030204" pitchFamily="49" charset="0"/>
              </a:rPr>
              <a:t>; Bitwise NOT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767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5C2B-049A-48C1-6AB8-A24395E2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a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C9D1FD-7774-303E-9142-A46AF48A8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972924"/>
              </p:ext>
            </p:extLst>
          </p:nvPr>
        </p:nvGraphicFramePr>
        <p:xfrm>
          <a:off x="640079" y="2241031"/>
          <a:ext cx="4633379" cy="4407108"/>
        </p:xfrm>
        <a:graphic>
          <a:graphicData uri="http://schemas.openxmlformats.org/drawingml/2006/table">
            <a:tbl>
              <a:tblPr/>
              <a:tblGrid>
                <a:gridCol w="4633379">
                  <a:extLst>
                    <a:ext uri="{9D8B030D-6E8A-4147-A177-3AD203B41FA5}">
                      <a16:colId xmlns:a16="http://schemas.microsoft.com/office/drawing/2014/main" val="583030109"/>
                    </a:ext>
                  </a:extLst>
                </a:gridCol>
              </a:tblGrid>
              <a:tr h="4407108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1" i="0" u="none" strike="noStrike" dirty="0">
                          <a:solidFill>
                            <a:srgbClr val="990073"/>
                          </a:solidFill>
                          <a:effectLst/>
                          <a:latin typeface="Consolas" panose="020B0609020204030204" pitchFamily="49" charset="0"/>
                        </a:rPr>
                        <a:t>section</a:t>
                      </a: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200" b="1" i="0" u="none" strike="noStrike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.data</a:t>
                      </a:r>
                      <a:b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x dd </a:t>
                      </a:r>
                      <a:r>
                        <a:rPr lang="en-GB" sz="1200" b="1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GB" sz="1200" b="1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x = 10</a:t>
                      </a:r>
                      <a:b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y dd </a:t>
                      </a:r>
                      <a:r>
                        <a:rPr lang="en-GB" sz="1200" b="1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</a:t>
                      </a:r>
                      <a:r>
                        <a:rPr lang="en-GB" sz="1200" b="1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y = 5</a:t>
                      </a:r>
                      <a:b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990073"/>
                          </a:solidFill>
                          <a:effectLst/>
                          <a:latin typeface="Consolas" panose="020B0609020204030204" pitchFamily="49" charset="0"/>
                        </a:rPr>
                        <a:t>section</a:t>
                      </a: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200" b="1" i="0" u="none" strike="noStrike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.text</a:t>
                      </a:r>
                      <a:b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sz="1200" b="1" i="0" u="none" strike="noStrike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global</a:t>
                      </a: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_start</a:t>
                      </a:r>
                      <a:b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GB" sz="1200" b="1" i="0" u="none" strike="noStrike" dirty="0">
                          <a:solidFill>
                            <a:srgbClr val="99007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990073"/>
                          </a:solidFill>
                          <a:effectLst/>
                          <a:latin typeface="Consolas" panose="020B0609020204030204" pitchFamily="49" charset="0"/>
                        </a:rPr>
                        <a:t>_start:</a:t>
                      </a:r>
                      <a:b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sz="1200" b="1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Load values into registers</a:t>
                      </a:r>
                      <a:b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mov </a:t>
                      </a:r>
                      <a:r>
                        <a:rPr lang="en-GB" sz="1200" b="1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eax</a:t>
                      </a: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[x]    </a:t>
                      </a:r>
                      <a:r>
                        <a:rPr lang="en-GB" sz="1200" b="1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Load x into EAX</a:t>
                      </a:r>
                      <a:b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mov </a:t>
                      </a:r>
                      <a:r>
                        <a:rPr lang="en-GB" sz="1200" b="1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ebx</a:t>
                      </a: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[y]    </a:t>
                      </a:r>
                      <a:r>
                        <a:rPr lang="en-GB" sz="1200" b="1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Load y into EBX</a:t>
                      </a:r>
                      <a:b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sz="1200" b="1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Compare x and y</a:t>
                      </a:r>
                      <a:b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sz="1200" b="1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cmp</a:t>
                      </a: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200" b="1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eax</a:t>
                      </a: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200" b="1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ebx</a:t>
                      </a: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sz="1200" b="1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Compare EAX with EBX</a:t>
                      </a:r>
                      <a:b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sz="1200" b="1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jle</a:t>
                      </a: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200" b="1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not_greater</a:t>
                      </a: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200" b="1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Jump if x &lt;= y (less or equal)</a:t>
                      </a:r>
                      <a:br>
                        <a:rPr lang="en-GB" sz="11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GB" sz="11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</a:t>
                      </a:r>
                      <a:endParaRPr lang="en-GB" sz="1100" dirty="0">
                        <a:effectLst/>
                      </a:endParaRPr>
                    </a:p>
                  </a:txBody>
                  <a:tcPr marL="52434" marR="52434" marT="52434" marB="524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04518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CAA505D-C382-D404-F719-0444815A54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68334"/>
              </p:ext>
            </p:extLst>
          </p:nvPr>
        </p:nvGraphicFramePr>
        <p:xfrm>
          <a:off x="5646314" y="2242526"/>
          <a:ext cx="4633379" cy="4407108"/>
        </p:xfrm>
        <a:graphic>
          <a:graphicData uri="http://schemas.openxmlformats.org/drawingml/2006/table">
            <a:tbl>
              <a:tblPr/>
              <a:tblGrid>
                <a:gridCol w="4633379">
                  <a:extLst>
                    <a:ext uri="{9D8B030D-6E8A-4147-A177-3AD203B41FA5}">
                      <a16:colId xmlns:a16="http://schemas.microsoft.com/office/drawing/2014/main" val="583030109"/>
                    </a:ext>
                  </a:extLst>
                </a:gridCol>
              </a:tblGrid>
              <a:tr h="4407108">
                <a:tc>
                  <a:txBody>
                    <a:bodyPr/>
                    <a:lstStyle/>
                    <a:p>
                      <a:pPr rtl="0" fontAlgn="t"/>
                      <a:b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sz="1200" b="1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Code executed if x &gt; y</a:t>
                      </a:r>
                      <a:b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sz="1200" b="1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(this is where you would place your action)</a:t>
                      </a:r>
                      <a:b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mov </a:t>
                      </a:r>
                      <a:r>
                        <a:rPr lang="en-GB" sz="1200" b="1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ecx</a:t>
                      </a: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200" b="1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GB" sz="1200" b="1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Example action: set ECX = 1</a:t>
                      </a:r>
                      <a:b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GB" sz="1200" b="1" i="0" u="none" strike="noStrike" dirty="0">
                          <a:solidFill>
                            <a:srgbClr val="99007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 err="1">
                          <a:solidFill>
                            <a:srgbClr val="990073"/>
                          </a:solidFill>
                          <a:effectLst/>
                          <a:latin typeface="Consolas" panose="020B0609020204030204" pitchFamily="49" charset="0"/>
                        </a:rPr>
                        <a:t>not_greater</a:t>
                      </a:r>
                      <a:r>
                        <a:rPr lang="en-GB" sz="1200" b="1" i="0" u="none" strike="noStrike" dirty="0">
                          <a:solidFill>
                            <a:srgbClr val="990073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b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sz="1200" b="1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Exit</a:t>
                      </a:r>
                      <a:b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mov </a:t>
                      </a:r>
                      <a:r>
                        <a:rPr lang="en-GB" sz="1200" b="1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eax</a:t>
                      </a: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200" b="1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  </a:t>
                      </a:r>
                      <a:r>
                        <a:rPr lang="en-GB" sz="1200" b="1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GB" sz="1200" b="1" i="1" u="none" strike="noStrike" dirty="0" err="1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syscall</a:t>
                      </a:r>
                      <a:r>
                        <a:rPr lang="en-GB" sz="1200" b="1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: exit</a:t>
                      </a:r>
                      <a:b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sz="1200" b="1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xor</a:t>
                      </a: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200" b="1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ebx</a:t>
                      </a: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200" b="1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ebx</a:t>
                      </a: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sz="1200" b="1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status 0</a:t>
                      </a:r>
                      <a:b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int </a:t>
                      </a:r>
                      <a:r>
                        <a:rPr lang="en-GB" sz="1200" b="1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0x80</a:t>
                      </a: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GB" sz="1200" b="1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call kernel</a:t>
                      </a:r>
                      <a:endParaRPr lang="en-GB" sz="1200" dirty="0">
                        <a:effectLst/>
                      </a:endParaRPr>
                    </a:p>
                  </a:txBody>
                  <a:tcPr marL="52434" marR="52434" marT="52434" marB="524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104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735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D9D6-C4B5-74A9-8AA9-BC3171A8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see some operations in Disk and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16BFE-81D1-740C-DC04-69A5F3E4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 us open the notebooks</a:t>
            </a:r>
          </a:p>
          <a:p>
            <a:endParaRPr lang="en-GB" dirty="0"/>
          </a:p>
          <a:p>
            <a:r>
              <a:rPr lang="en-GB"/>
              <a:t>Ufa!!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107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8BA6-F3C0-66C6-C3A8-6C333B78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Assembly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9EE2C-65A5-1C98-B804-94688F269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5455920" cy="3566160"/>
          </a:xfrm>
        </p:spPr>
        <p:txBody>
          <a:bodyPr/>
          <a:lstStyle/>
          <a:p>
            <a:r>
              <a:rPr lang="en-GB" dirty="0"/>
              <a:t>Assembly language is a </a:t>
            </a:r>
            <a:r>
              <a:rPr lang="en-GB" b="1" dirty="0"/>
              <a:t>low-level programming language</a:t>
            </a:r>
            <a:r>
              <a:rPr lang="en-GB" dirty="0"/>
              <a:t> that directly corresponds to a computer’s machine code. It allows precise control over hardware, making it useful for system programming, embedded systems, and performance-critical applications.</a:t>
            </a:r>
          </a:p>
        </p:txBody>
      </p:sp>
      <p:pic>
        <p:nvPicPr>
          <p:cNvPr id="1026" name="Picture 2" descr="Assembly Language Logo">
            <a:extLst>
              <a:ext uri="{FF2B5EF4-FFF2-40B4-BE49-F238E27FC236}">
                <a16:creationId xmlns:a16="http://schemas.microsoft.com/office/drawing/2014/main" id="{6E791B43-1BA1-7091-552B-F8A8B5D98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0"/>
          <a:stretch/>
        </p:blipFill>
        <p:spPr bwMode="auto">
          <a:xfrm>
            <a:off x="6096000" y="398439"/>
            <a:ext cx="5910263" cy="580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0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63895-384A-048D-1503-E9639A0D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/>
          </a:bodyPr>
          <a:lstStyle/>
          <a:p>
            <a:r>
              <a:rPr lang="en-GB" dirty="0"/>
              <a:t>What is Assembly Code?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442978-F626-5C3E-25FC-6CE72465D1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5781207"/>
              </p:ext>
            </p:extLst>
          </p:nvPr>
        </p:nvGraphicFramePr>
        <p:xfrm>
          <a:off x="640079" y="2559050"/>
          <a:ext cx="10890929" cy="37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337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948F-C5F8-4052-C118-D4AEF886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85F72-3EED-C502-3939-CC3F2A377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Instructions – Commands executed by the CPU (e.g., MOV, ADD).</a:t>
            </a:r>
          </a:p>
          <a:p>
            <a:r>
              <a:rPr lang="en-GB" dirty="0"/>
              <a:t>Registers – Small storage inside CPU (AX, BX, CX, DX in x86).</a:t>
            </a:r>
          </a:p>
          <a:p>
            <a:r>
              <a:rPr lang="en-GB" dirty="0"/>
              <a:t>Memory Access – Load/store values from RAM.</a:t>
            </a:r>
          </a:p>
          <a:p>
            <a:r>
              <a:rPr lang="en-GB" dirty="0"/>
              <a:t>Flags – Status indicators for operations (ZF, CF, OF).</a:t>
            </a:r>
          </a:p>
        </p:txBody>
      </p:sp>
    </p:spTree>
    <p:extLst>
      <p:ext uri="{BB962C8B-B14F-4D97-AF65-F5344CB8AC3E}">
        <p14:creationId xmlns:p14="http://schemas.microsoft.com/office/powerpoint/2010/main" val="4165059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CF2BF-119D-E085-5BE6-B4A3021E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of Code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D269D8-7A2E-0AB2-3B4E-CD1817055C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9763" y="3011805"/>
          <a:ext cx="10891837" cy="2809240"/>
        </p:xfrm>
        <a:graphic>
          <a:graphicData uri="http://schemas.openxmlformats.org/drawingml/2006/table">
            <a:tbl>
              <a:tblPr/>
              <a:tblGrid>
                <a:gridCol w="10891837">
                  <a:extLst>
                    <a:ext uri="{9D8B030D-6E8A-4147-A177-3AD203B41FA5}">
                      <a16:colId xmlns:a16="http://schemas.microsoft.com/office/drawing/2014/main" val="27245906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GB" sz="1100" b="0" i="0" u="none" strike="noStrike" dirty="0">
                          <a:solidFill>
                            <a:srgbClr val="990073"/>
                          </a:solidFill>
                          <a:effectLst/>
                          <a:latin typeface="Consolas" panose="020B0609020204030204" pitchFamily="49" charset="0"/>
                        </a:rPr>
                        <a:t>section</a:t>
                      </a: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100" b="1" i="0" u="none" strike="noStrike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.data</a:t>
                      </a: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  </a:t>
                      </a:r>
                      <a:r>
                        <a:rPr lang="en-GB" sz="11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Data section</a:t>
                      </a:r>
                      <a:b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msg</a:t>
                      </a: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db</a:t>
                      </a: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100" b="0" i="0" u="none" strike="noStrike" dirty="0"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"Hello, World!"</a:t>
                      </a: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100" b="0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GB" sz="11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Define a string</a:t>
                      </a:r>
                      <a:b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990073"/>
                          </a:solidFill>
                          <a:effectLst/>
                          <a:latin typeface="Consolas" panose="020B0609020204030204" pitchFamily="49" charset="0"/>
                        </a:rPr>
                        <a:t>section</a:t>
                      </a: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100" b="1" i="0" u="none" strike="noStrike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.text</a:t>
                      </a:r>
                      <a:b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sz="1100" b="1" i="0" u="none" strike="noStrike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global</a:t>
                      </a: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_start  </a:t>
                      </a:r>
                      <a:r>
                        <a:rPr lang="en-GB" sz="11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Entry point</a:t>
                      </a:r>
                      <a:b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GB" sz="1100" b="0" i="0" u="none" strike="noStrike" dirty="0">
                          <a:solidFill>
                            <a:srgbClr val="99007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990073"/>
                          </a:solidFill>
                          <a:effectLst/>
                          <a:latin typeface="Consolas" panose="020B0609020204030204" pitchFamily="49" charset="0"/>
                        </a:rPr>
                        <a:t>_start:</a:t>
                      </a:r>
                      <a:b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sz="11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mov </a:t>
                      </a:r>
                      <a:r>
                        <a:rPr lang="en-GB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eax</a:t>
                      </a: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100" b="0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  </a:t>
                      </a:r>
                      <a:r>
                        <a:rPr lang="en-GB" sz="11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GB" sz="1100" b="0" i="1" u="none" strike="noStrike" dirty="0" err="1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syscall</a:t>
                      </a:r>
                      <a:r>
                        <a:rPr lang="en-GB" sz="11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100" b="0" i="1" u="none" strike="noStrike" dirty="0" err="1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sys_write</a:t>
                      </a:r>
                      <a:b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sz="11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mov </a:t>
                      </a:r>
                      <a:r>
                        <a:rPr lang="en-GB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ebx</a:t>
                      </a: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100" b="0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  </a:t>
                      </a:r>
                      <a:r>
                        <a:rPr lang="en-GB" sz="11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file descriptor: </a:t>
                      </a:r>
                      <a:r>
                        <a:rPr lang="en-GB" sz="1100" b="0" i="1" u="none" strike="noStrike" dirty="0" err="1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stdout</a:t>
                      </a:r>
                      <a:b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sz="11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mov </a:t>
                      </a:r>
                      <a:r>
                        <a:rPr lang="en-GB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ecx</a:t>
                      </a: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msg</a:t>
                      </a: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</a:t>
                      </a:r>
                      <a:r>
                        <a:rPr lang="en-GB" sz="11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message address</a:t>
                      </a:r>
                      <a:b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sz="11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mov </a:t>
                      </a:r>
                      <a:r>
                        <a:rPr lang="en-GB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edx</a:t>
                      </a: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100" b="0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sz="11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message length</a:t>
                      </a:r>
                      <a:b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int </a:t>
                      </a:r>
                      <a:r>
                        <a:rPr lang="en-GB" sz="1100" b="0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0x80</a:t>
                      </a: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    </a:t>
                      </a:r>
                      <a:r>
                        <a:rPr lang="en-GB" sz="11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call kernel</a:t>
                      </a:r>
                      <a:b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sz="11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mov </a:t>
                      </a:r>
                      <a:r>
                        <a:rPr lang="en-GB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eax</a:t>
                      </a: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100" b="0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  </a:t>
                      </a:r>
                      <a:r>
                        <a:rPr lang="en-GB" sz="11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GB" sz="1100" b="0" i="1" u="none" strike="noStrike" dirty="0" err="1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syscall</a:t>
                      </a:r>
                      <a:r>
                        <a:rPr lang="en-GB" sz="11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: </a:t>
                      </a:r>
                      <a:r>
                        <a:rPr lang="en-GB" sz="1100" b="0" i="1" u="none" strike="noStrike" dirty="0" err="1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sys_exit</a:t>
                      </a:r>
                      <a:b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xor</a:t>
                      </a: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ebx</a:t>
                      </a: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GB" sz="11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ebx</a:t>
                      </a: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</a:t>
                      </a:r>
                      <a:r>
                        <a:rPr lang="en-GB" sz="11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return 0</a:t>
                      </a:r>
                      <a:b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int </a:t>
                      </a:r>
                      <a:r>
                        <a:rPr lang="en-GB" sz="1100" b="0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0x80</a:t>
                      </a:r>
                      <a:r>
                        <a:rPr lang="en-GB" sz="11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    </a:t>
                      </a:r>
                      <a:r>
                        <a:rPr lang="en-GB" sz="11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call kernel</a:t>
                      </a:r>
                      <a:endParaRPr lang="en-GB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51471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361CC29-35AD-1C37-0035-08BB776A4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8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711B-10BD-6728-55DC-CA1C1E795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the message to “Hello IMS”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19FAA-D6FA-9641-8BF2-739CEFB4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Easy!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13247A-F62F-AC46-C72A-F5DE9F447233}"/>
              </a:ext>
            </a:extLst>
          </p:cNvPr>
          <p:cNvSpPr txBox="1"/>
          <p:nvPr/>
        </p:nvSpPr>
        <p:spPr>
          <a:xfrm>
            <a:off x="931277" y="3307237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Assembly Online Compiler &amp; Emulator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227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5769D-B4C1-1F72-BA2F-9A4FFD643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4F856-6718-AFEC-708D-7F09DE73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Print two things in separate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C9B8A-C9F7-225E-3F1B-0D1673485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Let us see!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36026-3965-5075-4589-9CA4A7096278}"/>
              </a:ext>
            </a:extLst>
          </p:cNvPr>
          <p:cNvSpPr txBox="1"/>
          <p:nvPr/>
        </p:nvSpPr>
        <p:spPr>
          <a:xfrm>
            <a:off x="931277" y="3307237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Assembly Online Compiler &amp; Emulator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294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FE0877-B536-36FF-F823-A827CB7B6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761985"/>
              </p:ext>
            </p:extLst>
          </p:nvPr>
        </p:nvGraphicFramePr>
        <p:xfrm>
          <a:off x="574186" y="1399849"/>
          <a:ext cx="10918444" cy="4900743"/>
        </p:xfrm>
        <a:graphic>
          <a:graphicData uri="http://schemas.openxmlformats.org/drawingml/2006/table">
            <a:tbl>
              <a:tblPr/>
              <a:tblGrid>
                <a:gridCol w="10918444">
                  <a:extLst>
                    <a:ext uri="{9D8B030D-6E8A-4147-A177-3AD203B41FA5}">
                      <a16:colId xmlns:a16="http://schemas.microsoft.com/office/drawing/2014/main" val="1626887156"/>
                    </a:ext>
                  </a:extLst>
                </a:gridCol>
              </a:tblGrid>
              <a:tr h="4900743">
                <a:tc>
                  <a:txBody>
                    <a:bodyPr/>
                    <a:lstStyle/>
                    <a:p>
                      <a:pPr rtl="0" fontAlgn="t"/>
                      <a:r>
                        <a:rPr lang="en-GB" sz="1200" b="0" i="0" u="none" strike="noStrike" dirty="0">
                          <a:solidFill>
                            <a:srgbClr val="990073"/>
                          </a:solidFill>
                          <a:effectLst/>
                          <a:latin typeface="Consolas" panose="020B0609020204030204" pitchFamily="49" charset="0"/>
                        </a:rPr>
                        <a:t>section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200" b="1" i="0" u="none" strike="noStrike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.data</a:t>
                      </a:r>
                      <a:b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0" i="0" u="none" strike="noStrike" dirty="0">
                          <a:solidFill>
                            <a:srgbClr val="990073"/>
                          </a:solidFill>
                          <a:effectLst/>
                          <a:latin typeface="Consolas" panose="020B0609020204030204" pitchFamily="49" charset="0"/>
                        </a:rPr>
                        <a:t>hello: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  </a:t>
                      </a:r>
                      <a:r>
                        <a:rPr lang="en-GB" sz="12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db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200" b="0" i="0" u="none" strike="noStrike" dirty="0"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'Hello, World!'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200" b="0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r>
                        <a:rPr lang="en-GB" sz="12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'Hello, World!' plus a linefeed character</a:t>
                      </a:r>
                      <a:b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0" i="0" u="none" strike="noStrike" dirty="0" err="1">
                          <a:solidFill>
                            <a:srgbClr val="990073"/>
                          </a:solidFill>
                          <a:effectLst/>
                          <a:latin typeface="Consolas" panose="020B0609020204030204" pitchFamily="49" charset="0"/>
                        </a:rPr>
                        <a:t>helloLen</a:t>
                      </a:r>
                      <a:r>
                        <a:rPr lang="en-GB" sz="1200" b="0" i="0" u="none" strike="noStrike" dirty="0">
                          <a:solidFill>
                            <a:srgbClr val="990073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GB" sz="1200" b="1" i="0" u="none" strike="noStrike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equ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$-hello              </a:t>
                      </a:r>
                      <a:r>
                        <a:rPr lang="en-GB" sz="12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Length of the 'Hello world!' string</a:t>
                      </a:r>
                      <a:b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0" i="0" u="none" strike="noStrike" dirty="0">
                          <a:solidFill>
                            <a:srgbClr val="990073"/>
                          </a:solidFill>
                          <a:effectLst/>
                          <a:latin typeface="Consolas" panose="020B0609020204030204" pitchFamily="49" charset="0"/>
                        </a:rPr>
                        <a:t>message: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  </a:t>
                      </a:r>
                      <a:r>
                        <a:rPr lang="en-GB" sz="12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db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200" b="0" i="0" u="none" strike="noStrike" dirty="0">
                          <a:solidFill>
                            <a:srgbClr val="DD1144"/>
                          </a:solidFill>
                          <a:effectLst/>
                          <a:latin typeface="Consolas" panose="020B0609020204030204" pitchFamily="49" charset="0"/>
                        </a:rPr>
                        <a:t>'I am at school!'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en-GB" sz="1200" b="0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</a:t>
                      </a:r>
                      <a:b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0" i="0" u="none" strike="noStrike" dirty="0" err="1">
                          <a:solidFill>
                            <a:srgbClr val="990073"/>
                          </a:solidFill>
                          <a:effectLst/>
                          <a:latin typeface="Consolas" panose="020B0609020204030204" pitchFamily="49" charset="0"/>
                        </a:rPr>
                        <a:t>messageLen</a:t>
                      </a:r>
                      <a:r>
                        <a:rPr lang="en-GB" sz="1200" b="0" i="0" u="none" strike="noStrike" dirty="0">
                          <a:solidFill>
                            <a:srgbClr val="990073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GB" sz="1200" b="1" i="0" u="none" strike="noStrike" dirty="0" err="1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equ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$-message             </a:t>
                      </a:r>
                      <a:r>
                        <a:rPr lang="en-GB" sz="12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Length of the second string</a:t>
                      </a:r>
                      <a:b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0" i="0" u="none" strike="noStrike" dirty="0">
                          <a:solidFill>
                            <a:srgbClr val="990073"/>
                          </a:solidFill>
                          <a:effectLst/>
                          <a:latin typeface="Consolas" panose="020B0609020204030204" pitchFamily="49" charset="0"/>
                        </a:rPr>
                        <a:t>section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200" b="1" i="0" u="none" strike="noStrike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.text</a:t>
                      </a:r>
                      <a:b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999999"/>
                          </a:solidFill>
                          <a:effectLst/>
                          <a:latin typeface="Consolas" panose="020B0609020204030204" pitchFamily="49" charset="0"/>
                        </a:rPr>
                        <a:t>global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_start</a:t>
                      </a:r>
                      <a:b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en-GB" sz="1200" b="0" i="0" u="none" strike="noStrike" dirty="0">
                          <a:solidFill>
                            <a:srgbClr val="99007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0" i="0" u="none" strike="noStrike" dirty="0">
                          <a:solidFill>
                            <a:srgbClr val="990073"/>
                          </a:solidFill>
                          <a:effectLst/>
                          <a:latin typeface="Consolas" panose="020B0609020204030204" pitchFamily="49" charset="0"/>
                        </a:rPr>
                        <a:t>_start:</a:t>
                      </a:r>
                      <a:b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mov 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eax,</a:t>
                      </a:r>
                      <a:r>
                        <a:rPr lang="en-GB" sz="1200" b="0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n-GB" sz="12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The system call for write (</a:t>
                      </a:r>
                      <a:r>
                        <a:rPr lang="en-GB" sz="1200" b="0" i="1" u="none" strike="noStrike" dirty="0" err="1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sys_write</a:t>
                      </a:r>
                      <a:r>
                        <a:rPr lang="en-GB" sz="12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mov 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ebx,</a:t>
                      </a:r>
                      <a:r>
                        <a:rPr lang="en-GB" sz="1200" b="0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n-GB" sz="12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File descriptor 1 - standard output</a:t>
                      </a:r>
                      <a:b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mov </a:t>
                      </a:r>
                      <a:r>
                        <a:rPr lang="en-GB" sz="12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ecx,hello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GB" sz="12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Put the offset of hello in </a:t>
                      </a:r>
                      <a:r>
                        <a:rPr lang="en-GB" sz="1200" b="0" i="1" u="none" strike="noStrike" dirty="0" err="1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ecx</a:t>
                      </a:r>
                      <a:b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mov </a:t>
                      </a:r>
                      <a:r>
                        <a:rPr lang="en-GB" sz="12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edx,helloLen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  </a:t>
                      </a:r>
                      <a:r>
                        <a:rPr lang="en-GB" sz="12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GB" sz="1200" b="0" i="1" u="none" strike="noStrike" dirty="0" err="1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helloLen</a:t>
                      </a:r>
                      <a:r>
                        <a:rPr lang="en-GB" sz="12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 is a constant, so we don't need to say</a:t>
                      </a:r>
                      <a:b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</a:t>
                      </a:r>
                      <a:r>
                        <a:rPr lang="en-GB" sz="12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  mov </a:t>
                      </a:r>
                      <a:r>
                        <a:rPr lang="en-GB" sz="1200" b="0" i="1" u="none" strike="noStrike" dirty="0" err="1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edx</a:t>
                      </a:r>
                      <a:r>
                        <a:rPr lang="en-GB" sz="12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,[</a:t>
                      </a:r>
                      <a:r>
                        <a:rPr lang="en-GB" sz="1200" b="0" i="1" u="none" strike="noStrike" dirty="0" err="1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helloLen</a:t>
                      </a:r>
                      <a:r>
                        <a:rPr lang="en-GB" sz="12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] to get it's actual value</a:t>
                      </a:r>
                      <a:b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GB" sz="1200" b="0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80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h              </a:t>
                      </a:r>
                      <a:r>
                        <a:rPr lang="en-GB" sz="12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Call the kernel</a:t>
                      </a:r>
                      <a:b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mov 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eax,</a:t>
                      </a:r>
                      <a:r>
                        <a:rPr lang="en-GB" sz="1200" b="0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n-GB" sz="12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The system call for write (</a:t>
                      </a:r>
                      <a:r>
                        <a:rPr lang="en-GB" sz="1200" b="0" i="1" u="none" strike="noStrike" dirty="0" err="1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sys_write</a:t>
                      </a:r>
                      <a:r>
                        <a:rPr lang="en-GB" sz="12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mov 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ebx,</a:t>
                      </a:r>
                      <a:r>
                        <a:rPr lang="en-GB" sz="1200" b="0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n-GB" sz="12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File descriptor 1 - standard output</a:t>
                      </a:r>
                      <a:b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mov </a:t>
                      </a:r>
                      <a:r>
                        <a:rPr lang="en-GB" sz="12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ecx,message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GB" sz="12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Put the offset of message in </a:t>
                      </a:r>
                      <a:r>
                        <a:rPr lang="en-GB" sz="1200" b="0" i="1" u="none" strike="noStrike" dirty="0" err="1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ecx</a:t>
                      </a:r>
                      <a:b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mov </a:t>
                      </a:r>
                      <a:r>
                        <a:rPr lang="en-GB" sz="12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edx,messageLen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     </a:t>
                      </a:r>
                      <a:r>
                        <a:rPr lang="en-GB" sz="12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en-GB" sz="1200" b="0" i="1" u="none" strike="noStrike" dirty="0" err="1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helloLen</a:t>
                      </a:r>
                      <a:r>
                        <a:rPr lang="en-GB" sz="12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 is a constant, so we don't need to say</a:t>
                      </a:r>
                      <a:b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  </a:t>
                      </a:r>
                      <a:r>
                        <a:rPr lang="en-GB" sz="12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  mov </a:t>
                      </a:r>
                      <a:r>
                        <a:rPr lang="en-GB" sz="1200" b="0" i="1" u="none" strike="noStrike" dirty="0" err="1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edx</a:t>
                      </a:r>
                      <a:r>
                        <a:rPr lang="en-GB" sz="12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,[</a:t>
                      </a:r>
                      <a:r>
                        <a:rPr lang="en-GB" sz="1200" b="0" i="1" u="none" strike="noStrike" dirty="0" err="1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helloLen</a:t>
                      </a:r>
                      <a:r>
                        <a:rPr lang="en-GB" sz="12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] to get it's actual value</a:t>
                      </a:r>
                      <a:b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GB" sz="1200" b="0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80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h              </a:t>
                      </a:r>
                      <a:r>
                        <a:rPr lang="en-GB" sz="12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Call the kernel</a:t>
                      </a:r>
                      <a:b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mov 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eax,</a:t>
                      </a:r>
                      <a:r>
                        <a:rPr lang="en-GB" sz="1200" b="0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n-GB" sz="12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The system call for exit (</a:t>
                      </a:r>
                      <a:r>
                        <a:rPr lang="en-GB" sz="1200" b="0" i="1" u="none" strike="noStrike" dirty="0" err="1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sys_exit</a:t>
                      </a:r>
                      <a:r>
                        <a:rPr lang="en-GB" sz="12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b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mov 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ebx,</a:t>
                      </a:r>
                      <a:r>
                        <a:rPr lang="en-GB" sz="1200" b="0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en-GB" sz="12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 Exit with return "code" of 0 (no error)</a:t>
                      </a:r>
                      <a:b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int </a:t>
                      </a:r>
                      <a:r>
                        <a:rPr lang="en-GB" sz="1200" b="0" i="0" u="none" strike="noStrike" dirty="0">
                          <a:solidFill>
                            <a:srgbClr val="008080"/>
                          </a:solidFill>
                          <a:effectLst/>
                          <a:latin typeface="Consolas" panose="020B0609020204030204" pitchFamily="49" charset="0"/>
                        </a:rPr>
                        <a:t>80</a:t>
                      </a:r>
                      <a:r>
                        <a:rPr lang="en-GB" sz="1200" b="0" i="0" u="none" strike="noStrike" dirty="0">
                          <a:solidFill>
                            <a:srgbClr val="333333"/>
                          </a:solidFill>
                          <a:effectLst/>
                          <a:latin typeface="Consolas" panose="020B0609020204030204" pitchFamily="49" charset="0"/>
                        </a:rPr>
                        <a:t>h</a:t>
                      </a:r>
                      <a:r>
                        <a:rPr lang="en-GB" sz="1200" b="0" i="1" u="none" strike="noStrike" dirty="0">
                          <a:solidFill>
                            <a:srgbClr val="999988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en-GB" sz="1200" dirty="0">
                        <a:effectLst/>
                      </a:endParaRPr>
                    </a:p>
                  </a:txBody>
                  <a:tcPr marL="52434" marR="52434" marT="52434" marB="5243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21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66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B4A4-D070-64F0-3655-14BF8F0B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Registers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0D5358CC-7060-7060-6C1C-88519F1A54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735332"/>
              </p:ext>
            </p:extLst>
          </p:nvPr>
        </p:nvGraphicFramePr>
        <p:xfrm>
          <a:off x="639763" y="2770505"/>
          <a:ext cx="10891836" cy="329184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445918">
                  <a:extLst>
                    <a:ext uri="{9D8B030D-6E8A-4147-A177-3AD203B41FA5}">
                      <a16:colId xmlns:a16="http://schemas.microsoft.com/office/drawing/2014/main" val="140155770"/>
                    </a:ext>
                  </a:extLst>
                </a:gridCol>
                <a:gridCol w="5445918">
                  <a:extLst>
                    <a:ext uri="{9D8B030D-6E8A-4147-A177-3AD203B41FA5}">
                      <a16:colId xmlns:a16="http://schemas.microsoft.com/office/drawing/2014/main" val="93511897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Register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bg1"/>
                          </a:solidFill>
                        </a:rPr>
                        <a:t>Purpose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6440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800" dirty="0"/>
                        <a:t>EAX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Accumulator (math, I/O)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8139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800"/>
                        <a:t>EBX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Base register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2405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800"/>
                        <a:t>ECX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Counter (loops)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3841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800"/>
                        <a:t>EDX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Data register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14774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800"/>
                        <a:t>ESI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Source index (string operations)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23707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800"/>
                        <a:t>EDI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Destination 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67577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800"/>
                        <a:t>ESP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Stack pointer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8989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GB" sz="1800"/>
                        <a:t>EBP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Base pointer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174919"/>
                  </a:ext>
                </a:extLst>
              </a:tr>
            </a:tbl>
          </a:graphicData>
        </a:graphic>
      </p:graphicFrame>
      <p:sp>
        <p:nvSpPr>
          <p:cNvPr id="14" name="Rectangle 1">
            <a:extLst>
              <a:ext uri="{FF2B5EF4-FFF2-40B4-BE49-F238E27FC236}">
                <a16:creationId xmlns:a16="http://schemas.microsoft.com/office/drawing/2014/main" id="{08DA559A-684C-D89D-368E-8A99B039F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3" y="27701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75089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897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Grandview Display</vt:lpstr>
      <vt:lpstr>DashVTI</vt:lpstr>
      <vt:lpstr>Lab02</vt:lpstr>
      <vt:lpstr>Assembly Code</vt:lpstr>
      <vt:lpstr>What is Assembly Code? </vt:lpstr>
      <vt:lpstr>Basic Components</vt:lpstr>
      <vt:lpstr>Example of Code</vt:lpstr>
      <vt:lpstr>Change the message to “Hello IMS”</vt:lpstr>
      <vt:lpstr>Print two things in separate lines</vt:lpstr>
      <vt:lpstr>PowerPoint Presentation</vt:lpstr>
      <vt:lpstr>Registers</vt:lpstr>
      <vt:lpstr>Basic Operations</vt:lpstr>
      <vt:lpstr>Logic Operators</vt:lpstr>
      <vt:lpstr>Doing a comparison</vt:lpstr>
      <vt:lpstr>Let us see some operations in Disk and Memory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Márcia Lourenço Baptista</dc:creator>
  <cp:lastModifiedBy>Márcia Lourenço Baptista</cp:lastModifiedBy>
  <cp:revision>11</cp:revision>
  <dcterms:created xsi:type="dcterms:W3CDTF">2025-02-23T08:18:36Z</dcterms:created>
  <dcterms:modified xsi:type="dcterms:W3CDTF">2025-02-23T08:49:59Z</dcterms:modified>
</cp:coreProperties>
</file>