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21599525" cx="18000650"/>
  <p:notesSz cx="6858000" cy="9144000"/>
  <p:embeddedFontLst>
    <p:embeddedFont>
      <p:font typeface="Arial Narrow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90">
          <p15:clr>
            <a:srgbClr val="A4A3A4"/>
          </p15:clr>
        </p15:guide>
        <p15:guide id="2" pos="1712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1" roundtripDataSignature="AMtx7miRU8EgmmFZP90rShOzqmsrP+3t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90" orient="horz"/>
        <p:guide pos="171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ArialNarrow-boldItalic.fntdata"/><Relationship Id="rId9" Type="http://schemas.openxmlformats.org/officeDocument/2006/relationships/font" Target="fonts/ArialNarr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rialNarrow-regular.fntdata"/><Relationship Id="rId8" Type="http://schemas.openxmlformats.org/officeDocument/2006/relationships/font" Target="fonts/ArialNarrow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26"/>
              <a:buFont typeface="Arial"/>
              <a:buNone/>
            </a:pPr>
            <a:r>
              <a:t/>
            </a:r>
            <a:endParaRPr b="0" i="0" sz="4226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26"/>
              <a:buFont typeface="Arial"/>
              <a:buNone/>
            </a:pPr>
            <a:r>
              <a:t/>
            </a:r>
            <a:endParaRPr b="0" i="0" sz="4226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/>
          <p:nvPr>
            <p:ph idx="2" type="sldImg"/>
          </p:nvPr>
        </p:nvSpPr>
        <p:spPr>
          <a:xfrm>
            <a:off x="2000250" y="685800"/>
            <a:ext cx="28559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/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26"/>
              <a:buFont typeface="Arial"/>
              <a:buNone/>
            </a:pPr>
            <a:r>
              <a:t/>
            </a:r>
            <a:endParaRPr b="0" i="0" sz="4226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2000250" y="685800"/>
            <a:ext cx="285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idx="10" type="dt"/>
          </p:nvPr>
        </p:nvSpPr>
        <p:spPr>
          <a:xfrm>
            <a:off x="1237546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1" type="ftr"/>
          </p:nvPr>
        </p:nvSpPr>
        <p:spPr>
          <a:xfrm>
            <a:off x="5962720" y="20019564"/>
            <a:ext cx="6075224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12712968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8"/>
          <p:cNvSpPr/>
          <p:nvPr/>
        </p:nvSpPr>
        <p:spPr>
          <a:xfrm rot="-5400000">
            <a:off x="-728732" y="728035"/>
            <a:ext cx="2576371" cy="1127671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7"/>
              <a:buFont typeface="Arial"/>
              <a:buNone/>
            </a:pPr>
            <a:r>
              <a:rPr b="0" i="0" lang="en-US" sz="281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2022/23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1237546" y="1149979"/>
            <a:ext cx="15525572" cy="4174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2147982" y="4839438"/>
            <a:ext cx="13704700" cy="15525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9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1237546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5962720" y="20019564"/>
            <a:ext cx="6075224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12712968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 rot="5400000">
            <a:off x="5670122" y="8361578"/>
            <a:ext cx="18304599" cy="3881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 rot="5400000">
            <a:off x="-2205168" y="4592689"/>
            <a:ext cx="18304599" cy="11419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9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1237546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5962720" y="20019564"/>
            <a:ext cx="6075224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12712968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ctrTitle"/>
          </p:nvPr>
        </p:nvSpPr>
        <p:spPr>
          <a:xfrm>
            <a:off x="1350050" y="3534924"/>
            <a:ext cx="15300564" cy="7519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12"/>
              <a:buFont typeface="Calibri"/>
              <a:buNone/>
              <a:defRPr sz="11812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subTitle"/>
          </p:nvPr>
        </p:nvSpPr>
        <p:spPr>
          <a:xfrm>
            <a:off x="2250083" y="11344752"/>
            <a:ext cx="13500497" cy="5214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969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sz="4725"/>
            </a:lvl1pPr>
            <a:lvl2pPr lvl="1" algn="ctr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937"/>
              <a:buNone/>
              <a:defRPr sz="3937"/>
            </a:lvl2pPr>
            <a:lvl3pPr lvl="2" algn="ctr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3pPr>
            <a:lvl4pPr lvl="3" algn="ctr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4pPr>
            <a:lvl5pPr lvl="4" algn="ctr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5pPr>
            <a:lvl6pPr lvl="5" algn="ctr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6pPr>
            <a:lvl7pPr lvl="6" algn="ctr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7pPr>
            <a:lvl8pPr lvl="7" algn="ctr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8pPr>
            <a:lvl9pPr lvl="8" algn="ctr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1237546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5962720" y="20019564"/>
            <a:ext cx="6075224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12712968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1237546" y="1149979"/>
            <a:ext cx="15525572" cy="4174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1237546" y="5749874"/>
            <a:ext cx="15525572" cy="13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9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1237546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5962720" y="20019564"/>
            <a:ext cx="6075224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12712968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1228171" y="5384888"/>
            <a:ext cx="15525572" cy="898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12"/>
              <a:buFont typeface="Calibri"/>
              <a:buNone/>
              <a:defRPr sz="11812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1228171" y="14454688"/>
            <a:ext cx="15525572" cy="4724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969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sz="4725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rgbClr val="888888"/>
              </a:buClr>
              <a:buSzPts val="3937"/>
              <a:buNone/>
              <a:defRPr sz="3937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rgbClr val="888888"/>
              </a:buClr>
              <a:buSzPts val="3543"/>
              <a:buNone/>
              <a:defRPr sz="354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rgbClr val="888888"/>
              </a:buClr>
              <a:buSzPts val="3150"/>
              <a:buNone/>
              <a:defRPr sz="31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rgbClr val="888888"/>
              </a:buClr>
              <a:buSzPts val="3150"/>
              <a:buNone/>
              <a:defRPr sz="31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rgbClr val="888888"/>
              </a:buClr>
              <a:buSzPts val="3150"/>
              <a:buNone/>
              <a:defRPr sz="31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rgbClr val="888888"/>
              </a:buClr>
              <a:buSzPts val="3150"/>
              <a:buNone/>
              <a:defRPr sz="31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rgbClr val="888888"/>
              </a:buClr>
              <a:buSzPts val="3150"/>
              <a:buNone/>
              <a:defRPr sz="31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rgbClr val="888888"/>
              </a:buClr>
              <a:buSzPts val="3150"/>
              <a:buNone/>
              <a:defRPr sz="31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1237546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5962720" y="20019564"/>
            <a:ext cx="6075224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12712968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1237546" y="1149979"/>
            <a:ext cx="15525572" cy="4174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1237545" y="5749874"/>
            <a:ext cx="7650282" cy="13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9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2" type="body"/>
          </p:nvPr>
        </p:nvSpPr>
        <p:spPr>
          <a:xfrm>
            <a:off x="9112836" y="5749874"/>
            <a:ext cx="7650282" cy="13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9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0" type="dt"/>
          </p:nvPr>
        </p:nvSpPr>
        <p:spPr>
          <a:xfrm>
            <a:off x="1237546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1" type="ftr"/>
          </p:nvPr>
        </p:nvSpPr>
        <p:spPr>
          <a:xfrm>
            <a:off x="5962720" y="20019564"/>
            <a:ext cx="6075224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12712968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1239890" y="1149979"/>
            <a:ext cx="15525572" cy="4174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1239892" y="5294885"/>
            <a:ext cx="7615123" cy="25949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969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b="1" sz="4725"/>
            </a:lvl1pPr>
            <a:lvl2pPr indent="-228600" lvl="1" marL="914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937"/>
              <a:buNone/>
              <a:defRPr b="1" sz="3937"/>
            </a:lvl2pPr>
            <a:lvl3pPr indent="-228600" lvl="2" marL="1371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b="1" sz="3543"/>
            </a:lvl3pPr>
            <a:lvl4pPr indent="-228600" lvl="3" marL="1828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b="1" sz="3150"/>
            </a:lvl4pPr>
            <a:lvl5pPr indent="-228600" lvl="4" marL="22860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b="1" sz="3150"/>
            </a:lvl5pPr>
            <a:lvl6pPr indent="-228600" lvl="5" marL="27432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b="1" sz="3150"/>
            </a:lvl6pPr>
            <a:lvl7pPr indent="-228600" lvl="6" marL="3200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b="1" sz="3150"/>
            </a:lvl7pPr>
            <a:lvl8pPr indent="-228600" lvl="7" marL="3657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b="1" sz="3150"/>
            </a:lvl8pPr>
            <a:lvl9pPr indent="-228600" lvl="8" marL="4114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b="1" sz="3150"/>
            </a:lvl9pPr>
          </a:lstStyle>
          <a:p/>
        </p:txBody>
      </p:sp>
      <p:sp>
        <p:nvSpPr>
          <p:cNvPr id="49" name="Google Shape;49;p13"/>
          <p:cNvSpPr txBox="1"/>
          <p:nvPr>
            <p:ph idx="2" type="body"/>
          </p:nvPr>
        </p:nvSpPr>
        <p:spPr>
          <a:xfrm>
            <a:off x="1239892" y="7889827"/>
            <a:ext cx="7615123" cy="11604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9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3" type="body"/>
          </p:nvPr>
        </p:nvSpPr>
        <p:spPr>
          <a:xfrm>
            <a:off x="9112837" y="5294885"/>
            <a:ext cx="7652626" cy="25949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969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b="1" sz="4725"/>
            </a:lvl1pPr>
            <a:lvl2pPr indent="-228600" lvl="1" marL="914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937"/>
              <a:buNone/>
              <a:defRPr b="1" sz="3937"/>
            </a:lvl2pPr>
            <a:lvl3pPr indent="-228600" lvl="2" marL="1371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b="1" sz="3543"/>
            </a:lvl3pPr>
            <a:lvl4pPr indent="-228600" lvl="3" marL="1828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b="1" sz="3150"/>
            </a:lvl4pPr>
            <a:lvl5pPr indent="-228600" lvl="4" marL="22860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b="1" sz="3150"/>
            </a:lvl5pPr>
            <a:lvl6pPr indent="-228600" lvl="5" marL="27432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b="1" sz="3150"/>
            </a:lvl6pPr>
            <a:lvl7pPr indent="-228600" lvl="6" marL="3200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b="1" sz="3150"/>
            </a:lvl7pPr>
            <a:lvl8pPr indent="-228600" lvl="7" marL="3657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b="1" sz="3150"/>
            </a:lvl8pPr>
            <a:lvl9pPr indent="-228600" lvl="8" marL="4114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b="1" sz="3150"/>
            </a:lvl9pPr>
          </a:lstStyle>
          <a:p/>
        </p:txBody>
      </p:sp>
      <p:sp>
        <p:nvSpPr>
          <p:cNvPr id="51" name="Google Shape;51;p13"/>
          <p:cNvSpPr txBox="1"/>
          <p:nvPr>
            <p:ph idx="4" type="body"/>
          </p:nvPr>
        </p:nvSpPr>
        <p:spPr>
          <a:xfrm>
            <a:off x="9112837" y="7889827"/>
            <a:ext cx="7652626" cy="11604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9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1237546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5962720" y="20019564"/>
            <a:ext cx="6075224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12712968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1237546" y="1149979"/>
            <a:ext cx="15525572" cy="4174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0" type="dt"/>
          </p:nvPr>
        </p:nvSpPr>
        <p:spPr>
          <a:xfrm>
            <a:off x="1237546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5962720" y="20019564"/>
            <a:ext cx="6075224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12712968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1239890" y="1439968"/>
            <a:ext cx="5805682" cy="50398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  <a:defRPr sz="6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7652626" y="3109937"/>
            <a:ext cx="9112836" cy="15349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28650" lvl="0" marL="457200" algn="l">
              <a:lnSpc>
                <a:spcPct val="90000"/>
              </a:lnSpc>
              <a:spcBef>
                <a:spcPts val="1969"/>
              </a:spcBef>
              <a:spcAft>
                <a:spcPts val="0"/>
              </a:spcAft>
              <a:buClr>
                <a:schemeClr val="dk1"/>
              </a:buClr>
              <a:buSzPts val="6300"/>
              <a:buChar char="•"/>
              <a:defRPr sz="6300"/>
            </a:lvl1pPr>
            <a:lvl2pPr indent="-578612" lvl="1" marL="914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5512"/>
              <a:buChar char="•"/>
              <a:defRPr sz="5512"/>
            </a:lvl2pPr>
            <a:lvl3pPr indent="-528637" lvl="2" marL="1371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4725"/>
              <a:buChar char="•"/>
              <a:defRPr sz="4725"/>
            </a:lvl3pPr>
            <a:lvl4pPr indent="-478599" lvl="3" marL="1828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937"/>
              <a:buChar char="•"/>
              <a:defRPr sz="3937"/>
            </a:lvl4pPr>
            <a:lvl5pPr indent="-478599" lvl="4" marL="22860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937"/>
              <a:buChar char="•"/>
              <a:defRPr sz="3937"/>
            </a:lvl5pPr>
            <a:lvl6pPr indent="-478599" lvl="5" marL="27432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937"/>
              <a:buChar char="•"/>
              <a:defRPr sz="3937"/>
            </a:lvl6pPr>
            <a:lvl7pPr indent="-478599" lvl="6" marL="3200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937"/>
              <a:buChar char="•"/>
              <a:defRPr sz="3937"/>
            </a:lvl7pPr>
            <a:lvl8pPr indent="-478599" lvl="7" marL="3657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937"/>
              <a:buChar char="•"/>
              <a:defRPr sz="3937"/>
            </a:lvl8pPr>
            <a:lvl9pPr indent="-478599" lvl="8" marL="4114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937"/>
              <a:buChar char="•"/>
              <a:defRPr sz="3937"/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1239890" y="6479857"/>
            <a:ext cx="5805682" cy="12004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969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1pPr>
            <a:lvl2pPr indent="-228600" lvl="1" marL="914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2pPr>
            <a:lvl3pPr indent="-228600" lvl="2" marL="1371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3pPr>
            <a:lvl4pPr indent="-228600" lvl="3" marL="1828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/>
            </a:lvl4pPr>
            <a:lvl5pPr indent="-228600" lvl="4" marL="22860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/>
            </a:lvl5pPr>
            <a:lvl6pPr indent="-228600" lvl="5" marL="27432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/>
            </a:lvl6pPr>
            <a:lvl7pPr indent="-228600" lvl="6" marL="3200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/>
            </a:lvl7pPr>
            <a:lvl8pPr indent="-228600" lvl="7" marL="3657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/>
            </a:lvl8pPr>
            <a:lvl9pPr indent="-228600" lvl="8" marL="4114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1237546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5962720" y="20019564"/>
            <a:ext cx="6075224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12712968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1239890" y="1439968"/>
            <a:ext cx="5805682" cy="50398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  <a:defRPr sz="6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/>
          <p:nvPr>
            <p:ph idx="2" type="pic"/>
          </p:nvPr>
        </p:nvSpPr>
        <p:spPr>
          <a:xfrm>
            <a:off x="7652626" y="3109937"/>
            <a:ext cx="9112836" cy="15349662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239890" y="6479857"/>
            <a:ext cx="5805682" cy="12004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969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1pPr>
            <a:lvl2pPr indent="-228600" lvl="1" marL="914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2pPr>
            <a:lvl3pPr indent="-228600" lvl="2" marL="1371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3pPr>
            <a:lvl4pPr indent="-228600" lvl="3" marL="1828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/>
            </a:lvl4pPr>
            <a:lvl5pPr indent="-228600" lvl="4" marL="22860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/>
            </a:lvl5pPr>
            <a:lvl6pPr indent="-228600" lvl="5" marL="27432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/>
            </a:lvl6pPr>
            <a:lvl7pPr indent="-228600" lvl="6" marL="3200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/>
            </a:lvl7pPr>
            <a:lvl8pPr indent="-228600" lvl="7" marL="3657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/>
            </a:lvl8pPr>
            <a:lvl9pPr indent="-228600" lvl="8" marL="4114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1237546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5962720" y="20019564"/>
            <a:ext cx="6075224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12712968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 txBox="1"/>
          <p:nvPr>
            <p:ph type="title"/>
          </p:nvPr>
        </p:nvSpPr>
        <p:spPr>
          <a:xfrm>
            <a:off x="1237546" y="1149979"/>
            <a:ext cx="15525572" cy="4174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62"/>
              <a:buFont typeface="Calibri"/>
              <a:buNone/>
              <a:defRPr b="0" i="0" sz="866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1237546" y="5749874"/>
            <a:ext cx="15525572" cy="13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78612" lvl="0" marL="457200" marR="0" rtl="0" algn="l">
              <a:lnSpc>
                <a:spcPct val="90000"/>
              </a:lnSpc>
              <a:spcBef>
                <a:spcPts val="1969"/>
              </a:spcBef>
              <a:spcAft>
                <a:spcPts val="0"/>
              </a:spcAft>
              <a:buClr>
                <a:schemeClr val="dk1"/>
              </a:buClr>
              <a:buSzPts val="5512"/>
              <a:buFont typeface="Arial"/>
              <a:buChar char="•"/>
              <a:defRPr b="0" i="0" sz="55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28637" lvl="1" marL="914400" marR="0" rtl="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4725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78599" lvl="2" marL="1371600" marR="0" rtl="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937"/>
              <a:buFont typeface="Arial"/>
              <a:buChar char="•"/>
              <a:defRPr b="0" i="0" sz="393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3580" lvl="3" marL="1828800" marR="0" rtl="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543"/>
              <a:buFont typeface="Arial"/>
              <a:buChar char="•"/>
              <a:defRPr b="0" i="0" sz="35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3580" lvl="4" marL="2286000" marR="0" rtl="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543"/>
              <a:buFont typeface="Arial"/>
              <a:buChar char="•"/>
              <a:defRPr b="0" i="0" sz="35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3580" lvl="5" marL="2743200" marR="0" rtl="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543"/>
              <a:buFont typeface="Arial"/>
              <a:buChar char="•"/>
              <a:defRPr b="0" i="0" sz="35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3580" lvl="6" marL="3200400" marR="0" rtl="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543"/>
              <a:buFont typeface="Arial"/>
              <a:buChar char="•"/>
              <a:defRPr b="0" i="0" sz="35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3580" lvl="7" marL="3657600" marR="0" rtl="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543"/>
              <a:buFont typeface="Arial"/>
              <a:buChar char="•"/>
              <a:defRPr b="0" i="0" sz="35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3580" lvl="8" marL="4114800" marR="0" rtl="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543"/>
              <a:buFont typeface="Arial"/>
              <a:buChar char="•"/>
              <a:defRPr b="0" i="0" sz="35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0" type="dt"/>
          </p:nvPr>
        </p:nvSpPr>
        <p:spPr>
          <a:xfrm>
            <a:off x="1237546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1" type="ftr"/>
          </p:nvPr>
        </p:nvSpPr>
        <p:spPr>
          <a:xfrm>
            <a:off x="5962720" y="20019564"/>
            <a:ext cx="6075224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2" type="sldNum"/>
          </p:nvPr>
        </p:nvSpPr>
        <p:spPr>
          <a:xfrm>
            <a:off x="12712968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2"/>
              <a:buFont typeface="Arial"/>
              <a:buNone/>
              <a:defRPr b="0" i="0" sz="236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azurecentric.com/2012/10/share-nothing-live-migration-with-hyper-v-2012.html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"/>
          <p:cNvCxnSpPr/>
          <p:nvPr/>
        </p:nvCxnSpPr>
        <p:spPr>
          <a:xfrm>
            <a:off x="9000490" y="3917371"/>
            <a:ext cx="68699" cy="16104000"/>
          </a:xfrm>
          <a:prstGeom prst="straightConnector1">
            <a:avLst/>
          </a:prstGeom>
          <a:noFill/>
          <a:ln cap="sq" cmpd="sng" w="38150">
            <a:solidFill>
              <a:srgbClr val="063967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1"/>
          <p:cNvSpPr txBox="1"/>
          <p:nvPr/>
        </p:nvSpPr>
        <p:spPr>
          <a:xfrm>
            <a:off x="39323" y="7843425"/>
            <a:ext cx="8820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87825" lIns="175625" spcFirstLastPara="1" rIns="175625" wrap="square" tIns="878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377"/>
              </a:buClr>
              <a:buSzPts val="2667"/>
              <a:buFont typeface="Times New Roman"/>
              <a:buNone/>
            </a:pPr>
            <a:r>
              <a:rPr b="1" i="0" lang="en-US" sz="2667" u="none" cap="none" strike="noStrike">
                <a:solidFill>
                  <a:srgbClr val="004377"/>
                </a:solidFill>
                <a:latin typeface="Arial"/>
                <a:ea typeface="Arial"/>
                <a:cs typeface="Arial"/>
                <a:sym typeface="Arial"/>
              </a:rPr>
              <a:t>Objectivos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8999331" y="3533207"/>
            <a:ext cx="8820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87825" lIns="175625" spcFirstLastPara="1" rIns="175625" wrap="square" tIns="878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377"/>
              </a:buClr>
              <a:buSzPts val="2667"/>
              <a:buFont typeface="Times New Roman"/>
              <a:buNone/>
            </a:pPr>
            <a:r>
              <a:rPr b="1" i="0" lang="en-US" sz="2667" u="none" cap="none" strike="noStrike">
                <a:solidFill>
                  <a:srgbClr val="004377"/>
                </a:solidFill>
                <a:latin typeface="Arial"/>
                <a:ea typeface="Arial"/>
                <a:cs typeface="Arial"/>
                <a:sym typeface="Arial"/>
              </a:rPr>
              <a:t>Plano de trabalho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9069189" y="16120831"/>
            <a:ext cx="8820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87825" lIns="175625" spcFirstLastPara="1" rIns="175625" wrap="square" tIns="878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377"/>
              </a:buClr>
              <a:buSzPts val="2667"/>
              <a:buFont typeface="Times New Roman"/>
              <a:buNone/>
            </a:pPr>
            <a:r>
              <a:rPr b="1" i="0" lang="en-US" sz="2667" u="none" cap="none" strike="noStrike">
                <a:solidFill>
                  <a:srgbClr val="004377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63223" y="3533203"/>
            <a:ext cx="8820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87825" lIns="175625" spcFirstLastPara="1" rIns="175625" wrap="square" tIns="878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377"/>
              </a:buClr>
              <a:buSzPts val="2667"/>
              <a:buFont typeface="Times New Roman"/>
              <a:buNone/>
            </a:pPr>
            <a:r>
              <a:rPr b="1" i="0" lang="en-US" sz="2667" u="none" cap="none" strike="noStrike">
                <a:solidFill>
                  <a:srgbClr val="004377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01323" y="4312137"/>
            <a:ext cx="8496000" cy="23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87825" lIns="175625" spcFirstLastPara="1" rIns="175625" wrap="square" tIns="87825">
            <a:spAutoFit/>
          </a:bodyPr>
          <a:lstStyle/>
          <a:p>
            <a:pPr indent="-512762" lvl="0" marL="5127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Migração de Máquinas Virtuais é um dos aspectos mais importantes para o escalonamento de serviços na Internet. </a:t>
            </a:r>
            <a:endParaRPr b="0" i="0" sz="24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512762" lvl="0" marL="5127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Narrow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Migração em ambiente real pode ter um custo em tempo e recursos para além disso pode não modelar todos os cenários possível. </a:t>
            </a:r>
            <a:endParaRPr b="0" i="0" sz="24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237323" y="8665516"/>
            <a:ext cx="8424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87825" lIns="175625" spcFirstLastPara="1" rIns="175625" wrap="square" tIns="878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Avaliar vários cenários de migração, usando CloudSim Plus como simulador, com diferentes parâmetros: características das Máquinas Virtuais,  características dos hospedeiros, característica dos ‘DataCenter’, condição para disparar uma migração e características das tarefas que  vão  correr nas Máquinas Virtuais.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Analisar quando é vantajoso migrar uma Máquina Virtual em vez de inicializar máquina virtual nova.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Estudar várias soluções para migração e gestão de máquinas virtuais.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Avaliar qual é melhor algoritmo de acordo com infraestrutura e aplicação.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63223" y="14119614"/>
            <a:ext cx="8820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87825" lIns="175625" spcFirstLastPara="1" rIns="175625" wrap="square" tIns="878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377"/>
              </a:buClr>
              <a:buSzPts val="2667"/>
              <a:buFont typeface="Times New Roman"/>
              <a:buNone/>
            </a:pPr>
            <a:r>
              <a:rPr b="1" i="0" lang="en-US" sz="2667" u="none" cap="none" strike="noStrike">
                <a:solidFill>
                  <a:srgbClr val="004377"/>
                </a:solidFill>
                <a:latin typeface="Arial"/>
                <a:ea typeface="Arial"/>
                <a:cs typeface="Arial"/>
                <a:sym typeface="Arial"/>
              </a:rPr>
              <a:t>Estado de Arte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83323" y="15314061"/>
            <a:ext cx="84960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87825" lIns="175625" spcFirstLastPara="1" rIns="175625" wrap="square" tIns="87825">
            <a:spAutoFit/>
          </a:bodyPr>
          <a:lstStyle/>
          <a:p>
            <a:pPr indent="-512762" lvl="0" marL="5127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Existem vários simuladores de Cloud como CloudSim, CloudSim Plus, GridSim, </a:t>
            </a:r>
            <a:r>
              <a:rPr b="0" i="0" lang="en-US" sz="2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GreenCloud, SPECI, etc </a:t>
            </a:r>
            <a:endParaRPr b="0" i="0" sz="240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512762" lvl="0" marL="5127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Baseado trabalho da UBI e IFTO</a:t>
            </a:r>
            <a:r>
              <a:rPr b="0" baseline="30000" i="0" lang="en-US" sz="2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endParaRPr b="0" baseline="30000" i="0" sz="240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512762" lvl="0" marL="5127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Algoritmo de </a:t>
            </a:r>
            <a:r>
              <a:rPr b="0" i="0" lang="en-US" sz="2400" u="none" cap="none" strike="noStrike">
                <a:solidFill>
                  <a:srgbClr val="202124"/>
                </a:solidFill>
                <a:highlight>
                  <a:srgbClr val="F8F9FA"/>
                </a:highlight>
                <a:latin typeface="Arial Narrow"/>
                <a:ea typeface="Arial Narrow"/>
                <a:cs typeface="Arial Narrow"/>
                <a:sym typeface="Arial Narrow"/>
              </a:rPr>
              <a:t>aprendizado por reforço</a:t>
            </a:r>
            <a:endParaRPr b="0" i="0" sz="2400" u="none" cap="none" strike="noStrike">
              <a:solidFill>
                <a:srgbClr val="202124"/>
              </a:solidFill>
              <a:highlight>
                <a:srgbClr val="F8F9FA"/>
              </a:highlight>
              <a:latin typeface="Arial Narrow"/>
              <a:ea typeface="Arial Narrow"/>
              <a:cs typeface="Arial Narrow"/>
              <a:sym typeface="Arial Narrow"/>
            </a:endParaRPr>
          </a:p>
          <a:p>
            <a:pPr indent="-512762" lvl="0" marL="5127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 Narrow"/>
              <a:buChar char="•"/>
            </a:pPr>
            <a:r>
              <a:rPr b="0" i="0" lang="en-US" sz="2400" u="none" cap="none" strike="noStrike">
                <a:solidFill>
                  <a:srgbClr val="202124"/>
                </a:solidFill>
                <a:highlight>
                  <a:srgbClr val="F8F9FA"/>
                </a:highlight>
                <a:latin typeface="Arial Narrow"/>
                <a:ea typeface="Arial Narrow"/>
                <a:cs typeface="Arial Narrow"/>
                <a:sym typeface="Arial Narrow"/>
              </a:rPr>
              <a:t>CloudSim Plus tem vantagem ser mais fácil, possível uso de multi-cloud  inter-datacenter e possibilidade de simular migrações.</a:t>
            </a:r>
            <a:endParaRPr b="0" i="0" sz="2400" u="none" cap="none" strike="noStrike">
              <a:solidFill>
                <a:srgbClr val="202124"/>
              </a:solidFill>
              <a:highlight>
                <a:srgbClr val="F8F9FA"/>
              </a:highlight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9163588" y="16915510"/>
            <a:ext cx="6960000" cy="3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87825" lIns="175625" spcFirstLastPara="1" rIns="175625" wrap="square" tIns="87825">
            <a:spAutoFit/>
          </a:bodyPr>
          <a:lstStyle/>
          <a:p>
            <a:pPr indent="-512763" lvl="0" marL="5127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1) CloudSim Plus: A Cloud Computing Simulation Framework Pursuing Software Engineering Principles for Improved Modularity, Extensibility and Correctness   https://ubibliorum.ubi.pt/handle/10400.6/9224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2762" lvl="0" marL="5127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2) Azure Centric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http://azurecentric.com/2012/10/share-nothing-live-migration-with-hyper-v-2012.html</a:t>
            </a:r>
            <a:endParaRPr b="0" i="0" sz="2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512762" lvl="0" marL="5127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 Narrow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3) CloudSim Plus: A Modern Java 8 Framework for Modeling and Simulation of Cloud Computing Infrastructures and Services https://tinyurl.com/2s3df9vu</a:t>
            </a:r>
            <a:endParaRPr sz="20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"/>
          <p:cNvCxnSpPr/>
          <p:nvPr/>
        </p:nvCxnSpPr>
        <p:spPr>
          <a:xfrm flipH="1">
            <a:off x="-669" y="20020646"/>
            <a:ext cx="18000000" cy="34727"/>
          </a:xfrm>
          <a:prstGeom prst="straightConnector1">
            <a:avLst/>
          </a:prstGeom>
          <a:noFill/>
          <a:ln cap="sq" cmpd="sng" w="38150">
            <a:solidFill>
              <a:srgbClr val="004377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1"/>
          <p:cNvSpPr txBox="1"/>
          <p:nvPr/>
        </p:nvSpPr>
        <p:spPr>
          <a:xfrm>
            <a:off x="9408376" y="11568862"/>
            <a:ext cx="64518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87825" lIns="175625" spcFirstLastPara="1" rIns="175625" wrap="square" tIns="878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1"/>
              <a:buFont typeface="Times New Roman"/>
              <a:buNone/>
            </a:pPr>
            <a:r>
              <a:rPr b="0" i="0" lang="en-US" sz="133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1 – Exemplo de uma migração de uma máquina virtual entre dois 'Data Centers' </a:t>
            </a:r>
            <a:r>
              <a:rPr b="0" baseline="30000" i="0" lang="en-US" sz="133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33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9127506" y="4512565"/>
            <a:ext cx="8496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87825" lIns="175625" spcFirstLastPara="1" rIns="175625" wrap="square" tIns="878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4">
            <a:alphaModFix/>
          </a:blip>
          <a:srcRect b="11179" l="0" r="0" t="8736"/>
          <a:stretch/>
        </p:blipFill>
        <p:spPr>
          <a:xfrm>
            <a:off x="7234910" y="20138251"/>
            <a:ext cx="3668243" cy="139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325" y="20214936"/>
            <a:ext cx="2534326" cy="124262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/>
          <p:nvPr/>
        </p:nvSpPr>
        <p:spPr>
          <a:xfrm>
            <a:off x="1137811" y="-1"/>
            <a:ext cx="16849204" cy="2580056"/>
          </a:xfrm>
          <a:prstGeom prst="rect">
            <a:avLst/>
          </a:prstGeom>
          <a:solidFill>
            <a:srgbClr val="26407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34"/>
              <a:buFont typeface="Arial"/>
              <a:buNone/>
            </a:pPr>
            <a:r>
              <a:rPr b="1" i="0" lang="en-US" sz="53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CloudSim plus e Migração de Máquinas Virtuais</a:t>
            </a:r>
            <a:br>
              <a:rPr b="1" i="0" lang="en-US" sz="44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i="0" lang="en-US" sz="44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Tiago dos Santos Silva</a:t>
            </a:r>
            <a:r>
              <a:rPr b="1" i="0" lang="en-US" sz="266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| Inês Dutra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r>
              <a:rPr b="0" i="0" lang="en-US" sz="266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Faculdade de Ciências da Universidade do Porto</a:t>
            </a:r>
            <a:endParaRPr b="0" i="0" sz="2667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4331054" y="20164098"/>
            <a:ext cx="3690873" cy="1440000"/>
          </a:xfrm>
          <a:prstGeom prst="rect">
            <a:avLst/>
          </a:prstGeom>
          <a:solidFill>
            <a:srgbClr val="26407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0475" lIns="60950" spcFirstLastPara="1" rIns="60950" wrap="square" tIns="30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34"/>
              <a:buFont typeface="Arial"/>
              <a:buNone/>
            </a:pPr>
            <a:r>
              <a:t/>
            </a:r>
            <a:endParaRPr b="1" i="0" sz="5334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15121011" y="20297641"/>
            <a:ext cx="232268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i="0" lang="en-US" sz="6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M:CC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600798" y="8857250"/>
            <a:ext cx="2085594" cy="25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21589" y="5057965"/>
            <a:ext cx="8626662" cy="3470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25663" y="12072149"/>
            <a:ext cx="3294051" cy="276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/>
        </p:nvSpPr>
        <p:spPr>
          <a:xfrm>
            <a:off x="10420350" y="14839950"/>
            <a:ext cx="46101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1"/>
              <a:buFont typeface="Times New Roman"/>
              <a:buNone/>
            </a:pPr>
            <a:r>
              <a:rPr lang="en-US" sz="1331">
                <a:solidFill>
                  <a:schemeClr val="dk1"/>
                </a:solidFill>
              </a:rPr>
              <a:t>Figure 2 – Como funciona Cloud Sim Plus</a:t>
            </a:r>
            <a:r>
              <a:rPr baseline="30000" lang="en-US" sz="1331">
                <a:solidFill>
                  <a:schemeClr val="dk1"/>
                </a:solidFill>
              </a:rPr>
              <a:t>3</a:t>
            </a:r>
            <a:endParaRPr baseline="30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2005-12-07T20:09:13Z</dcterms:created>
  <dc:creator>Carlos Fernandes</dc:creator>
</cp:coreProperties>
</file>