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56" r:id="rId2"/>
    <p:sldId id="257" r:id="rId3"/>
    <p:sldId id="261" r:id="rId4"/>
    <p:sldId id="269" r:id="rId5"/>
    <p:sldId id="260" r:id="rId6"/>
    <p:sldId id="273" r:id="rId7"/>
    <p:sldId id="274" r:id="rId8"/>
    <p:sldId id="275" r:id="rId9"/>
    <p:sldId id="279" r:id="rId10"/>
    <p:sldId id="270" r:id="rId11"/>
    <p:sldId id="271" r:id="rId12"/>
    <p:sldId id="276" r:id="rId13"/>
    <p:sldId id="277" r:id="rId14"/>
    <p:sldId id="278" r:id="rId15"/>
    <p:sldId id="258" r:id="rId16"/>
    <p:sldId id="259" r:id="rId17"/>
    <p:sldId id="272" r:id="rId18"/>
    <p:sldId id="283" r:id="rId19"/>
    <p:sldId id="282" r:id="rId20"/>
    <p:sldId id="280" r:id="rId21"/>
    <p:sldId id="263" r:id="rId22"/>
    <p:sldId id="262" r:id="rId23"/>
    <p:sldId id="266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87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70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2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5584-32B0-478D-B406-00B48C107D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2797-43FC-4BEC-A513-D1A1DABB71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2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2784" y="362510"/>
            <a:ext cx="9144000" cy="187841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sensor </a:t>
            </a:r>
            <a:r>
              <a:rPr lang="pt-BR" dirty="0" smtClean="0"/>
              <a:t>ultrassônico 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8995" y="5885643"/>
            <a:ext cx="8791575" cy="634283"/>
          </a:xfrm>
        </p:spPr>
        <p:txBody>
          <a:bodyPr/>
          <a:lstStyle/>
          <a:p>
            <a:pPr algn="ctr"/>
            <a:r>
              <a:rPr lang="pt-BR" dirty="0" smtClean="0"/>
              <a:t>Gabriel </a:t>
            </a:r>
            <a:r>
              <a:rPr lang="pt-BR" dirty="0" err="1" smtClean="0"/>
              <a:t>william</a:t>
            </a:r>
            <a:r>
              <a:rPr lang="pt-BR" dirty="0" smtClean="0"/>
              <a:t> Schneider e </a:t>
            </a:r>
            <a:r>
              <a:rPr lang="pt-BR" dirty="0" err="1" smtClean="0"/>
              <a:t>joão</a:t>
            </a:r>
            <a:r>
              <a:rPr lang="pt-BR" dirty="0" smtClean="0"/>
              <a:t> Pedro Silveira e silva</a:t>
            </a:r>
            <a:endParaRPr lang="en-US" dirty="0"/>
          </a:p>
        </p:txBody>
      </p:sp>
      <p:pic>
        <p:nvPicPr>
          <p:cNvPr id="4" name="Picture 2" descr="http://buildbot.com.br/blog/wp-content/uploads/2015/01/Modulo-HC-SR04-Pinag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08" y="1712171"/>
            <a:ext cx="6523548" cy="385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106420" y="383193"/>
            <a:ext cx="616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Ultrassônico Exemplo 2</a:t>
            </a:r>
          </a:p>
          <a:p>
            <a:pPr algn="ctr"/>
            <a:r>
              <a:rPr lang="pt-BR" sz="2400" dirty="0" smtClean="0"/>
              <a:t>Controlando a distância de reação</a:t>
            </a:r>
            <a:endParaRPr lang="en-US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1" y="1417248"/>
            <a:ext cx="8082899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533" y="193183"/>
            <a:ext cx="9905999" cy="6529589"/>
          </a:xfr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TrigPin</a:t>
            </a:r>
            <a:r>
              <a:rPr lang="en-US" dirty="0" smtClean="0">
                <a:solidFill>
                  <a:schemeClr val="bg1"/>
                </a:solidFill>
              </a:rPr>
              <a:t> = 11;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EchoPin</a:t>
            </a:r>
            <a:r>
              <a:rPr lang="en-US" dirty="0" smtClean="0">
                <a:solidFill>
                  <a:schemeClr val="bg1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PotPin</a:t>
            </a:r>
            <a:r>
              <a:rPr lang="en-US" dirty="0" smtClean="0">
                <a:solidFill>
                  <a:schemeClr val="bg1"/>
                </a:solidFill>
              </a:rPr>
              <a:t> = A5;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distancia_ultrasonica</a:t>
            </a:r>
            <a:r>
              <a:rPr lang="en-US" dirty="0" smtClean="0">
                <a:solidFill>
                  <a:schemeClr val="bg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led = 13;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setup(){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TrigPin</a:t>
            </a:r>
            <a:r>
              <a:rPr lang="en-US" dirty="0" smtClean="0">
                <a:solidFill>
                  <a:schemeClr val="bg1"/>
                </a:solidFill>
              </a:rPr>
              <a:t>, OUTPUT);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EchoPin</a:t>
            </a:r>
            <a:r>
              <a:rPr lang="en-US" dirty="0" smtClean="0">
                <a:solidFill>
                  <a:schemeClr val="bg1"/>
                </a:solidFill>
              </a:rPr>
              <a:t>, INPUT);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(led, OUTPUT);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Serial.begin</a:t>
            </a:r>
            <a:r>
              <a:rPr lang="en-US" dirty="0" smtClean="0">
                <a:solidFill>
                  <a:schemeClr val="bg1"/>
                </a:solidFill>
              </a:rPr>
              <a:t>(9600);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99244"/>
            <a:ext cx="9905999" cy="602731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loop()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ultrasonico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distancia_de_ativacao</a:t>
            </a:r>
            <a:r>
              <a:rPr lang="en-US" dirty="0">
                <a:solidFill>
                  <a:schemeClr val="bg1"/>
                </a:solidFill>
              </a:rPr>
              <a:t> = map(</a:t>
            </a:r>
            <a:r>
              <a:rPr lang="en-US" dirty="0" err="1">
                <a:solidFill>
                  <a:schemeClr val="bg1"/>
                </a:solidFill>
              </a:rPr>
              <a:t>analogRead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PotPin</a:t>
            </a:r>
            <a:r>
              <a:rPr lang="en-US" dirty="0">
                <a:solidFill>
                  <a:schemeClr val="bg1"/>
                </a:solidFill>
              </a:rPr>
              <a:t>), 0, 1023, 0, 450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//map(value, </a:t>
            </a:r>
            <a:r>
              <a:rPr lang="en-US" dirty="0" err="1">
                <a:solidFill>
                  <a:schemeClr val="bg1"/>
                </a:solidFill>
              </a:rPr>
              <a:t>fromLow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fromHigh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toHigh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if(</a:t>
            </a:r>
            <a:r>
              <a:rPr lang="en-US" dirty="0" err="1" smtClean="0">
                <a:solidFill>
                  <a:schemeClr val="bg1"/>
                </a:solidFill>
              </a:rPr>
              <a:t>distancia_ultrasonica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&lt;= </a:t>
            </a:r>
            <a:r>
              <a:rPr lang="en-US" dirty="0" err="1">
                <a:solidFill>
                  <a:schemeClr val="bg1"/>
                </a:solidFill>
              </a:rPr>
              <a:t>distancia_de_ativacao</a:t>
            </a:r>
            <a:r>
              <a:rPr lang="en-US" dirty="0" smtClean="0">
                <a:solidFill>
                  <a:schemeClr val="bg1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(led </a:t>
            </a:r>
            <a:r>
              <a:rPr lang="en-US" dirty="0">
                <a:solidFill>
                  <a:schemeClr val="bg1"/>
                </a:solidFill>
              </a:rPr>
              <a:t>,HIGH);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else{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(led</a:t>
            </a:r>
            <a:r>
              <a:rPr lang="en-US" dirty="0">
                <a:solidFill>
                  <a:schemeClr val="bg1"/>
                </a:solidFill>
              </a:rPr>
              <a:t>, LOW);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7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34851"/>
            <a:ext cx="9905999" cy="602731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ultrasonico</a:t>
            </a:r>
            <a:r>
              <a:rPr lang="en-US" dirty="0">
                <a:solidFill>
                  <a:schemeClr val="bg1"/>
                </a:solidFill>
              </a:rPr>
              <a:t>(){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delayMicroseconds</a:t>
            </a:r>
            <a:r>
              <a:rPr lang="en-US" dirty="0" smtClean="0">
                <a:solidFill>
                  <a:schemeClr val="bg1"/>
                </a:solidFill>
              </a:rPr>
              <a:t>(2</a:t>
            </a:r>
            <a:r>
              <a:rPr lang="en-US" dirty="0">
                <a:solidFill>
                  <a:schemeClr val="bg1"/>
                </a:solidFill>
              </a:rPr>
              <a:t>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, HIGH);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delayMicroseconds</a:t>
            </a:r>
            <a:r>
              <a:rPr lang="en-US" dirty="0" smtClean="0">
                <a:solidFill>
                  <a:schemeClr val="bg1"/>
                </a:solidFill>
              </a:rPr>
              <a:t>(13</a:t>
            </a:r>
            <a:r>
              <a:rPr lang="en-US" dirty="0">
                <a:solidFill>
                  <a:schemeClr val="bg1"/>
                </a:solidFill>
              </a:rPr>
              <a:t>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, LOW);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delayMicroseconds</a:t>
            </a:r>
            <a:r>
              <a:rPr lang="en-US" dirty="0" smtClean="0">
                <a:solidFill>
                  <a:schemeClr val="bg1"/>
                </a:solidFill>
              </a:rPr>
              <a:t>(2</a:t>
            </a:r>
            <a:r>
              <a:rPr lang="en-US" dirty="0">
                <a:solidFill>
                  <a:schemeClr val="bg1"/>
                </a:solidFill>
              </a:rPr>
              <a:t>); 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leitura_echo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pulseIn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, HIGH);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distancia_ultrasonica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leitura_echo</a:t>
            </a:r>
            <a:r>
              <a:rPr lang="en-US" dirty="0">
                <a:solidFill>
                  <a:schemeClr val="bg1"/>
                </a:solidFill>
              </a:rPr>
              <a:t> / 58;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Serial.print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distancia_ultrasonica</a:t>
            </a:r>
            <a:r>
              <a:rPr lang="en-US" dirty="0">
                <a:solidFill>
                  <a:schemeClr val="bg1"/>
                </a:solidFill>
              </a:rPr>
              <a:t>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Serial.println</a:t>
            </a:r>
            <a:r>
              <a:rPr lang="en-US" dirty="0">
                <a:solidFill>
                  <a:schemeClr val="bg1"/>
                </a:solidFill>
              </a:rPr>
              <a:t>("cm");  </a:t>
            </a:r>
            <a:r>
              <a:rPr lang="en-US" dirty="0" err="1">
                <a:solidFill>
                  <a:schemeClr val="bg1"/>
                </a:solidFill>
              </a:rPr>
              <a:t>Serial.println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1820" y="128789"/>
            <a:ext cx="5718220" cy="6619736"/>
          </a:xfr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const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TrigPin</a:t>
            </a:r>
            <a:r>
              <a:rPr lang="en-US" sz="3200" dirty="0">
                <a:solidFill>
                  <a:schemeClr val="bg1"/>
                </a:solidFill>
              </a:rPr>
              <a:t> = 11;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const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EchoPin</a:t>
            </a:r>
            <a:r>
              <a:rPr lang="en-US" sz="3200" dirty="0">
                <a:solidFill>
                  <a:schemeClr val="bg1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const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PotPin</a:t>
            </a:r>
            <a:r>
              <a:rPr lang="en-US" sz="3200" dirty="0">
                <a:solidFill>
                  <a:schemeClr val="bg1"/>
                </a:solidFill>
              </a:rPr>
              <a:t> = A5;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distancia_ultrasonica</a:t>
            </a:r>
            <a:r>
              <a:rPr lang="en-US" sz="3200" dirty="0">
                <a:solidFill>
                  <a:schemeClr val="bg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const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led = 13;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void setup(){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pinMode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TrigPin</a:t>
            </a:r>
            <a:r>
              <a:rPr lang="en-US" sz="3200" dirty="0">
                <a:solidFill>
                  <a:schemeClr val="bg1"/>
                </a:solidFill>
              </a:rPr>
              <a:t>, OUTPUT);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pinMode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EchoPin</a:t>
            </a:r>
            <a:r>
              <a:rPr lang="en-US" sz="3200" dirty="0">
                <a:solidFill>
                  <a:schemeClr val="bg1"/>
                </a:solidFill>
              </a:rPr>
              <a:t>, INPUT);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pinMode</a:t>
            </a:r>
            <a:r>
              <a:rPr lang="en-US" sz="3200" dirty="0">
                <a:solidFill>
                  <a:schemeClr val="bg1"/>
                </a:solidFill>
              </a:rPr>
              <a:t>(led, OUTPUT);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Serial.begin</a:t>
            </a:r>
            <a:r>
              <a:rPr lang="en-US" sz="3200" dirty="0">
                <a:solidFill>
                  <a:schemeClr val="bg1"/>
                </a:solidFill>
              </a:rPr>
              <a:t>(9600</a:t>
            </a:r>
            <a:r>
              <a:rPr lang="en-US" sz="3200" dirty="0" smtClean="0">
                <a:solidFill>
                  <a:schemeClr val="bg1"/>
                </a:solidFill>
              </a:rPr>
              <a:t>);}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void loop() {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ultrasonico</a:t>
            </a:r>
            <a:r>
              <a:rPr lang="en-US" sz="32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distancia_de_ativacao</a:t>
            </a:r>
            <a:r>
              <a:rPr lang="en-US" sz="3200" dirty="0">
                <a:solidFill>
                  <a:schemeClr val="bg1"/>
                </a:solidFill>
              </a:rPr>
              <a:t> = map(</a:t>
            </a:r>
            <a:r>
              <a:rPr lang="en-US" sz="3200" dirty="0" err="1">
                <a:solidFill>
                  <a:schemeClr val="bg1"/>
                </a:solidFill>
              </a:rPr>
              <a:t>analogRead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PotPin</a:t>
            </a:r>
            <a:r>
              <a:rPr lang="en-US" sz="3200" dirty="0">
                <a:solidFill>
                  <a:schemeClr val="bg1"/>
                </a:solidFill>
              </a:rPr>
              <a:t>), 0, 1023, 0, 450);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//map(value, </a:t>
            </a:r>
            <a:r>
              <a:rPr lang="en-US" sz="3200" dirty="0" err="1">
                <a:solidFill>
                  <a:schemeClr val="bg1"/>
                </a:solidFill>
              </a:rPr>
              <a:t>fromLow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fromHigh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toLow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toHigh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63377" y="113808"/>
            <a:ext cx="5752611" cy="663471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if(</a:t>
            </a:r>
            <a:r>
              <a:rPr lang="en-US" sz="2000" dirty="0" err="1">
                <a:solidFill>
                  <a:schemeClr val="bg1"/>
                </a:solidFill>
              </a:rPr>
              <a:t>distancia_ultrasonica</a:t>
            </a:r>
            <a:r>
              <a:rPr lang="en-US" sz="2000" dirty="0">
                <a:solidFill>
                  <a:schemeClr val="bg1"/>
                </a:solidFill>
              </a:rPr>
              <a:t> &lt;= </a:t>
            </a:r>
            <a:r>
              <a:rPr lang="en-US" sz="2000" dirty="0" err="1">
                <a:solidFill>
                  <a:schemeClr val="bg1"/>
                </a:solidFill>
              </a:rPr>
              <a:t>distancia_de_ativacao</a:t>
            </a:r>
            <a:r>
              <a:rPr lang="en-US" sz="2000" dirty="0">
                <a:solidFill>
                  <a:schemeClr val="bg1"/>
                </a:solidFill>
              </a:rPr>
              <a:t>){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digitalWrite</a:t>
            </a:r>
            <a:r>
              <a:rPr lang="en-US" sz="2000" dirty="0">
                <a:solidFill>
                  <a:schemeClr val="bg1"/>
                </a:solidFill>
              </a:rPr>
              <a:t>(led ,HIGH);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}else{ 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digitalWrite</a:t>
            </a:r>
            <a:r>
              <a:rPr lang="en-US" sz="2000" dirty="0">
                <a:solidFill>
                  <a:schemeClr val="bg1"/>
                </a:solidFill>
              </a:rPr>
              <a:t>(led, LOW);   }}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void </a:t>
            </a:r>
            <a:r>
              <a:rPr lang="en-US" sz="2000" dirty="0" err="1">
                <a:solidFill>
                  <a:schemeClr val="bg1"/>
                </a:solidFill>
              </a:rPr>
              <a:t>ultrasonico</a:t>
            </a:r>
            <a:r>
              <a:rPr lang="en-US" sz="2000" dirty="0">
                <a:solidFill>
                  <a:schemeClr val="bg1"/>
                </a:solidFill>
              </a:rPr>
              <a:t>(){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delayMicroseconds</a:t>
            </a:r>
            <a:r>
              <a:rPr lang="en-US" sz="2000" dirty="0">
                <a:solidFill>
                  <a:schemeClr val="bg1"/>
                </a:solidFill>
              </a:rPr>
              <a:t>(2);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digitalWrite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TrigPin</a:t>
            </a:r>
            <a:r>
              <a:rPr lang="en-US" sz="2000" dirty="0">
                <a:solidFill>
                  <a:schemeClr val="bg1"/>
                </a:solidFill>
              </a:rPr>
              <a:t>, HIGH);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delayMicroseconds</a:t>
            </a:r>
            <a:r>
              <a:rPr lang="en-US" sz="2000" dirty="0">
                <a:solidFill>
                  <a:schemeClr val="bg1"/>
                </a:solidFill>
              </a:rPr>
              <a:t>(13);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digitalWrite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TrigPin</a:t>
            </a:r>
            <a:r>
              <a:rPr lang="en-US" sz="2000" dirty="0">
                <a:solidFill>
                  <a:schemeClr val="bg1"/>
                </a:solidFill>
              </a:rPr>
              <a:t>, LOW);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delayMicroseconds</a:t>
            </a:r>
            <a:r>
              <a:rPr lang="en-US" sz="2000" dirty="0">
                <a:solidFill>
                  <a:schemeClr val="bg1"/>
                </a:solidFill>
              </a:rPr>
              <a:t>(2);  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leitura_echo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pulseIn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EchoPin</a:t>
            </a:r>
            <a:r>
              <a:rPr lang="en-US" sz="2000" dirty="0">
                <a:solidFill>
                  <a:schemeClr val="bg1"/>
                </a:solidFill>
              </a:rPr>
              <a:t>, HIGH);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distancia_ultrasonica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leitura_echo</a:t>
            </a:r>
            <a:r>
              <a:rPr lang="en-US" sz="2000" dirty="0">
                <a:solidFill>
                  <a:schemeClr val="bg1"/>
                </a:solidFill>
              </a:rPr>
              <a:t> / 58;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Serial.print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distancia_ultrasonica</a:t>
            </a:r>
            <a:r>
              <a:rPr lang="en-US" sz="2000" dirty="0">
                <a:solidFill>
                  <a:schemeClr val="bg1"/>
                </a:solidFill>
              </a:rPr>
              <a:t>);  </a:t>
            </a:r>
            <a:r>
              <a:rPr lang="en-US" sz="2000" dirty="0" err="1" smtClean="0">
                <a:solidFill>
                  <a:schemeClr val="bg1"/>
                </a:solidFill>
              </a:rPr>
              <a:t>Serial.println</a:t>
            </a:r>
            <a:r>
              <a:rPr lang="en-US" sz="2000" dirty="0">
                <a:solidFill>
                  <a:schemeClr val="bg1"/>
                </a:solidFill>
              </a:rPr>
              <a:t>("cm</a:t>
            </a:r>
            <a:r>
              <a:rPr lang="en-US" sz="2000" dirty="0" smtClean="0">
                <a:solidFill>
                  <a:schemeClr val="bg1"/>
                </a:solidFill>
              </a:rPr>
              <a:t>");}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6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1783" y="38669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Servo motor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88995" y="5885643"/>
            <a:ext cx="8791575" cy="63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/>
              <a:t>Gabriel </a:t>
            </a:r>
            <a:r>
              <a:rPr lang="pt-BR" dirty="0"/>
              <a:t>W</a:t>
            </a:r>
            <a:r>
              <a:rPr lang="pt-BR" dirty="0" smtClean="0"/>
              <a:t>illiam Schneider e </a:t>
            </a:r>
            <a:r>
              <a:rPr lang="pt-BR" dirty="0"/>
              <a:t>J</a:t>
            </a:r>
            <a:r>
              <a:rPr lang="pt-BR" dirty="0" smtClean="0"/>
              <a:t>oão Pedro Silveira e Silva</a:t>
            </a:r>
            <a:endParaRPr lang="en-US" dirty="0"/>
          </a:p>
        </p:txBody>
      </p:sp>
      <p:pic>
        <p:nvPicPr>
          <p:cNvPr id="3076" name="Picture 4" descr="https://s3-sa-east-1.amazonaws.com/multilogica-files/img_produtos/Servo_motor_continuo_SpringRC_SM-S4303R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59" y="1674254"/>
            <a:ext cx="6195612" cy="38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1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40394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 servo motor possui como principal característica a possibilidade de determinar sua posição, em graus, com boa precisão. </a:t>
            </a:r>
          </a:p>
          <a:p>
            <a:pPr marL="0" indent="0">
              <a:buNone/>
            </a:pPr>
            <a:r>
              <a:rPr lang="pt-BR" dirty="0" smtClean="0"/>
              <a:t>Normalmente os servos motores não fazem um giro completo, sendo limitados a 180 graus onde:</a:t>
            </a:r>
          </a:p>
          <a:p>
            <a:pPr marL="0" indent="0">
              <a:buNone/>
            </a:pPr>
            <a:r>
              <a:rPr lang="pt-BR" dirty="0" smtClean="0"/>
              <a:t>180º – Sentido horário ou anti-horário dependendo da calibração</a:t>
            </a:r>
          </a:p>
          <a:p>
            <a:pPr marL="0" indent="0">
              <a:buNone/>
            </a:pPr>
            <a:r>
              <a:rPr lang="pt-BR" dirty="0" smtClean="0"/>
              <a:t>90º - Parado</a:t>
            </a:r>
          </a:p>
          <a:p>
            <a:pPr marL="0" indent="0">
              <a:buNone/>
            </a:pPr>
            <a:r>
              <a:rPr lang="pt-BR" dirty="0" smtClean="0"/>
              <a:t>0º - Sentido anti-horário ou horário dependendo da calibração </a:t>
            </a:r>
            <a:endParaRPr lang="en-U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o que é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680030"/>
            <a:ext cx="3687250" cy="263504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Servo motor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prática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9147" y="6223717"/>
            <a:ext cx="8791575" cy="634283"/>
          </a:xfrm>
        </p:spPr>
        <p:txBody>
          <a:bodyPr/>
          <a:lstStyle/>
          <a:p>
            <a:pPr algn="ctr"/>
            <a:r>
              <a:rPr lang="pt-BR" dirty="0" smtClean="0"/>
              <a:t>Gabriel </a:t>
            </a:r>
            <a:r>
              <a:rPr lang="pt-BR" dirty="0" err="1" smtClean="0"/>
              <a:t>william</a:t>
            </a:r>
            <a:r>
              <a:rPr lang="pt-BR" dirty="0" smtClean="0"/>
              <a:t> Schneider e </a:t>
            </a:r>
            <a:r>
              <a:rPr lang="pt-BR" dirty="0" err="1" smtClean="0"/>
              <a:t>joão</a:t>
            </a:r>
            <a:r>
              <a:rPr lang="pt-BR" dirty="0" smtClean="0"/>
              <a:t> Pedro Silveira e silva</a:t>
            </a:r>
            <a:endParaRPr lang="en-US" dirty="0"/>
          </a:p>
        </p:txBody>
      </p:sp>
      <p:pic>
        <p:nvPicPr>
          <p:cNvPr id="4" name="Picture 2" descr="http://comphaus.com.br/home/wp-content/uploads/2014/03/Arduino-Uno-R3-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74" y="1397352"/>
            <a:ext cx="46308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rduino.cc/en/uploads/Tutorial/sweep_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52" y="1509712"/>
            <a:ext cx="7372678" cy="420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153988" y="502277"/>
            <a:ext cx="546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TESTANDO O SERVO MOTOR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227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5550" y="128788"/>
            <a:ext cx="10368614" cy="6593979"/>
          </a:xfr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#include &lt;</a:t>
            </a:r>
            <a:r>
              <a:rPr lang="en-US" dirty="0" err="1">
                <a:solidFill>
                  <a:schemeClr val="bg1"/>
                </a:solidFill>
              </a:rPr>
              <a:t>Servo.h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Servo </a:t>
            </a:r>
            <a:r>
              <a:rPr lang="en-US" dirty="0" err="1">
                <a:solidFill>
                  <a:schemeClr val="bg1"/>
                </a:solidFill>
              </a:rPr>
              <a:t>servo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 = 10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 = 9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setup() {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, OUTPUT);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, INPUT); 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servo.attach</a:t>
            </a:r>
            <a:r>
              <a:rPr lang="en-US" dirty="0" smtClean="0">
                <a:solidFill>
                  <a:schemeClr val="bg1"/>
                </a:solidFill>
              </a:rPr>
              <a:t>(11</a:t>
            </a:r>
            <a:r>
              <a:rPr lang="en-US" dirty="0">
                <a:solidFill>
                  <a:schemeClr val="bg1"/>
                </a:solidFill>
              </a:rPr>
              <a:t>); 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Serial.begin</a:t>
            </a:r>
            <a:r>
              <a:rPr lang="en-US" dirty="0" smtClean="0">
                <a:solidFill>
                  <a:schemeClr val="bg1"/>
                </a:solidFill>
              </a:rPr>
              <a:t>(9600);}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loop()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servo.write</a:t>
            </a:r>
            <a:r>
              <a:rPr lang="en-US" dirty="0" smtClean="0">
                <a:solidFill>
                  <a:schemeClr val="bg1"/>
                </a:solidFill>
              </a:rPr>
              <a:t>(90); 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594812"/>
            <a:ext cx="9905999" cy="4202828"/>
          </a:xfrm>
        </p:spPr>
        <p:txBody>
          <a:bodyPr>
            <a:normAutofit/>
          </a:bodyPr>
          <a:lstStyle/>
          <a:p>
            <a:r>
              <a:rPr lang="pt-BR" dirty="0" smtClean="0"/>
              <a:t>O sensor ultrassônico pode ser utilizado como dispositivo de detecção sem contato com o objeto a ser detectado. Ele permite detectar de forma precisa a distância de objetos de materiais, formas e cores diversas.</a:t>
            </a:r>
            <a:endParaRPr lang="pt-BR" dirty="0"/>
          </a:p>
          <a:p>
            <a:r>
              <a:rPr lang="pt-BR" dirty="0" smtClean="0"/>
              <a:t>Esse dispositivo trabalha em ondas de alta frequência na faixa dos 40000 Hz, sendo que os ouvidos humanos são sensíveis até a faixa dos 20000Hz. 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o que é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99" y="2097088"/>
            <a:ext cx="9838412" cy="3137655"/>
          </a:xfr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Regulando o servo motor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08999" y="6156101"/>
            <a:ext cx="491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tirada </a:t>
            </a:r>
            <a:r>
              <a:rPr lang="pt-BR" dirty="0" smtClean="0"/>
              <a:t>de: http</a:t>
            </a:r>
            <a:r>
              <a:rPr lang="pt-BR" dirty="0"/>
              <a:t>://n3ro.com.br/images/aulas/Aula2.pdf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97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12120" y="187799"/>
            <a:ext cx="5151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Servo Motor Exemplo 1</a:t>
            </a:r>
          </a:p>
          <a:p>
            <a:pPr algn="ctr"/>
            <a:r>
              <a:rPr lang="pt-BR" sz="2400" dirty="0" smtClean="0"/>
              <a:t>Controlando a rotação</a:t>
            </a:r>
            <a:endParaRPr lang="en-US" sz="2400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65" y="1180542"/>
            <a:ext cx="7093394" cy="5565587"/>
          </a:xfrm>
        </p:spPr>
      </p:pic>
    </p:spTree>
    <p:extLst>
      <p:ext uri="{BB962C8B-B14F-4D97-AF65-F5344CB8AC3E}">
        <p14:creationId xmlns:p14="http://schemas.microsoft.com/office/powerpoint/2010/main" val="262304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533" y="90152"/>
            <a:ext cx="9905999" cy="6632620"/>
          </a:xfr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#include &lt;</a:t>
            </a:r>
            <a:r>
              <a:rPr lang="en-US" dirty="0" err="1">
                <a:solidFill>
                  <a:schemeClr val="bg1"/>
                </a:solidFill>
              </a:rPr>
              <a:t>Servo.h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Servo </a:t>
            </a:r>
            <a:r>
              <a:rPr lang="en-US" dirty="0" err="1">
                <a:solidFill>
                  <a:schemeClr val="bg1"/>
                </a:solidFill>
              </a:rPr>
              <a:t>servo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PotPin</a:t>
            </a:r>
            <a:r>
              <a:rPr lang="en-US" dirty="0">
                <a:solidFill>
                  <a:schemeClr val="bg1"/>
                </a:solidFill>
              </a:rPr>
              <a:t> = A5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setup()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servo.attach</a:t>
            </a:r>
            <a:r>
              <a:rPr lang="en-US" dirty="0" smtClean="0">
                <a:solidFill>
                  <a:schemeClr val="bg1"/>
                </a:solidFill>
              </a:rPr>
              <a:t>(11);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Serial.begin</a:t>
            </a:r>
            <a:r>
              <a:rPr lang="en-US" dirty="0" smtClean="0">
                <a:solidFill>
                  <a:schemeClr val="bg1"/>
                </a:solidFill>
              </a:rPr>
              <a:t>(9600);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loop()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controle</a:t>
            </a:r>
            <a:r>
              <a:rPr lang="en-US" dirty="0">
                <a:solidFill>
                  <a:schemeClr val="bg1"/>
                </a:solidFill>
              </a:rPr>
              <a:t> = map(</a:t>
            </a:r>
            <a:r>
              <a:rPr lang="en-US" dirty="0" err="1">
                <a:solidFill>
                  <a:schemeClr val="bg1"/>
                </a:solidFill>
              </a:rPr>
              <a:t>analogRead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PotPin</a:t>
            </a:r>
            <a:r>
              <a:rPr lang="en-US" dirty="0">
                <a:solidFill>
                  <a:schemeClr val="bg1"/>
                </a:solidFill>
              </a:rPr>
              <a:t>), 0, 1023, 0, 180);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//map(value, </a:t>
            </a:r>
            <a:r>
              <a:rPr lang="en-US" dirty="0" err="1">
                <a:solidFill>
                  <a:schemeClr val="bg1"/>
                </a:solidFill>
              </a:rPr>
              <a:t>fromLow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fromHigh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toHigh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servo.write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controle</a:t>
            </a:r>
            <a:r>
              <a:rPr lang="en-US" dirty="0">
                <a:solidFill>
                  <a:schemeClr val="bg1"/>
                </a:solidFill>
              </a:rPr>
              <a:t>);  //90 = </a:t>
            </a:r>
            <a:r>
              <a:rPr lang="en-US" dirty="0" err="1">
                <a:solidFill>
                  <a:schemeClr val="bg1"/>
                </a:solidFill>
              </a:rPr>
              <a:t>parado</a:t>
            </a:r>
            <a:r>
              <a:rPr lang="en-US" dirty="0">
                <a:solidFill>
                  <a:schemeClr val="bg1"/>
                </a:solidFill>
              </a:rPr>
              <a:t> 180 = </a:t>
            </a:r>
            <a:r>
              <a:rPr lang="en-US" dirty="0" err="1">
                <a:solidFill>
                  <a:schemeClr val="bg1"/>
                </a:solidFill>
              </a:rPr>
              <a:t>girar</a:t>
            </a:r>
            <a:r>
              <a:rPr lang="en-US" dirty="0">
                <a:solidFill>
                  <a:schemeClr val="bg1"/>
                </a:solidFill>
              </a:rPr>
              <a:t> para um </a:t>
            </a:r>
            <a:r>
              <a:rPr lang="en-US" dirty="0" err="1">
                <a:solidFill>
                  <a:schemeClr val="bg1"/>
                </a:solidFill>
              </a:rPr>
              <a:t>lado</a:t>
            </a:r>
            <a:r>
              <a:rPr lang="en-US" dirty="0">
                <a:solidFill>
                  <a:schemeClr val="bg1"/>
                </a:solidFill>
              </a:rPr>
              <a:t> 0 = </a:t>
            </a:r>
            <a:r>
              <a:rPr lang="en-US" dirty="0" err="1">
                <a:solidFill>
                  <a:schemeClr val="bg1"/>
                </a:solidFill>
              </a:rPr>
              <a:t>girar</a:t>
            </a:r>
            <a:r>
              <a:rPr lang="en-US" dirty="0">
                <a:solidFill>
                  <a:schemeClr val="bg1"/>
                </a:solidFill>
              </a:rPr>
              <a:t> para o outro </a:t>
            </a:r>
            <a:r>
              <a:rPr lang="en-US" dirty="0" err="1">
                <a:solidFill>
                  <a:schemeClr val="bg1"/>
                </a:solidFill>
              </a:rPr>
              <a:t>lado</a:t>
            </a:r>
            <a:r>
              <a:rPr lang="en-US" dirty="0">
                <a:solidFill>
                  <a:schemeClr val="bg1"/>
                </a:solidFill>
              </a:rPr>
              <a:t> 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Serial.println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controle</a:t>
            </a:r>
            <a:r>
              <a:rPr lang="en-US" dirty="0">
                <a:solidFill>
                  <a:schemeClr val="bg1"/>
                </a:solidFill>
              </a:rPr>
              <a:t>);}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3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106418" y="357436"/>
            <a:ext cx="616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Servo Motor Exemplo </a:t>
            </a:r>
            <a:r>
              <a:rPr lang="pt-BR" sz="2400" dirty="0" smtClean="0"/>
              <a:t>2</a:t>
            </a:r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71" y="940359"/>
            <a:ext cx="6668241" cy="57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00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823" y="154546"/>
            <a:ext cx="5073484" cy="6593979"/>
          </a:xfr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#include &lt;</a:t>
            </a:r>
            <a:r>
              <a:rPr lang="en-US" dirty="0" err="1">
                <a:solidFill>
                  <a:schemeClr val="bg1"/>
                </a:solidFill>
              </a:rPr>
              <a:t>Servo.h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Servo </a:t>
            </a:r>
            <a:r>
              <a:rPr lang="en-US" dirty="0" err="1">
                <a:solidFill>
                  <a:schemeClr val="bg1"/>
                </a:solidFill>
              </a:rPr>
              <a:t>servo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 = 10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 = 9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distancia_ultrasonica</a:t>
            </a:r>
            <a:r>
              <a:rPr lang="en-US" dirty="0">
                <a:solidFill>
                  <a:schemeClr val="bg1"/>
                </a:solidFill>
              </a:rPr>
              <a:t> = 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setup() {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, OUTPUT);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, INPUT); 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servo.attach</a:t>
            </a:r>
            <a:r>
              <a:rPr lang="en-US" dirty="0" smtClean="0">
                <a:solidFill>
                  <a:schemeClr val="bg1"/>
                </a:solidFill>
              </a:rPr>
              <a:t>(11</a:t>
            </a:r>
            <a:r>
              <a:rPr lang="en-US" dirty="0">
                <a:solidFill>
                  <a:schemeClr val="bg1"/>
                </a:solidFill>
              </a:rPr>
              <a:t>); 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Serial.begin</a:t>
            </a:r>
            <a:r>
              <a:rPr lang="en-US" dirty="0" smtClean="0">
                <a:solidFill>
                  <a:schemeClr val="bg1"/>
                </a:solidFill>
              </a:rPr>
              <a:t>(9600);}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loop()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ultrasonico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controle</a:t>
            </a:r>
            <a:r>
              <a:rPr lang="en-US" dirty="0">
                <a:solidFill>
                  <a:schemeClr val="bg1"/>
                </a:solidFill>
              </a:rPr>
              <a:t> = map(</a:t>
            </a:r>
            <a:r>
              <a:rPr lang="en-US" dirty="0" err="1">
                <a:solidFill>
                  <a:schemeClr val="bg1"/>
                </a:solidFill>
              </a:rPr>
              <a:t>distancia_ultrasonica</a:t>
            </a:r>
            <a:r>
              <a:rPr lang="en-US" dirty="0">
                <a:solidFill>
                  <a:schemeClr val="bg1"/>
                </a:solidFill>
              </a:rPr>
              <a:t>, 0, 450, 0, 180);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//map(value, </a:t>
            </a:r>
            <a:r>
              <a:rPr lang="en-US" dirty="0" err="1">
                <a:solidFill>
                  <a:schemeClr val="bg1"/>
                </a:solidFill>
              </a:rPr>
              <a:t>fromLow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fromHigh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toHigh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60346" y="139565"/>
            <a:ext cx="5073484" cy="66089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servo.write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controle</a:t>
            </a:r>
            <a:r>
              <a:rPr lang="en-US" sz="2000" dirty="0">
                <a:solidFill>
                  <a:schemeClr val="bg1"/>
                </a:solidFill>
              </a:rPr>
              <a:t>);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Serial.println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controle</a:t>
            </a:r>
            <a:r>
              <a:rPr lang="en-US" sz="2000" dirty="0" smtClean="0">
                <a:solidFill>
                  <a:schemeClr val="bg1"/>
                </a:solidFill>
              </a:rPr>
              <a:t>)}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void </a:t>
            </a:r>
            <a:r>
              <a:rPr lang="en-US" sz="2000" dirty="0" err="1">
                <a:solidFill>
                  <a:schemeClr val="bg1"/>
                </a:solidFill>
              </a:rPr>
              <a:t>ultrasonico</a:t>
            </a:r>
            <a:r>
              <a:rPr lang="en-US" sz="2000" dirty="0">
                <a:solidFill>
                  <a:schemeClr val="bg1"/>
                </a:solidFill>
              </a:rPr>
              <a:t>(){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delayMicroseconds</a:t>
            </a:r>
            <a:r>
              <a:rPr lang="en-US" sz="2000" dirty="0">
                <a:solidFill>
                  <a:schemeClr val="bg1"/>
                </a:solidFill>
              </a:rPr>
              <a:t>(2);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digitalWrite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TrigPin</a:t>
            </a:r>
            <a:r>
              <a:rPr lang="en-US" sz="2000" dirty="0">
                <a:solidFill>
                  <a:schemeClr val="bg1"/>
                </a:solidFill>
              </a:rPr>
              <a:t>, HIGH);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delayMicroseconds</a:t>
            </a:r>
            <a:r>
              <a:rPr lang="en-US" sz="2000" dirty="0">
                <a:solidFill>
                  <a:schemeClr val="bg1"/>
                </a:solidFill>
              </a:rPr>
              <a:t>(13);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digitalWrite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TrigPin</a:t>
            </a:r>
            <a:r>
              <a:rPr lang="en-US" sz="2000" dirty="0">
                <a:solidFill>
                  <a:schemeClr val="bg1"/>
                </a:solidFill>
              </a:rPr>
              <a:t>, LOW);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delayMicroseconds</a:t>
            </a:r>
            <a:r>
              <a:rPr lang="en-US" sz="2000" dirty="0">
                <a:solidFill>
                  <a:schemeClr val="bg1"/>
                </a:solidFill>
              </a:rPr>
              <a:t>(2);  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leitura_echo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pulseIn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EchoPin</a:t>
            </a:r>
            <a:r>
              <a:rPr lang="en-US" sz="2000" dirty="0">
                <a:solidFill>
                  <a:schemeClr val="bg1"/>
                </a:solidFill>
              </a:rPr>
              <a:t>, HIGH);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distancia_ultrasonica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leitura_echo</a:t>
            </a:r>
            <a:r>
              <a:rPr lang="en-US" sz="2000" dirty="0">
                <a:solidFill>
                  <a:schemeClr val="bg1"/>
                </a:solidFill>
              </a:rPr>
              <a:t> / 58;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Serial.print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distancia_ultrasonica</a:t>
            </a:r>
            <a:r>
              <a:rPr lang="en-US" sz="2000" dirty="0">
                <a:solidFill>
                  <a:schemeClr val="bg1"/>
                </a:solidFill>
              </a:rPr>
              <a:t>);  </a:t>
            </a:r>
            <a:r>
              <a:rPr lang="en-US" sz="2000" dirty="0" err="1">
                <a:solidFill>
                  <a:schemeClr val="bg1"/>
                </a:solidFill>
              </a:rPr>
              <a:t>Serial.println</a:t>
            </a:r>
            <a:r>
              <a:rPr lang="en-US" sz="2000" dirty="0">
                <a:solidFill>
                  <a:schemeClr val="bg1"/>
                </a:solidFill>
              </a:rPr>
              <a:t>("cm</a:t>
            </a:r>
            <a:r>
              <a:rPr lang="en-US" sz="20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Serial.println</a:t>
            </a:r>
            <a:r>
              <a:rPr lang="en-US" sz="2000" dirty="0" smtClean="0">
                <a:solidFill>
                  <a:schemeClr val="bg1"/>
                </a:solidFill>
              </a:rPr>
              <a:t>();}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8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141409" y="4043966"/>
            <a:ext cx="9905999" cy="2601533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O sensor é constituído por um emissor e um receptor de ondas sonoras. Como se fosse um alto falante e um microfone </a:t>
            </a:r>
            <a:r>
              <a:rPr lang="pt-BR" dirty="0" smtClean="0"/>
              <a:t>trabalhando.</a:t>
            </a:r>
            <a:endParaRPr lang="pt-BR" dirty="0" smtClean="0"/>
          </a:p>
          <a:p>
            <a:r>
              <a:rPr lang="pt-BR" dirty="0" smtClean="0"/>
              <a:t>Depois que a </a:t>
            </a:r>
            <a:r>
              <a:rPr lang="pt-BR" dirty="0" smtClean="0"/>
              <a:t>onda sonora </a:t>
            </a:r>
            <a:r>
              <a:rPr lang="pt-BR" dirty="0" smtClean="0"/>
              <a:t>é disparada o sensor começa a fazer a contagem de tempo até o retorno </a:t>
            </a:r>
            <a:r>
              <a:rPr lang="pt-BR" dirty="0" smtClean="0"/>
              <a:t>do som. </a:t>
            </a:r>
            <a:r>
              <a:rPr lang="pt-BR" dirty="0" smtClean="0"/>
              <a:t>Assim se consegue calcular a </a:t>
            </a:r>
            <a:r>
              <a:rPr lang="pt-BR" dirty="0" smtClean="0"/>
              <a:t>distância </a:t>
            </a:r>
            <a:r>
              <a:rPr lang="pt-BR" dirty="0" smtClean="0"/>
              <a:t>do sensor a um objeto pela </a:t>
            </a:r>
            <a:r>
              <a:rPr lang="pt-BR" dirty="0" smtClean="0"/>
              <a:t>equação (de forma básica):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d</a:t>
            </a:r>
            <a:r>
              <a:rPr lang="pt-BR" dirty="0" smtClean="0"/>
              <a:t> = (V * t) / 2  - onde a velocidade é 340m/s que seria a velocidade de propagação do som pelo ar.</a:t>
            </a:r>
          </a:p>
          <a:p>
            <a:pPr marL="0" indent="0">
              <a:buNone/>
            </a:pPr>
            <a:r>
              <a:rPr lang="pt-BR" dirty="0" smtClean="0"/>
              <a:t>Como a onda sonora faz o caminho de ida até o objeto e de volta até o receptor do sensor é necessário fazer a divisão por 2 no calculo.</a:t>
            </a:r>
          </a:p>
        </p:txBody>
      </p:sp>
      <p:pic>
        <p:nvPicPr>
          <p:cNvPr id="2050" name="Picture 2" descr="http://www.nubiasouza.com.br/wp-content/uploads/2013/04/sensorultrasonic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24" y="687186"/>
            <a:ext cx="8929571" cy="325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9147" y="1397352"/>
            <a:ext cx="3884527" cy="291772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Ultrassônico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prática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9147" y="6223717"/>
            <a:ext cx="8791575" cy="634283"/>
          </a:xfrm>
        </p:spPr>
        <p:txBody>
          <a:bodyPr/>
          <a:lstStyle/>
          <a:p>
            <a:pPr algn="ctr"/>
            <a:r>
              <a:rPr lang="pt-BR" dirty="0" smtClean="0"/>
              <a:t>Gabriel </a:t>
            </a:r>
            <a:r>
              <a:rPr lang="pt-BR" dirty="0" err="1" smtClean="0"/>
              <a:t>william</a:t>
            </a:r>
            <a:r>
              <a:rPr lang="pt-BR" dirty="0" smtClean="0"/>
              <a:t> Schneider e </a:t>
            </a:r>
            <a:r>
              <a:rPr lang="pt-BR" dirty="0" err="1" smtClean="0"/>
              <a:t>joão</a:t>
            </a:r>
            <a:r>
              <a:rPr lang="pt-BR" dirty="0" smtClean="0"/>
              <a:t> Pedro Silveira e silva</a:t>
            </a:r>
            <a:endParaRPr lang="en-US" dirty="0"/>
          </a:p>
        </p:txBody>
      </p:sp>
      <p:pic>
        <p:nvPicPr>
          <p:cNvPr id="4" name="Picture 2" descr="http://comphaus.com.br/home/wp-content/uploads/2014/03/Arduino-Uno-R3-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74" y="1397352"/>
            <a:ext cx="46308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58404" y="403696"/>
            <a:ext cx="5937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Ultrassônico Exemplo </a:t>
            </a:r>
            <a:r>
              <a:rPr lang="pt-BR" sz="2800" dirty="0" smtClean="0"/>
              <a:t>1</a:t>
            </a:r>
            <a:endParaRPr lang="en-US" sz="2800" dirty="0"/>
          </a:p>
          <a:p>
            <a:pPr algn="ctr"/>
            <a:r>
              <a:rPr lang="pt-BR" sz="2800" dirty="0" smtClean="0"/>
              <a:t>Acendendo um </a:t>
            </a:r>
            <a:r>
              <a:rPr lang="pt-BR" sz="2800" dirty="0"/>
              <a:t>L</a:t>
            </a:r>
            <a:r>
              <a:rPr lang="pt-BR" sz="2800" dirty="0" smtClean="0"/>
              <a:t>ed conforme e distância</a:t>
            </a:r>
            <a:endParaRPr lang="en-US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2" y="1533989"/>
            <a:ext cx="6912180" cy="474472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845382" y="1971906"/>
            <a:ext cx="341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VCC </a:t>
            </a:r>
            <a:r>
              <a:rPr lang="pt-BR" dirty="0"/>
              <a:t>: alimentação de 5V</a:t>
            </a:r>
          </a:p>
          <a:p>
            <a:r>
              <a:rPr lang="pt-BR" dirty="0"/>
              <a:t>TRIG : pino de gatilho</a:t>
            </a:r>
          </a:p>
          <a:p>
            <a:r>
              <a:rPr lang="pt-BR" dirty="0"/>
              <a:t>ECHO : pino de eco</a:t>
            </a:r>
          </a:p>
          <a:p>
            <a:r>
              <a:rPr lang="pt-BR" dirty="0"/>
              <a:t>GND : terra</a:t>
            </a:r>
          </a:p>
        </p:txBody>
      </p:sp>
    </p:spTree>
    <p:extLst>
      <p:ext uri="{BB962C8B-B14F-4D97-AF65-F5344CB8AC3E}">
        <p14:creationId xmlns:p14="http://schemas.microsoft.com/office/powerpoint/2010/main" val="34524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45440"/>
            <a:ext cx="9905999" cy="622278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 = 11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 = 10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PotPin</a:t>
            </a:r>
            <a:r>
              <a:rPr lang="en-US" dirty="0">
                <a:solidFill>
                  <a:schemeClr val="bg1"/>
                </a:solidFill>
              </a:rPr>
              <a:t> = A5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distancia_ultrasonica</a:t>
            </a:r>
            <a:r>
              <a:rPr lang="en-US" dirty="0">
                <a:solidFill>
                  <a:schemeClr val="bg1"/>
                </a:solidFill>
              </a:rPr>
              <a:t> = 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led = 13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setup</a:t>
            </a:r>
            <a:r>
              <a:rPr lang="en-US" dirty="0" smtClean="0">
                <a:solidFill>
                  <a:schemeClr val="bg1"/>
                </a:solidFill>
              </a:rPr>
              <a:t>(){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, OUTPUT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, INPUT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pinMode</a:t>
            </a:r>
            <a:r>
              <a:rPr lang="en-US" dirty="0" smtClean="0">
                <a:solidFill>
                  <a:schemeClr val="bg1"/>
                </a:solidFill>
              </a:rPr>
              <a:t>(led</a:t>
            </a:r>
            <a:r>
              <a:rPr lang="en-US" dirty="0">
                <a:solidFill>
                  <a:schemeClr val="bg1"/>
                </a:solidFill>
              </a:rPr>
              <a:t>, OUTPUT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Serial.begin</a:t>
            </a:r>
            <a:r>
              <a:rPr lang="en-US" dirty="0" smtClean="0">
                <a:solidFill>
                  <a:schemeClr val="bg1"/>
                </a:solidFill>
              </a:rPr>
              <a:t>(9600);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6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57577"/>
            <a:ext cx="9905999" cy="64265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loop()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ultrasonico</a:t>
            </a:r>
            <a:r>
              <a:rPr lang="en-US" dirty="0">
                <a:solidFill>
                  <a:schemeClr val="bg1"/>
                </a:solidFill>
              </a:rPr>
              <a:t>();//map(value, </a:t>
            </a:r>
            <a:r>
              <a:rPr lang="en-US" dirty="0" err="1">
                <a:solidFill>
                  <a:schemeClr val="bg1"/>
                </a:solidFill>
              </a:rPr>
              <a:t>fromLow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fromHigh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toHigh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distancia_de_ativacao</a:t>
            </a:r>
            <a:r>
              <a:rPr lang="en-US" dirty="0">
                <a:solidFill>
                  <a:schemeClr val="bg1"/>
                </a:solidFill>
              </a:rPr>
              <a:t> = map(</a:t>
            </a:r>
            <a:r>
              <a:rPr lang="en-US" dirty="0" err="1">
                <a:solidFill>
                  <a:schemeClr val="bg1"/>
                </a:solidFill>
              </a:rPr>
              <a:t>analogRead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PotPin</a:t>
            </a:r>
            <a:r>
              <a:rPr lang="en-US" dirty="0">
                <a:solidFill>
                  <a:schemeClr val="bg1"/>
                </a:solidFill>
              </a:rPr>
              <a:t>), 0, 1023, 0, 450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if(</a:t>
            </a:r>
            <a:r>
              <a:rPr lang="en-US" dirty="0" err="1" smtClean="0">
                <a:solidFill>
                  <a:schemeClr val="bg1"/>
                </a:solidFill>
              </a:rPr>
              <a:t>distancia_ultrasonica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&lt;= </a:t>
            </a:r>
            <a:r>
              <a:rPr lang="en-US" dirty="0" err="1">
                <a:solidFill>
                  <a:schemeClr val="bg1"/>
                </a:solidFill>
              </a:rPr>
              <a:t>distancia_de_ativacao</a:t>
            </a:r>
            <a:r>
              <a:rPr lang="en-US" dirty="0">
                <a:solidFill>
                  <a:schemeClr val="bg1"/>
                </a:solidFill>
              </a:rPr>
              <a:t>){  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(led </a:t>
            </a:r>
            <a:r>
              <a:rPr lang="en-US" dirty="0">
                <a:solidFill>
                  <a:schemeClr val="bg1"/>
                </a:solidFill>
              </a:rPr>
              <a:t>,HIGH);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else{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(led</a:t>
            </a:r>
            <a:r>
              <a:rPr lang="en-US" dirty="0">
                <a:solidFill>
                  <a:schemeClr val="bg1"/>
                </a:solidFill>
              </a:rPr>
              <a:t>, LOW);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2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83335"/>
            <a:ext cx="9905999" cy="6087415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 err="1" smtClean="0">
                <a:solidFill>
                  <a:schemeClr val="bg1"/>
                </a:solidFill>
              </a:rPr>
              <a:t>ultrasonico</a:t>
            </a:r>
            <a:r>
              <a:rPr lang="en-US" dirty="0" smtClean="0">
                <a:solidFill>
                  <a:schemeClr val="bg1"/>
                </a:solidFill>
              </a:rPr>
              <a:t>(){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delayMicroseconds</a:t>
            </a:r>
            <a:r>
              <a:rPr lang="en-US" dirty="0" smtClean="0">
                <a:solidFill>
                  <a:schemeClr val="bg1"/>
                </a:solidFill>
              </a:rPr>
              <a:t>(2);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TrigPin</a:t>
            </a:r>
            <a:r>
              <a:rPr lang="en-US" dirty="0" smtClean="0">
                <a:solidFill>
                  <a:schemeClr val="bg1"/>
                </a:solidFill>
              </a:rPr>
              <a:t>, HIGH);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delayMicroseconds</a:t>
            </a:r>
            <a:r>
              <a:rPr lang="en-US" dirty="0" smtClean="0">
                <a:solidFill>
                  <a:schemeClr val="bg1"/>
                </a:solidFill>
              </a:rPr>
              <a:t>(13);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digitalWrite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TrigPin</a:t>
            </a:r>
            <a:r>
              <a:rPr lang="en-US" dirty="0" smtClean="0">
                <a:solidFill>
                  <a:schemeClr val="bg1"/>
                </a:solidFill>
              </a:rPr>
              <a:t>, LOW);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delayMicroseconds</a:t>
            </a:r>
            <a:r>
              <a:rPr lang="en-US" dirty="0" smtClean="0">
                <a:solidFill>
                  <a:schemeClr val="bg1"/>
                </a:solidFill>
              </a:rPr>
              <a:t>(2);  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leitura_echo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pulseIn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EchoPin</a:t>
            </a:r>
            <a:r>
              <a:rPr lang="en-US" dirty="0" smtClean="0">
                <a:solidFill>
                  <a:schemeClr val="bg1"/>
                </a:solidFill>
              </a:rPr>
              <a:t>, HIGH);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distancia_ultrasonica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leitura_echo</a:t>
            </a:r>
            <a:r>
              <a:rPr lang="en-US" dirty="0" smtClean="0">
                <a:solidFill>
                  <a:schemeClr val="bg1"/>
                </a:solidFill>
              </a:rPr>
              <a:t> / 58;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Serial.print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distancia_ultrasonica</a:t>
            </a:r>
            <a:r>
              <a:rPr lang="en-US" dirty="0" smtClean="0">
                <a:solidFill>
                  <a:schemeClr val="bg1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Serial.println</a:t>
            </a:r>
            <a:r>
              <a:rPr lang="en-US" dirty="0" smtClean="0">
                <a:solidFill>
                  <a:schemeClr val="bg1"/>
                </a:solidFill>
              </a:rPr>
              <a:t>("cm");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Serial.println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9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304" y="130892"/>
            <a:ext cx="5732219" cy="6632615"/>
          </a:xfr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 = 11;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PotPin</a:t>
            </a:r>
            <a:r>
              <a:rPr lang="en-US" dirty="0">
                <a:solidFill>
                  <a:schemeClr val="bg1"/>
                </a:solidFill>
              </a:rPr>
              <a:t> = A5;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distancia_ultrasonica</a:t>
            </a:r>
            <a:r>
              <a:rPr lang="en-US" dirty="0">
                <a:solidFill>
                  <a:schemeClr val="bg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led = 13;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setup(){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pinMode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, OUTPUT);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pinMode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, INPUT);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pinMode</a:t>
            </a:r>
            <a:r>
              <a:rPr lang="en-US" dirty="0">
                <a:solidFill>
                  <a:schemeClr val="bg1"/>
                </a:solidFill>
              </a:rPr>
              <a:t>(led, OUTPUT);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Serial.begin</a:t>
            </a:r>
            <a:r>
              <a:rPr lang="en-US" dirty="0">
                <a:solidFill>
                  <a:schemeClr val="bg1"/>
                </a:solidFill>
              </a:rPr>
              <a:t>(9600);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loop() 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ultrasonico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distancia_de_ativacao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map(</a:t>
            </a:r>
            <a:r>
              <a:rPr lang="en-US" dirty="0" err="1">
                <a:solidFill>
                  <a:schemeClr val="bg1"/>
                </a:solidFill>
              </a:rPr>
              <a:t>analogRead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PotPin</a:t>
            </a:r>
            <a:r>
              <a:rPr lang="en-US" dirty="0">
                <a:solidFill>
                  <a:schemeClr val="bg1"/>
                </a:solidFill>
              </a:rPr>
              <a:t>), 0, 1023, 0, 450);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/map(value, </a:t>
            </a:r>
            <a:r>
              <a:rPr lang="en-US" dirty="0" err="1">
                <a:solidFill>
                  <a:schemeClr val="bg1"/>
                </a:solidFill>
              </a:rPr>
              <a:t>fromLow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fromHigh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toHigh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50499" y="115911"/>
            <a:ext cx="5688216" cy="664759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if(</a:t>
            </a:r>
            <a:r>
              <a:rPr lang="en-US" sz="1700" dirty="0" err="1">
                <a:solidFill>
                  <a:schemeClr val="bg1"/>
                </a:solidFill>
              </a:rPr>
              <a:t>distancia_ultrasonica</a:t>
            </a:r>
            <a:r>
              <a:rPr lang="en-US" sz="1700" dirty="0">
                <a:solidFill>
                  <a:schemeClr val="bg1"/>
                </a:solidFill>
              </a:rPr>
              <a:t> &lt;= </a:t>
            </a:r>
            <a:r>
              <a:rPr lang="en-US" sz="1700" dirty="0" err="1">
                <a:solidFill>
                  <a:schemeClr val="bg1"/>
                </a:solidFill>
              </a:rPr>
              <a:t>distancia_de_ativacao</a:t>
            </a:r>
            <a:r>
              <a:rPr lang="en-US" sz="1700" dirty="0">
                <a:solidFill>
                  <a:schemeClr val="bg1"/>
                </a:solidFill>
              </a:rPr>
              <a:t>){   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digitalWrite</a:t>
            </a:r>
            <a:r>
              <a:rPr lang="en-US" sz="1700" dirty="0">
                <a:solidFill>
                  <a:schemeClr val="bg1"/>
                </a:solidFill>
              </a:rPr>
              <a:t>(led ,HIGH); 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}else{ 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digitalWrite</a:t>
            </a:r>
            <a:r>
              <a:rPr lang="en-US" sz="1700" dirty="0">
                <a:solidFill>
                  <a:schemeClr val="bg1"/>
                </a:solidFill>
              </a:rPr>
              <a:t>(led, LOW);   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</a:rPr>
              <a:t>}}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</a:rPr>
              <a:t>void </a:t>
            </a:r>
            <a:r>
              <a:rPr lang="en-US" sz="1700" dirty="0" err="1">
                <a:solidFill>
                  <a:schemeClr val="bg1"/>
                </a:solidFill>
              </a:rPr>
              <a:t>ultrasonico</a:t>
            </a:r>
            <a:r>
              <a:rPr lang="en-US" sz="1700" dirty="0">
                <a:solidFill>
                  <a:schemeClr val="bg1"/>
                </a:solidFill>
              </a:rPr>
              <a:t>(){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delayMicroseconds</a:t>
            </a:r>
            <a:r>
              <a:rPr lang="en-US" sz="1700" dirty="0">
                <a:solidFill>
                  <a:schemeClr val="bg1"/>
                </a:solidFill>
              </a:rPr>
              <a:t>(2);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digitalWrite</a:t>
            </a:r>
            <a:r>
              <a:rPr lang="en-US" sz="1700" dirty="0">
                <a:solidFill>
                  <a:schemeClr val="bg1"/>
                </a:solidFill>
              </a:rPr>
              <a:t>(</a:t>
            </a:r>
            <a:r>
              <a:rPr lang="en-US" sz="1700" dirty="0" err="1">
                <a:solidFill>
                  <a:schemeClr val="bg1"/>
                </a:solidFill>
              </a:rPr>
              <a:t>TrigPin</a:t>
            </a:r>
            <a:r>
              <a:rPr lang="en-US" sz="1700" dirty="0">
                <a:solidFill>
                  <a:schemeClr val="bg1"/>
                </a:solidFill>
              </a:rPr>
              <a:t>, HIGH);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delayMicroseconds</a:t>
            </a:r>
            <a:r>
              <a:rPr lang="en-US" sz="1700" dirty="0">
                <a:solidFill>
                  <a:schemeClr val="bg1"/>
                </a:solidFill>
              </a:rPr>
              <a:t>(13);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digitalWrite</a:t>
            </a:r>
            <a:r>
              <a:rPr lang="en-US" sz="1700" dirty="0">
                <a:solidFill>
                  <a:schemeClr val="bg1"/>
                </a:solidFill>
              </a:rPr>
              <a:t>(</a:t>
            </a:r>
            <a:r>
              <a:rPr lang="en-US" sz="1700" dirty="0" err="1">
                <a:solidFill>
                  <a:schemeClr val="bg1"/>
                </a:solidFill>
              </a:rPr>
              <a:t>TrigPin</a:t>
            </a:r>
            <a:r>
              <a:rPr lang="en-US" sz="1700" dirty="0">
                <a:solidFill>
                  <a:schemeClr val="bg1"/>
                </a:solidFill>
              </a:rPr>
              <a:t>, LOW);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delayMicroseconds</a:t>
            </a:r>
            <a:r>
              <a:rPr lang="en-US" sz="1700" dirty="0">
                <a:solidFill>
                  <a:schemeClr val="bg1"/>
                </a:solidFill>
              </a:rPr>
              <a:t>(2);  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leitura_echo</a:t>
            </a:r>
            <a:r>
              <a:rPr lang="en-US" sz="1700" dirty="0">
                <a:solidFill>
                  <a:schemeClr val="bg1"/>
                </a:solidFill>
              </a:rPr>
              <a:t> = </a:t>
            </a:r>
            <a:r>
              <a:rPr lang="en-US" sz="1700" dirty="0" err="1">
                <a:solidFill>
                  <a:schemeClr val="bg1"/>
                </a:solidFill>
              </a:rPr>
              <a:t>pulseIn</a:t>
            </a:r>
            <a:r>
              <a:rPr lang="en-US" sz="1700" dirty="0">
                <a:solidFill>
                  <a:schemeClr val="bg1"/>
                </a:solidFill>
              </a:rPr>
              <a:t>(</a:t>
            </a:r>
            <a:r>
              <a:rPr lang="en-US" sz="1700" dirty="0" err="1">
                <a:solidFill>
                  <a:schemeClr val="bg1"/>
                </a:solidFill>
              </a:rPr>
              <a:t>EchoPin</a:t>
            </a:r>
            <a:r>
              <a:rPr lang="en-US" sz="1700" dirty="0">
                <a:solidFill>
                  <a:schemeClr val="bg1"/>
                </a:solidFill>
              </a:rPr>
              <a:t>, HIGH);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distancia_ultrasonica</a:t>
            </a:r>
            <a:r>
              <a:rPr lang="en-US" sz="1700" dirty="0">
                <a:solidFill>
                  <a:schemeClr val="bg1"/>
                </a:solidFill>
              </a:rPr>
              <a:t> = </a:t>
            </a:r>
            <a:r>
              <a:rPr lang="en-US" sz="1700" dirty="0" err="1">
                <a:solidFill>
                  <a:schemeClr val="bg1"/>
                </a:solidFill>
              </a:rPr>
              <a:t>leitura_echo</a:t>
            </a:r>
            <a:r>
              <a:rPr lang="en-US" sz="1700" dirty="0">
                <a:solidFill>
                  <a:schemeClr val="bg1"/>
                </a:solidFill>
              </a:rPr>
              <a:t> / 58;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Serial.print</a:t>
            </a:r>
            <a:r>
              <a:rPr lang="en-US" sz="1700" dirty="0">
                <a:solidFill>
                  <a:schemeClr val="bg1"/>
                </a:solidFill>
              </a:rPr>
              <a:t>(</a:t>
            </a:r>
            <a:r>
              <a:rPr lang="en-US" sz="1700" dirty="0" err="1">
                <a:solidFill>
                  <a:schemeClr val="bg1"/>
                </a:solidFill>
              </a:rPr>
              <a:t>distancia_ultrasonica</a:t>
            </a:r>
            <a:r>
              <a:rPr lang="en-US" sz="1700" dirty="0">
                <a:solidFill>
                  <a:schemeClr val="bg1"/>
                </a:solidFill>
              </a:rPr>
              <a:t>);  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Serial.println</a:t>
            </a:r>
            <a:r>
              <a:rPr lang="en-US" sz="1700" dirty="0">
                <a:solidFill>
                  <a:schemeClr val="bg1"/>
                </a:solidFill>
              </a:rPr>
              <a:t>("cm</a:t>
            </a:r>
            <a:r>
              <a:rPr lang="en-US" sz="1700" dirty="0" smtClean="0">
                <a:solidFill>
                  <a:schemeClr val="bg1"/>
                </a:solidFill>
              </a:rPr>
              <a:t>"); </a:t>
            </a:r>
            <a:r>
              <a:rPr lang="en-US" sz="1700" dirty="0" err="1" smtClean="0">
                <a:solidFill>
                  <a:schemeClr val="bg1"/>
                </a:solidFill>
              </a:rPr>
              <a:t>Serial.println</a:t>
            </a:r>
            <a:r>
              <a:rPr lang="en-US" sz="1700" dirty="0" smtClean="0">
                <a:solidFill>
                  <a:schemeClr val="bg1"/>
                </a:solidFill>
              </a:rPr>
              <a:t>();}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39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193</TotalTime>
  <Words>1103</Words>
  <Application>Microsoft Office PowerPoint</Application>
  <PresentationFormat>Widescreen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Tw Cen MT</vt:lpstr>
      <vt:lpstr>Circuito</vt:lpstr>
      <vt:lpstr>sensor ultrassônico  </vt:lpstr>
      <vt:lpstr>o que é ? </vt:lpstr>
      <vt:lpstr>Apresentação do PowerPoint</vt:lpstr>
      <vt:lpstr>Ultrassônico  prática 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Servo motor</vt:lpstr>
      <vt:lpstr>o que é ? </vt:lpstr>
      <vt:lpstr>Servo motor  prática </vt:lpstr>
      <vt:lpstr>Apresentação do PowerPoint</vt:lpstr>
      <vt:lpstr>Apresentação do PowerPoint</vt:lpstr>
      <vt:lpstr>Regulando o servo motor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NoteA</dc:creator>
  <cp:lastModifiedBy>NoteA</cp:lastModifiedBy>
  <cp:revision>22</cp:revision>
  <dcterms:created xsi:type="dcterms:W3CDTF">2016-06-12T19:48:25Z</dcterms:created>
  <dcterms:modified xsi:type="dcterms:W3CDTF">2016-08-01T16:17:39Z</dcterms:modified>
</cp:coreProperties>
</file>