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158D9-E085-91FF-DA97-28CB85140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1EB0B0-A43C-43A5-37C6-7F580FE699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6CECD-12DF-1FB2-A2A7-770A2C446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2B87A-6321-4A26-9FFF-DC5A85A62C5F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C93F3-447C-E2C5-1113-2CFC787E8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5C3E1-5AD0-B6E2-BD56-0740DB0B2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CD3D-DCE8-4ABF-B7AD-3ED488543A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4446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BEB5C-09F2-A5A1-BF24-73056ABC0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DECFEF-E632-2FD5-4538-8C485D1C94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B1733-4AF6-00CE-A739-1347FC18F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2B87A-6321-4A26-9FFF-DC5A85A62C5F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21B14-5BA6-A2C8-80AE-57D018EB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FD67D-3F18-0AB0-E26C-682B7816A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CD3D-DCE8-4ABF-B7AD-3ED488543A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799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4800E6-292A-44B7-44B4-663C470C3A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9B7BCD-7990-D6D8-BF9E-B17289BA1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34097-1956-3AB0-00CE-17DF06D95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2B87A-6321-4A26-9FFF-DC5A85A62C5F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3D26B-932B-468E-796C-3625C7DDB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87D65-8E24-9A08-5801-BFD8C56A1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CD3D-DCE8-4ABF-B7AD-3ED488543A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8163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75470-4B63-8939-5D28-E75F3F4F5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E92AE-52FE-F278-098D-316EFE231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DA87A-A2B0-5F03-293B-F471B4096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2B87A-6321-4A26-9FFF-DC5A85A62C5F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EFEFE-E9D4-4459-7D73-9CCFBDE5D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394EF-BD7B-D6D6-98BD-34FCED15C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CD3D-DCE8-4ABF-B7AD-3ED488543A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3244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8508B-3505-508D-5B88-74296E065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8AC4A2-C8E0-F341-C307-1D756B75D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6C736-C04E-4A11-B452-BF3CF1331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2B87A-6321-4A26-9FFF-DC5A85A62C5F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274B0-CDFC-4217-3BE0-BC37C8792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B650A-564A-CB0E-7396-5B5E24489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CD3D-DCE8-4ABF-B7AD-3ED488543A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4131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72033-7501-4B06-E98E-2091E8CC5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B9D76-2EE1-9D26-7AB2-F91C18C9F4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D1B4E7-0AA9-CBD1-9056-A5673DA36B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45707-F0BB-6E6C-8246-8A7236A0E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2B87A-6321-4A26-9FFF-DC5A85A62C5F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6C7BB-7973-A310-FDB0-0C343BE64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0FDCF-2551-2E24-5412-F55C4677A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CD3D-DCE8-4ABF-B7AD-3ED488543A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501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10E0B-E787-2FBA-ACD6-D9DAD7441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ADCC9-B10E-8DC1-8F8B-8F2BE8859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2F4ED-CC3E-C6E7-A58B-68F95A544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22C108-AA75-7CBF-F162-810E2BBAA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33CA8F-313C-42F2-2A63-C4DFB41CC4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A53B33-A2E7-417C-A2DF-4A82EB4AF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2B87A-6321-4A26-9FFF-DC5A85A62C5F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A9F14A-3661-45E8-5E0D-5F30B6C38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6B932D-770E-41F3-93B4-FDBA8E4A1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CD3D-DCE8-4ABF-B7AD-3ED488543A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15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42C1C-574A-A312-541D-960351B68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8AD69C-E502-D10B-A382-1746D19EB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2B87A-6321-4A26-9FFF-DC5A85A62C5F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DD9A4-841D-D8B7-615D-88C8C9761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042E1D-BF16-7C18-CE2E-D4D7F0ADE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CD3D-DCE8-4ABF-B7AD-3ED488543A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782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048334-3BEE-D178-7310-BBCB8D877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2B87A-6321-4A26-9FFF-DC5A85A62C5F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4B735F-07FC-8EAC-37BC-058B6AB9D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D1F68B-76AE-3657-62B5-93F785451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CD3D-DCE8-4ABF-B7AD-3ED488543A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0120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73D36-8F54-51F5-F426-EC7328C8D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6C244-D3DC-FBCA-6EC0-303A62959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3313F3-1484-96B0-73C8-4FE0DB16B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79636-494A-9577-A2E7-4AF91EBB8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2B87A-6321-4A26-9FFF-DC5A85A62C5F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4A9A7F-83FD-5A9B-7948-6419E66B2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BDF06-EF41-3EFA-DD29-9746275DF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CD3D-DCE8-4ABF-B7AD-3ED488543A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320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06751-27CD-AEAA-C757-6CFB6AA02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7DE611-1880-78C8-09C1-01BF6CF2CF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55EC56-0EE9-B198-17B6-73234C0AA1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9D061A-9D8C-BCF8-35EA-6DE246761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2B87A-6321-4A26-9FFF-DC5A85A62C5F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1DC2A-F68A-F66C-EA96-BBB192801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C71D99-0270-0650-D685-AB57E1BDE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CD3D-DCE8-4ABF-B7AD-3ED488543A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8175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430F49-8609-1A21-0863-0CCACE648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7350F-6AA6-6E84-E799-22098A933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84B3F-F594-CACD-DB66-D873A21036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2B87A-6321-4A26-9FFF-DC5A85A62C5F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1E9F3-DE2D-7532-214A-D5DD4A641A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B9FC0-3821-EDFE-29A8-68BF237C89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8CD3D-DCE8-4ABF-B7AD-3ED488543A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0258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8" name="Rectangle 737">
            <a:extLst>
              <a:ext uri="{FF2B5EF4-FFF2-40B4-BE49-F238E27FC236}">
                <a16:creationId xmlns:a16="http://schemas.microsoft.com/office/drawing/2014/main" id="{026A84AF-6F58-471A-BF1F-10D8C0351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799FAE-ADF8-4093-4412-F67C52E14F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28662"/>
            <a:ext cx="3785513" cy="3728853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5200" kern="1200">
                <a:latin typeface="+mj-lt"/>
                <a:ea typeface="+mj-ea"/>
                <a:cs typeface="+mj-cs"/>
              </a:rPr>
              <a:t>Trabalho Prático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80FAC4-EF71-A882-1243-FD33FBDF7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629235"/>
            <a:ext cx="3785514" cy="1680298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200" dirty="0" err="1"/>
              <a:t>Trabalho</a:t>
            </a:r>
            <a:r>
              <a:rPr lang="en-US" sz="2200" dirty="0"/>
              <a:t> </a:t>
            </a:r>
            <a:r>
              <a:rPr lang="en-US" sz="2200" dirty="0" err="1"/>
              <a:t>realizado</a:t>
            </a:r>
            <a:r>
              <a:rPr lang="en-US" sz="2200" dirty="0"/>
              <a:t> </a:t>
            </a:r>
            <a:r>
              <a:rPr lang="en-US" sz="2200" dirty="0" err="1"/>
              <a:t>por</a:t>
            </a:r>
            <a:r>
              <a:rPr lang="en-US" sz="2200" dirty="0"/>
              <a:t>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Bruno Santos, 113446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Rúben Gomes, 113435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Tiago Garcia, 114184</a:t>
            </a:r>
          </a:p>
        </p:txBody>
      </p:sp>
      <p:pic>
        <p:nvPicPr>
          <p:cNvPr id="734" name="Picture 733" descr="A white and gold wavy lines&#10;&#10;Description automatically generated with medium confidence">
            <a:extLst>
              <a:ext uri="{FF2B5EF4-FFF2-40B4-BE49-F238E27FC236}">
                <a16:creationId xmlns:a16="http://schemas.microsoft.com/office/drawing/2014/main" id="{F07C1317-D462-B1DF-3190-60C70915D1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18" r="-1" b="-1"/>
          <a:stretch/>
        </p:blipFill>
        <p:spPr>
          <a:xfrm>
            <a:off x="5009505" y="10"/>
            <a:ext cx="718249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153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33307-C2EA-190C-55F2-D433A3F64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dirty="0" err="1"/>
              <a:t>Análise</a:t>
            </a:r>
            <a:r>
              <a:rPr lang="en-GB" dirty="0"/>
              <a:t> e </a:t>
            </a:r>
            <a:r>
              <a:rPr lang="en-GB" dirty="0" err="1"/>
              <a:t>Discussão</a:t>
            </a:r>
            <a:r>
              <a:rPr lang="en-GB" dirty="0"/>
              <a:t> – </a:t>
            </a:r>
            <a:r>
              <a:rPr lang="en-GB" dirty="0" err="1"/>
              <a:t>Parte</a:t>
            </a:r>
            <a:r>
              <a:rPr lang="en-GB" dirty="0"/>
              <a:t> B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C4124B-9BE0-20DB-7D01-78B710E0A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325563"/>
            <a:ext cx="3262744" cy="39434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F1AF4C9-F6E6-5CB3-383C-99D3BA366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6464" y="1325563"/>
            <a:ext cx="2316001" cy="394346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6D4A46-ECB7-B92B-09B8-7B598CA756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7985" y="1325563"/>
            <a:ext cx="2175163" cy="394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373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0E1D3-24EF-1C88-F1DE-DD1251CBA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GB" dirty="0" err="1"/>
              <a:t>Análise</a:t>
            </a:r>
            <a:r>
              <a:rPr lang="en-GB" dirty="0"/>
              <a:t> e </a:t>
            </a:r>
            <a:r>
              <a:rPr lang="en-GB" dirty="0" err="1"/>
              <a:t>Discussão</a:t>
            </a:r>
            <a:r>
              <a:rPr lang="en-GB" dirty="0"/>
              <a:t> – </a:t>
            </a:r>
            <a:r>
              <a:rPr lang="en-GB" dirty="0" err="1"/>
              <a:t>Parte</a:t>
            </a:r>
            <a:r>
              <a:rPr lang="en-GB" dirty="0"/>
              <a:t> B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678CA1-12EB-2BC5-EABF-CD5E201CE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564" y="1343493"/>
            <a:ext cx="3785619" cy="23302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301776-8BD6-66B5-649F-956260E17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5419" y="1343493"/>
            <a:ext cx="3615017" cy="23305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958440B-8B00-F658-B2DE-5273A64799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5123" y="3834159"/>
            <a:ext cx="3661754" cy="233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03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86B4D-C30B-BA07-C271-B4F9F960E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GB" dirty="0" err="1"/>
              <a:t>Análise</a:t>
            </a:r>
            <a:r>
              <a:rPr lang="en-GB" dirty="0"/>
              <a:t> e </a:t>
            </a:r>
            <a:r>
              <a:rPr lang="en-GB" dirty="0" err="1"/>
              <a:t>Discussão</a:t>
            </a:r>
            <a:r>
              <a:rPr lang="en-GB" dirty="0"/>
              <a:t> – </a:t>
            </a:r>
            <a:r>
              <a:rPr lang="en-GB" dirty="0" err="1"/>
              <a:t>Parte</a:t>
            </a:r>
            <a:r>
              <a:rPr lang="en-GB" dirty="0"/>
              <a:t> 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87FE5F-6D8F-F931-3332-47F7F28F1E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010509" cy="186648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dirty="0" err="1"/>
                  <a:t>Calcular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sz="28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800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d>
                      <m:dPr>
                        <m:ctrlPr>
                          <a:rPr lang="en-GB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z="28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 dirty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GB" sz="28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GB" sz="2800" i="1" dirty="0">
                            <a:latin typeface="Cambria Math" panose="02040503050406030204" pitchFamily="18" charset="0"/>
                          </a:rPr>
                          <m:t>𝐼</m:t>
                        </m:r>
                        <m:sSup>
                          <m:sSupPr>
                            <m:ctrlPr>
                              <a:rPr lang="en-GB" sz="2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800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GB" sz="28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GB" sz="2800" i="1" dirty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GB" sz="2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GB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800" i="1" dirty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GB" sz="2800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GB" sz="2800" i="1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GB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GB" sz="2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28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GB" sz="2800" i="1" dirty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GB" sz="28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2800" i="1" dirty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GB" sz="2800" i="1" dirty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GB" sz="2800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f>
                              <m:fPr>
                                <m:type m:val="lin"/>
                                <m:ctrlPr>
                                  <a:rPr lang="en-GB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2800" i="1" dirty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GB" sz="28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den>
                    </m:f>
                  </m:oMath>
                </a14:m>
                <a:r>
                  <a:rPr lang="en-GB" dirty="0"/>
                  <a:t> </a:t>
                </a:r>
              </a:p>
              <a:p>
                <a:pPr marL="0" indent="0">
                  <a:buNone/>
                </a:pPr>
                <a:r>
                  <a:rPr lang="en-GB" dirty="0" err="1"/>
                  <a:t>Calcular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i="1" dirty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GB" sz="2800" i="1" dirty="0">
                            <a:latin typeface="Cambria Math" panose="02040503050406030204" pitchFamily="18" charset="0"/>
                          </a:rPr>
                          <m:t>𝑙</m:t>
                        </m:r>
                      </m:den>
                    </m:f>
                    <m:r>
                      <a:rPr lang="en-GB" sz="28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 dirty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sz="2800" i="1" dirty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 dirty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GB" sz="28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87FE5F-6D8F-F931-3332-47F7F28F1E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010509" cy="1866481"/>
              </a:xfrm>
              <a:blipFill>
                <a:blip r:embed="rId2"/>
                <a:stretch>
                  <a:fillRect l="-25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B896D6B5-F066-38D2-C8E7-297D81277C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929065"/>
              </p:ext>
            </p:extLst>
          </p:nvPr>
        </p:nvGraphicFramePr>
        <p:xfrm>
          <a:off x="8166100" y="2158116"/>
          <a:ext cx="3187700" cy="47625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590375">
                  <a:extLst>
                    <a:ext uri="{9D8B030D-6E8A-4147-A177-3AD203B41FA5}">
                      <a16:colId xmlns:a16="http://schemas.microsoft.com/office/drawing/2014/main" val="3110886099"/>
                    </a:ext>
                  </a:extLst>
                </a:gridCol>
                <a:gridCol w="1597325">
                  <a:extLst>
                    <a:ext uri="{9D8B030D-6E8A-4147-A177-3AD203B41FA5}">
                      <a16:colId xmlns:a16="http://schemas.microsoft.com/office/drawing/2014/main" val="1779677758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</a:rPr>
                        <a:t>R1 (cm) ± 0,1 cm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R2 (cm) ± 0,1 cm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20566914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6,5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</a:rPr>
                        <a:t>6,5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47297055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83EF0DFF-91EC-8EA9-D7C5-6EC4D3545D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017688"/>
              </p:ext>
            </p:extLst>
          </p:nvPr>
        </p:nvGraphicFramePr>
        <p:xfrm>
          <a:off x="8166100" y="2878048"/>
          <a:ext cx="3187700" cy="47625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599002">
                  <a:extLst>
                    <a:ext uri="{9D8B030D-6E8A-4147-A177-3AD203B41FA5}">
                      <a16:colId xmlns:a16="http://schemas.microsoft.com/office/drawing/2014/main" val="1924218822"/>
                    </a:ext>
                  </a:extLst>
                </a:gridCol>
                <a:gridCol w="1588698">
                  <a:extLst>
                    <a:ext uri="{9D8B030D-6E8A-4147-A177-3AD203B41FA5}">
                      <a16:colId xmlns:a16="http://schemas.microsoft.com/office/drawing/2014/main" val="2761938640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</a:rPr>
                        <a:t>L (cm)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I (A) ± 0,1 A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67767298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2,5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</a:rPr>
                        <a:t>0,5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96430226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29229CF-2CF1-5283-A2A5-473147EFF9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449769"/>
              </p:ext>
            </p:extLst>
          </p:nvPr>
        </p:nvGraphicFramePr>
        <p:xfrm>
          <a:off x="8166100" y="1438184"/>
          <a:ext cx="3187700" cy="47625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590375">
                  <a:extLst>
                    <a:ext uri="{9D8B030D-6E8A-4147-A177-3AD203B41FA5}">
                      <a16:colId xmlns:a16="http://schemas.microsoft.com/office/drawing/2014/main" val="1255275772"/>
                    </a:ext>
                  </a:extLst>
                </a:gridCol>
                <a:gridCol w="1597325">
                  <a:extLst>
                    <a:ext uri="{9D8B030D-6E8A-4147-A177-3AD203B41FA5}">
                      <a16:colId xmlns:a16="http://schemas.microsoft.com/office/drawing/2014/main" val="1044128790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</a:rPr>
                        <a:t>x01 ± 0,05 cm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x02 ± 0,05 cm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377914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</a:rPr>
                        <a:t>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</a:rPr>
                        <a:t>6,5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7936929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EA30F7CC-6772-4CA2-5FB8-6598DE5CB9B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0721674"/>
                  </p:ext>
                </p:extLst>
              </p:nvPr>
            </p:nvGraphicFramePr>
            <p:xfrm>
              <a:off x="9017000" y="3597980"/>
              <a:ext cx="1485900" cy="476250"/>
            </p:xfrm>
            <a:graphic>
              <a:graphicData uri="http://schemas.openxmlformats.org/drawingml/2006/table">
                <a:tbl>
                  <a:tblPr firstRow="1">
                    <a:tableStyleId>{073A0DAA-6AF3-43AB-8588-CEC1D06C72B9}</a:tableStyleId>
                  </a:tblPr>
                  <a:tblGrid>
                    <a:gridCol w="1485900">
                      <a:extLst>
                        <a:ext uri="{9D8B030D-6E8A-4147-A177-3AD203B41FA5}">
                          <a16:colId xmlns:a16="http://schemas.microsoft.com/office/drawing/2014/main" val="2117671318"/>
                        </a:ext>
                      </a:extLst>
                    </a:gridCol>
                  </a:tblGrid>
                  <a:tr h="23812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GB" sz="1400" u="none" strike="noStrike" dirty="0">
                              <a:effectLst/>
                            </a:rPr>
                            <a:t>𝜇0</a:t>
                          </a:r>
                          <a:endParaRPr lang="en-GB" sz="1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103735832"/>
                      </a:ext>
                    </a:extLst>
                  </a:tr>
                  <a:tr h="238125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400" b="0" i="0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GB" sz="1400" b="0" i="0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GB" sz="1400" b="0" i="0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GB" sz="1400" b="0" i="0" u="none" strike="noStrike" dirty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400" b="0" i="0" u="none" strike="noStrike" dirty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GB" sz="1400" b="0" i="0" u="none" strike="noStrike" dirty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65844950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EA30F7CC-6772-4CA2-5FB8-6598DE5CB9B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0721674"/>
                  </p:ext>
                </p:extLst>
              </p:nvPr>
            </p:nvGraphicFramePr>
            <p:xfrm>
              <a:off x="9017000" y="3597980"/>
              <a:ext cx="1485900" cy="476250"/>
            </p:xfrm>
            <a:graphic>
              <a:graphicData uri="http://schemas.openxmlformats.org/drawingml/2006/table">
                <a:tbl>
                  <a:tblPr firstRow="1">
                    <a:tableStyleId>{073A0DAA-6AF3-43AB-8588-CEC1D06C72B9}</a:tableStyleId>
                  </a:tblPr>
                  <a:tblGrid>
                    <a:gridCol w="1485900">
                      <a:extLst>
                        <a:ext uri="{9D8B030D-6E8A-4147-A177-3AD203B41FA5}">
                          <a16:colId xmlns:a16="http://schemas.microsoft.com/office/drawing/2014/main" val="2117671318"/>
                        </a:ext>
                      </a:extLst>
                    </a:gridCol>
                  </a:tblGrid>
                  <a:tr h="23812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GB" sz="1400" u="none" strike="noStrike" dirty="0">
                              <a:effectLst/>
                            </a:rPr>
                            <a:t>𝜇0</a:t>
                          </a:r>
                          <a:endParaRPr lang="en-GB" sz="1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103735832"/>
                      </a:ext>
                    </a:extLst>
                  </a:tr>
                  <a:tr h="2381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3"/>
                          <a:stretch>
                            <a:fillRect l="-410" t="-117949" r="-2049" b="-51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58449507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D3F80EBC-2DDE-4C7E-33B3-3DFD4FA931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836989"/>
              </p:ext>
            </p:extLst>
          </p:nvPr>
        </p:nvGraphicFramePr>
        <p:xfrm>
          <a:off x="8166100" y="4317912"/>
          <a:ext cx="3187700" cy="47625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624881">
                  <a:extLst>
                    <a:ext uri="{9D8B030D-6E8A-4147-A177-3AD203B41FA5}">
                      <a16:colId xmlns:a16="http://schemas.microsoft.com/office/drawing/2014/main" val="1182153186"/>
                    </a:ext>
                  </a:extLst>
                </a:gridCol>
                <a:gridCol w="1562819">
                  <a:extLst>
                    <a:ext uri="{9D8B030D-6E8A-4147-A177-3AD203B41FA5}">
                      <a16:colId xmlns:a16="http://schemas.microsoft.com/office/drawing/2014/main" val="922247129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</a:rPr>
                        <a:t>B(X)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Nº Espiras (B1+B2)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45207494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4,83308E-06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</a:rPr>
                        <a:t>160,6987251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75982737"/>
                  </a:ext>
                </a:extLst>
              </a:tr>
            </a:tbl>
          </a:graphicData>
        </a:graphic>
      </p:graphicFrame>
      <p:pic>
        <p:nvPicPr>
          <p:cNvPr id="22" name="Picture 21">
            <a:extLst>
              <a:ext uri="{FF2B5EF4-FFF2-40B4-BE49-F238E27FC236}">
                <a16:creationId xmlns:a16="http://schemas.microsoft.com/office/drawing/2014/main" id="{060C6C7E-AC42-A758-21C4-CDC586F76C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2663" y="3921632"/>
            <a:ext cx="2381582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284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Content Placeholder 6" descr="A grey square with white text&#10;&#10;Description automatically generated">
            <a:extLst>
              <a:ext uri="{FF2B5EF4-FFF2-40B4-BE49-F238E27FC236}">
                <a16:creationId xmlns:a16="http://schemas.microsoft.com/office/drawing/2014/main" id="{36E00A10-5AD5-69C9-8C4B-C290DB5391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183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24C63-8130-E49B-EA22-8364DD665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Índice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AB705-5653-C4B4-894E-539544DF5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err="1"/>
              <a:t>Introdução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Detalhes</a:t>
            </a:r>
            <a:r>
              <a:rPr lang="en-GB" dirty="0"/>
              <a:t> </a:t>
            </a:r>
            <a:r>
              <a:rPr lang="en-GB" dirty="0" err="1"/>
              <a:t>Experimentais</a:t>
            </a:r>
            <a:r>
              <a:rPr lang="en-GB" dirty="0"/>
              <a:t> </a:t>
            </a:r>
            <a:r>
              <a:rPr lang="en-GB" dirty="0" err="1"/>
              <a:t>Obtidos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Análise</a:t>
            </a:r>
            <a:r>
              <a:rPr lang="en-GB" dirty="0"/>
              <a:t> e </a:t>
            </a:r>
            <a:r>
              <a:rPr lang="en-GB" dirty="0" err="1"/>
              <a:t>Discussão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Conclusão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9329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B7B9A-8896-27FD-C360-F880328D0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Introdução</a:t>
            </a:r>
            <a:r>
              <a:rPr lang="en-GB" dirty="0"/>
              <a:t> – </a:t>
            </a:r>
            <a:r>
              <a:rPr lang="en-GB" dirty="0" err="1"/>
              <a:t>Fórmulas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12FBFC-1C00-E72A-3946-29BB8012C7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𝑠𝑜𝑙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GB" sz="2400" b="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GB" sz="2400" i="1" dirty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GB" sz="2400" i="1" dirty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GB" sz="2400" i="1" dirty="0"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  <m:r>
                      <a:rPr lang="en-GB" sz="24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GB" sz="2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GB" sz="2400" i="1" dirty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GB" sz="2400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GB" sz="2400" i="1" dirty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GB" sz="2400" i="1" dirty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GB" sz="2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400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GB" sz="2400" i="1" dirty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den>
                        </m:f>
                      </m:den>
                    </m:f>
                    <m:r>
                      <a:rPr lang="en-GB" sz="2400" i="1" dirty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GB" sz="2400" i="1" dirty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GB" sz="2400" i="1" dirty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GB" sz="2400" i="1" dirty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GB" sz="2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sz="2400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sz="2400" b="0" i="0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400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sSub>
                      <m:sSubPr>
                        <m:ctrlPr>
                          <a:rPr lang="en-GB" sz="2400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sz="24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endParaRPr lang="en-GB" sz="2400" b="0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400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d>
                      <m:dPr>
                        <m:ctrlPr>
                          <a:rPr lang="en-GB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z="24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 dirty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GB" sz="24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GB" sz="2400" i="1" dirty="0">
                            <a:latin typeface="Cambria Math" panose="02040503050406030204" pitchFamily="18" charset="0"/>
                          </a:rPr>
                          <m:t>𝐼</m:t>
                        </m:r>
                        <m:sSup>
                          <m:sSupPr>
                            <m:ctrlPr>
                              <a:rPr lang="en-GB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GB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GB" sz="2400" i="1" dirty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GB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GB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400" i="1" dirty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GB" sz="2400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GB" sz="2400" i="1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GB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GB" sz="24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24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GB" sz="2400" i="1" dirty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GB" sz="24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2400" i="1" dirty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GB" sz="2400" i="1" dirty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GB" sz="2400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f>
                              <m:fPr>
                                <m:type m:val="lin"/>
                                <m:ctrlPr>
                                  <a:rPr lang="en-GB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2400" i="1" dirty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GB" sz="24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den>
                    </m:f>
                  </m:oMath>
                </a14:m>
                <a:endParaRPr lang="en-GB" sz="2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sz="2400" i="1" dirty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GB" sz="24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 dirty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GB" sz="24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f>
                          <m:fPr>
                            <m:ctrlPr>
                              <a:rPr lang="en-GB" sz="2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400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GB" sz="2400" i="1" dirty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</m:num>
                      <m:den>
                        <m:r>
                          <a:rPr lang="en-GB" sz="2400" i="1" dirty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GB" sz="2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400" i="1" dirty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GB" sz="2400" i="1" dirty="0">
                            <a:latin typeface="Cambria Math" panose="02040503050406030204" pitchFamily="18" charset="0"/>
                          </a:rPr>
                          <m:t>𝑙</m:t>
                        </m:r>
                      </m:den>
                    </m:f>
                    <m:r>
                      <a:rPr lang="en-GB" sz="24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 dirty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sz="2400" i="1" dirty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 dirty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GB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</m:oMath>
                </a14:m>
                <a:endParaRPr lang="en-GB" sz="2400" i="1" dirty="0">
                  <a:latin typeface="Cambria Math" panose="02040503050406030204" pitchFamily="18" charset="0"/>
                </a:endParaRPr>
              </a:p>
              <a:p>
                <a:endParaRPr lang="en-GB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12FBFC-1C00-E72A-3946-29BB8012C7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1204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207EF-1530-7908-86D7-952C5BACA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Introdução</a:t>
            </a:r>
            <a:r>
              <a:rPr lang="en-GB" dirty="0"/>
              <a:t> – </a:t>
            </a:r>
            <a:r>
              <a:rPr lang="en-GB" dirty="0" err="1"/>
              <a:t>Objetivos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3A961E-CCF7-748B-209D-825F1F160F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Parte A:</a:t>
                </a:r>
              </a:p>
              <a:p>
                <a:r>
                  <a:rPr lang="en-GB" dirty="0" err="1"/>
                  <a:t>Calibrar</a:t>
                </a:r>
                <a:r>
                  <a:rPr lang="en-GB" dirty="0"/>
                  <a:t> </a:t>
                </a:r>
                <a:r>
                  <a:rPr lang="en-GB" dirty="0" err="1"/>
                  <a:t>sonda</a:t>
                </a:r>
                <a:r>
                  <a:rPr lang="en-GB" dirty="0"/>
                  <a:t> de Hall </a:t>
                </a:r>
                <a:r>
                  <a:rPr lang="en-GB" dirty="0" err="1"/>
                  <a:t>usando</a:t>
                </a:r>
                <a:r>
                  <a:rPr lang="en-GB" dirty="0"/>
                  <a:t> </a:t>
                </a:r>
                <a:r>
                  <a:rPr lang="en-GB" dirty="0" err="1"/>
                  <a:t>solenóide</a:t>
                </a:r>
                <a:endParaRPr lang="en-GB" dirty="0"/>
              </a:p>
              <a:p>
                <a:r>
                  <a:rPr lang="en-GB" dirty="0" err="1"/>
                  <a:t>Obter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GB" dirty="0"/>
              </a:p>
              <a:p>
                <a:r>
                  <a:rPr lang="en-GB" dirty="0" err="1"/>
                  <a:t>Calcular</a:t>
                </a:r>
                <a:r>
                  <a:rPr lang="en-GB" dirty="0"/>
                  <a:t> </a:t>
                </a:r>
                <a:r>
                  <a:rPr lang="en-GB" dirty="0" err="1"/>
                  <a:t>erro</a:t>
                </a:r>
                <a:endParaRPr lang="en-GB" dirty="0"/>
              </a:p>
              <a:p>
                <a:pPr marL="0" indent="0">
                  <a:buNone/>
                </a:pPr>
                <a:r>
                  <a:rPr lang="en-GB" dirty="0" err="1"/>
                  <a:t>Parte</a:t>
                </a:r>
                <a:r>
                  <a:rPr lang="en-GB" dirty="0"/>
                  <a:t> B:</a:t>
                </a:r>
              </a:p>
              <a:p>
                <a:r>
                  <a:rPr lang="en-GB" dirty="0" err="1"/>
                  <a:t>Calcular</a:t>
                </a:r>
                <a:r>
                  <a:rPr lang="en-GB" dirty="0"/>
                  <a:t> campo </a:t>
                </a:r>
                <a:r>
                  <a:rPr lang="en-GB" dirty="0" err="1"/>
                  <a:t>magnético</a:t>
                </a:r>
                <a:endParaRPr lang="en-GB" dirty="0"/>
              </a:p>
              <a:p>
                <a:r>
                  <a:rPr lang="en-GB" dirty="0" err="1"/>
                  <a:t>Estimar</a:t>
                </a:r>
                <a:r>
                  <a:rPr lang="en-GB" dirty="0"/>
                  <a:t> </a:t>
                </a:r>
                <a:r>
                  <a:rPr lang="en-GB" dirty="0" err="1"/>
                  <a:t>número</a:t>
                </a:r>
                <a:r>
                  <a:rPr lang="en-GB" dirty="0"/>
                  <a:t> de </a:t>
                </a:r>
                <a:r>
                  <a:rPr lang="en-GB" dirty="0" err="1"/>
                  <a:t>espiras</a:t>
                </a:r>
                <a:endParaRPr lang="en-GB" dirty="0"/>
              </a:p>
              <a:p>
                <a:r>
                  <a:rPr lang="en-GB" dirty="0" err="1"/>
                  <a:t>Verificar</a:t>
                </a:r>
                <a:r>
                  <a:rPr lang="en-GB" dirty="0"/>
                  <a:t> </a:t>
                </a:r>
                <a:r>
                  <a:rPr lang="en-GB" dirty="0" err="1"/>
                  <a:t>Princípio</a:t>
                </a:r>
                <a:r>
                  <a:rPr lang="en-GB" dirty="0"/>
                  <a:t> de </a:t>
                </a:r>
                <a:r>
                  <a:rPr lang="en-GB" dirty="0" err="1"/>
                  <a:t>Sobreposição</a:t>
                </a:r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3A961E-CCF7-748B-209D-825F1F160F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1569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B760F-531B-6EE3-2682-B78B9C301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540"/>
            <a:ext cx="10515600" cy="810883"/>
          </a:xfrm>
        </p:spPr>
        <p:txBody>
          <a:bodyPr>
            <a:normAutofit/>
          </a:bodyPr>
          <a:lstStyle/>
          <a:p>
            <a:r>
              <a:rPr lang="en-GB" sz="4000" dirty="0" err="1"/>
              <a:t>Detalhes</a:t>
            </a:r>
            <a:r>
              <a:rPr lang="en-GB" sz="4000" dirty="0"/>
              <a:t> </a:t>
            </a:r>
            <a:r>
              <a:rPr lang="en-GB" sz="4000" dirty="0" err="1"/>
              <a:t>Experimentais</a:t>
            </a:r>
            <a:r>
              <a:rPr lang="en-GB" sz="4000" dirty="0"/>
              <a:t> </a:t>
            </a:r>
            <a:r>
              <a:rPr lang="en-GB" sz="4000" dirty="0" err="1"/>
              <a:t>Relevantes</a:t>
            </a:r>
            <a:r>
              <a:rPr lang="en-GB" sz="4000" dirty="0"/>
              <a:t> – </a:t>
            </a:r>
            <a:r>
              <a:rPr lang="en-GB" sz="4000" dirty="0">
                <a:latin typeface="+mj-lt"/>
                <a:ea typeface="+mj-ea"/>
                <a:cs typeface="+mj-cs"/>
              </a:rPr>
              <a:t>Material</a:t>
            </a:r>
            <a:endParaRPr lang="en-GB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DF47E-4A72-9648-3B5B-E15BE48CB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5359"/>
            <a:ext cx="3776932" cy="366224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400" dirty="0"/>
              <a:t>Voltímetro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Amperímetro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Fonte de tensão de 15 V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Resistência de 10 Ω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Reóstato de 330 Ω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Sonda de efeito de Hall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Solenoide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Bobines de Helmholtz</a:t>
            </a:r>
            <a:endParaRPr lang="en-GB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446FE5-3096-6E8D-3E69-15ADE8984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2371" y="2813878"/>
            <a:ext cx="6532983" cy="226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537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871DCD-25CC-2693-8B16-BF9AE57F54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65235"/>
                <a:ext cx="10515600" cy="2927530"/>
              </a:xfrm>
            </p:spPr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GB" dirty="0" err="1"/>
                  <a:t>Ligar</a:t>
                </a:r>
                <a:r>
                  <a:rPr lang="en-GB" dirty="0"/>
                  <a:t> a </a:t>
                </a:r>
                <a:r>
                  <a:rPr lang="en-GB" dirty="0" err="1"/>
                  <a:t>sonda</a:t>
                </a:r>
                <a:r>
                  <a:rPr lang="en-GB" dirty="0"/>
                  <a:t> a </a:t>
                </a:r>
                <a:r>
                  <a:rPr lang="en-GB" dirty="0" err="1"/>
                  <a:t>voltímetro</a:t>
                </a:r>
                <a:r>
                  <a:rPr lang="en-GB" dirty="0"/>
                  <a:t> e </a:t>
                </a:r>
                <a:r>
                  <a:rPr lang="en-GB" dirty="0" err="1"/>
                  <a:t>calibrar</a:t>
                </a:r>
                <a:endParaRPr lang="en-GB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dirty="0" err="1"/>
                  <a:t>Montar</a:t>
                </a:r>
                <a:r>
                  <a:rPr lang="en-GB" dirty="0"/>
                  <a:t> </a:t>
                </a:r>
                <a:r>
                  <a:rPr lang="en-GB" dirty="0" err="1"/>
                  <a:t>circuito</a:t>
                </a:r>
                <a:endParaRPr lang="en-GB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dirty="0" err="1"/>
                  <a:t>Registar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𝑙</m:t>
                        </m:r>
                      </m:den>
                    </m:f>
                  </m:oMath>
                </a14:m>
                <a:endParaRPr lang="en-GB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dirty="0" err="1"/>
                  <a:t>Colocar</a:t>
                </a:r>
                <a:r>
                  <a:rPr lang="en-GB" dirty="0"/>
                  <a:t> </a:t>
                </a:r>
                <a:r>
                  <a:rPr lang="en-GB" dirty="0" err="1"/>
                  <a:t>sonda</a:t>
                </a:r>
                <a:r>
                  <a:rPr lang="en-GB" dirty="0"/>
                  <a:t> </a:t>
                </a:r>
                <a:r>
                  <a:rPr lang="en-GB" dirty="0" err="1"/>
                  <a:t>dentro</a:t>
                </a:r>
                <a:r>
                  <a:rPr lang="en-GB" dirty="0"/>
                  <a:t> do </a:t>
                </a:r>
                <a:r>
                  <a:rPr lang="en-GB" dirty="0" err="1"/>
                  <a:t>solenoide</a:t>
                </a:r>
                <a:endParaRPr lang="en-GB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dirty="0" err="1"/>
                  <a:t>Ajustar</a:t>
                </a:r>
                <a:r>
                  <a:rPr lang="en-GB" dirty="0"/>
                  <a:t> </a:t>
                </a:r>
                <a:r>
                  <a:rPr lang="en-GB" dirty="0" err="1"/>
                  <a:t>reóstato</a:t>
                </a:r>
                <a:r>
                  <a:rPr lang="en-GB" dirty="0"/>
                  <a:t>, </a:t>
                </a:r>
                <a:r>
                  <a:rPr lang="en-GB" dirty="0" err="1"/>
                  <a:t>registando</a:t>
                </a:r>
                <a:r>
                  <a:rPr lang="en-GB" dirty="0"/>
                  <a:t> 10 </a:t>
                </a:r>
                <a:r>
                  <a:rPr lang="en-GB" dirty="0" err="1"/>
                  <a:t>valores</a:t>
                </a:r>
                <a:r>
                  <a:rPr lang="en-GB" dirty="0"/>
                  <a:t> de </a:t>
                </a:r>
                <a:r>
                  <a:rPr lang="en-GB" dirty="0" err="1"/>
                  <a:t>corrente</a:t>
                </a:r>
                <a:r>
                  <a:rPr lang="en-GB" dirty="0"/>
                  <a:t> </a:t>
                </a:r>
                <a:r>
                  <a:rPr lang="en-GB" dirty="0" err="1"/>
                  <a:t>diferentes</a:t>
                </a:r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871DCD-25CC-2693-8B16-BF9AE57F54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65235"/>
                <a:ext cx="10515600" cy="2927530"/>
              </a:xfrm>
              <a:blipFill>
                <a:blip r:embed="rId2"/>
                <a:stretch>
                  <a:fillRect l="-1217" t="-35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325BC17D-8E30-4DBC-34CB-F729EEEFD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474" y="146650"/>
            <a:ext cx="10670877" cy="1230402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Detalhes</a:t>
            </a:r>
            <a:r>
              <a:rPr lang="en-GB" dirty="0"/>
              <a:t> </a:t>
            </a:r>
            <a:r>
              <a:rPr lang="en-GB" dirty="0" err="1"/>
              <a:t>Experimentais</a:t>
            </a:r>
            <a:r>
              <a:rPr lang="en-GB" dirty="0"/>
              <a:t> </a:t>
            </a:r>
            <a:r>
              <a:rPr lang="en-GB" dirty="0" err="1"/>
              <a:t>Relevantes</a:t>
            </a:r>
            <a:r>
              <a:rPr lang="en-GB" dirty="0"/>
              <a:t> – </a:t>
            </a:r>
            <a:r>
              <a:rPr lang="en-GB" dirty="0" err="1"/>
              <a:t>Parte</a:t>
            </a:r>
            <a:r>
              <a:rPr lang="en-GB" dirty="0"/>
              <a:t> A – </a:t>
            </a:r>
            <a:r>
              <a:rPr lang="en-GB" dirty="0" err="1"/>
              <a:t>Procedimento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400155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7B0344-AEC8-0341-DA03-096EB3F81D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GB" dirty="0" err="1"/>
                  <a:t>Posicionar</a:t>
                </a:r>
                <a:r>
                  <a:rPr lang="en-GB" dirty="0"/>
                  <a:t> </a:t>
                </a:r>
                <a:r>
                  <a:rPr lang="en-GB" dirty="0" err="1"/>
                  <a:t>bonines</a:t>
                </a:r>
                <a:r>
                  <a:rPr lang="en-GB" dirty="0"/>
                  <a:t> </a:t>
                </a:r>
                <a:r>
                  <a:rPr lang="en-GB" dirty="0" err="1"/>
                  <a:t>na</a:t>
                </a:r>
                <a:r>
                  <a:rPr lang="en-GB" dirty="0"/>
                  <a:t> </a:t>
                </a:r>
                <a:r>
                  <a:rPr lang="en-GB" dirty="0" err="1"/>
                  <a:t>configuração</a:t>
                </a:r>
                <a:r>
                  <a:rPr lang="en-GB" dirty="0"/>
                  <a:t> de Helmholtz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dirty="0" err="1"/>
                  <a:t>Registar</a:t>
                </a:r>
                <a:r>
                  <a:rPr lang="en-GB" dirty="0"/>
                  <a:t> dados </a:t>
                </a:r>
                <a:r>
                  <a:rPr lang="en-GB" dirty="0" err="1"/>
                  <a:t>métricos</a:t>
                </a:r>
                <a:endParaRPr lang="en-GB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dirty="0" err="1"/>
                  <a:t>Montar</a:t>
                </a:r>
                <a:r>
                  <a:rPr lang="en-GB" dirty="0"/>
                  <a:t> </a:t>
                </a:r>
                <a:r>
                  <a:rPr lang="en-GB" dirty="0" err="1"/>
                  <a:t>circuito</a:t>
                </a:r>
                <a:r>
                  <a:rPr lang="en-GB" dirty="0"/>
                  <a:t>, </a:t>
                </a:r>
                <a:r>
                  <a:rPr lang="en-GB" dirty="0" err="1"/>
                  <a:t>trocando</a:t>
                </a:r>
                <a:r>
                  <a:rPr lang="en-GB" dirty="0"/>
                  <a:t> </a:t>
                </a:r>
                <a:r>
                  <a:rPr lang="en-GB" dirty="0" err="1"/>
                  <a:t>solenoide</a:t>
                </a:r>
                <a:r>
                  <a:rPr lang="en-GB" dirty="0"/>
                  <a:t> com </a:t>
                </a:r>
                <a:r>
                  <a:rPr lang="en-GB" dirty="0" err="1"/>
                  <a:t>bobines</a:t>
                </a:r>
                <a:r>
                  <a:rPr lang="en-GB" dirty="0"/>
                  <a:t>, </a:t>
                </a:r>
                <a:r>
                  <a:rPr lang="en-GB" dirty="0" err="1"/>
                  <a:t>ligando</a:t>
                </a:r>
                <a:r>
                  <a:rPr lang="en-GB" dirty="0"/>
                  <a:t> </a:t>
                </a:r>
                <a:r>
                  <a:rPr lang="en-GB" dirty="0" err="1"/>
                  <a:t>corrente</a:t>
                </a:r>
                <a:r>
                  <a:rPr lang="en-GB" dirty="0"/>
                  <a:t> a </a:t>
                </a:r>
                <a:r>
                  <a:rPr lang="en-GB" dirty="0" err="1"/>
                  <a:t>uma</a:t>
                </a:r>
                <a:r>
                  <a:rPr lang="en-GB" dirty="0"/>
                  <a:t> </a:t>
                </a:r>
                <a:r>
                  <a:rPr lang="en-GB" dirty="0" err="1"/>
                  <a:t>bobine</a:t>
                </a:r>
                <a:endParaRPr lang="en-GB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dirty="0" err="1"/>
                  <a:t>Ajustar</a:t>
                </a:r>
                <a:r>
                  <a:rPr lang="en-GB" dirty="0"/>
                  <a:t> </a:t>
                </a:r>
                <a:r>
                  <a:rPr lang="en-GB" dirty="0" err="1"/>
                  <a:t>reóstato</a:t>
                </a:r>
                <a:r>
                  <a:rPr lang="en-GB" dirty="0"/>
                  <a:t> para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GB" i="0" dirty="0">
                        <a:latin typeface="Cambria Math" panose="02040503050406030204" pitchFamily="18" charset="0"/>
                      </a:rPr>
                      <m:t>=0.50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GB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dirty="0"/>
                  <a:t>Mover </a:t>
                </a:r>
                <a:r>
                  <a:rPr lang="en-GB" dirty="0" err="1"/>
                  <a:t>bobine</a:t>
                </a:r>
                <a:r>
                  <a:rPr lang="en-GB" dirty="0"/>
                  <a:t> de forma a </a:t>
                </a:r>
                <a:r>
                  <a:rPr lang="en-GB" dirty="0" err="1"/>
                  <a:t>obter</a:t>
                </a:r>
                <a:r>
                  <a:rPr lang="en-GB" dirty="0"/>
                  <a:t> 18 </a:t>
                </a:r>
                <a:r>
                  <a:rPr lang="en-GB" dirty="0" err="1"/>
                  <a:t>registos</a:t>
                </a:r>
                <a:endParaRPr lang="en-GB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dirty="0" err="1"/>
                  <a:t>Repetir</a:t>
                </a:r>
                <a:r>
                  <a:rPr lang="en-GB" dirty="0"/>
                  <a:t> </a:t>
                </a:r>
                <a:r>
                  <a:rPr lang="en-GB" dirty="0" err="1"/>
                  <a:t>passos</a:t>
                </a:r>
                <a:r>
                  <a:rPr lang="en-GB" dirty="0"/>
                  <a:t> 3, 4 e 5m </a:t>
                </a:r>
                <a:r>
                  <a:rPr lang="en-GB" dirty="0" err="1"/>
                  <a:t>trocando</a:t>
                </a:r>
                <a:r>
                  <a:rPr lang="en-GB" dirty="0"/>
                  <a:t> </a:t>
                </a:r>
                <a:r>
                  <a:rPr lang="en-GB" dirty="0" err="1"/>
                  <a:t>corrente</a:t>
                </a:r>
                <a:r>
                  <a:rPr lang="en-GB" dirty="0"/>
                  <a:t> para a </a:t>
                </a:r>
                <a:r>
                  <a:rPr lang="en-GB" dirty="0" err="1"/>
                  <a:t>outra</a:t>
                </a:r>
                <a:r>
                  <a:rPr lang="en-GB" dirty="0"/>
                  <a:t> </a:t>
                </a:r>
                <a:r>
                  <a:rPr lang="en-GB" dirty="0" err="1"/>
                  <a:t>bobine</a:t>
                </a:r>
                <a:endParaRPr lang="en-GB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dirty="0" err="1"/>
                  <a:t>Ligar</a:t>
                </a:r>
                <a:r>
                  <a:rPr lang="en-GB" dirty="0"/>
                  <a:t> </a:t>
                </a:r>
                <a:r>
                  <a:rPr lang="en-GB" dirty="0" err="1"/>
                  <a:t>bobines</a:t>
                </a:r>
                <a:r>
                  <a:rPr lang="en-GB" dirty="0"/>
                  <a:t> </a:t>
                </a:r>
                <a:r>
                  <a:rPr lang="en-GB" dirty="0" err="1"/>
                  <a:t>em</a:t>
                </a:r>
                <a:r>
                  <a:rPr lang="en-GB" dirty="0"/>
                  <a:t> </a:t>
                </a:r>
                <a:r>
                  <a:rPr lang="en-GB" dirty="0" err="1"/>
                  <a:t>série</a:t>
                </a:r>
                <a:r>
                  <a:rPr lang="en-GB" dirty="0"/>
                  <a:t>, </a:t>
                </a:r>
                <a:r>
                  <a:rPr lang="en-GB" dirty="0" err="1"/>
                  <a:t>registando</a:t>
                </a:r>
                <a:r>
                  <a:rPr lang="en-GB" dirty="0"/>
                  <a:t> </a:t>
                </a:r>
                <a:r>
                  <a:rPr lang="en-GB" dirty="0" err="1"/>
                  <a:t>mais</a:t>
                </a:r>
                <a:r>
                  <a:rPr lang="en-GB" dirty="0"/>
                  <a:t> 18 </a:t>
                </a:r>
                <a:r>
                  <a:rPr lang="en-GB" dirty="0" err="1"/>
                  <a:t>valores</a:t>
                </a:r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7B0344-AEC8-0341-DA03-096EB3F81D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A141C6B7-078D-2599-7ABC-D21EFA0E0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584" y="192597"/>
            <a:ext cx="11395494" cy="1325563"/>
          </a:xfrm>
        </p:spPr>
        <p:txBody>
          <a:bodyPr>
            <a:normAutofit/>
          </a:bodyPr>
          <a:lstStyle/>
          <a:p>
            <a:r>
              <a:rPr lang="en-GB" sz="4000" dirty="0" err="1"/>
              <a:t>Detalhes</a:t>
            </a:r>
            <a:r>
              <a:rPr lang="en-GB" sz="4000" dirty="0"/>
              <a:t> </a:t>
            </a:r>
            <a:r>
              <a:rPr lang="en-GB" sz="4000" dirty="0" err="1"/>
              <a:t>Experimentais</a:t>
            </a:r>
            <a:r>
              <a:rPr lang="en-GB" sz="4000" dirty="0"/>
              <a:t> </a:t>
            </a:r>
            <a:r>
              <a:rPr lang="en-GB" sz="4000" dirty="0" err="1"/>
              <a:t>Relevantes</a:t>
            </a:r>
            <a:r>
              <a:rPr lang="en-GB" sz="4000" dirty="0"/>
              <a:t> – </a:t>
            </a:r>
            <a:r>
              <a:rPr lang="en-GB" sz="4000" dirty="0" err="1"/>
              <a:t>Parte</a:t>
            </a:r>
            <a:r>
              <a:rPr lang="en-GB" sz="4000" dirty="0"/>
              <a:t> B – </a:t>
            </a:r>
            <a:r>
              <a:rPr lang="en-GB" sz="4000" dirty="0" err="1"/>
              <a:t>Procedimento</a:t>
            </a:r>
            <a:endParaRPr lang="en-GB" sz="4000" b="1" dirty="0"/>
          </a:p>
        </p:txBody>
      </p:sp>
    </p:spTree>
    <p:extLst>
      <p:ext uri="{BB962C8B-B14F-4D97-AF65-F5344CB8AC3E}">
        <p14:creationId xmlns:p14="http://schemas.microsoft.com/office/powerpoint/2010/main" val="1815638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3D0C8-4BF5-B2A3-1348-FD1D86A92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Análise</a:t>
            </a:r>
            <a:r>
              <a:rPr lang="en-GB" dirty="0"/>
              <a:t> e </a:t>
            </a:r>
            <a:r>
              <a:rPr lang="en-GB" dirty="0" err="1"/>
              <a:t>Discussão</a:t>
            </a:r>
            <a:r>
              <a:rPr lang="en-GB" dirty="0"/>
              <a:t> – </a:t>
            </a:r>
            <a:r>
              <a:rPr lang="en-GB" dirty="0" err="1"/>
              <a:t>Parte</a:t>
            </a:r>
            <a:r>
              <a:rPr lang="en-GB" dirty="0"/>
              <a:t> 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D7DE469-55E4-C20F-4116-8CD325B86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683" y="3154876"/>
            <a:ext cx="5420634" cy="31395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E2FD67F-85E4-E972-5B33-3DBC4A45C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8726725" cy="130727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6D7A0FC-9153-8623-7443-F749E5B26D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9000" y="1690688"/>
            <a:ext cx="1124107" cy="58110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6B450C2-5B9A-1F49-A04D-B2A5AA8E76D3}"/>
                  </a:ext>
                </a:extLst>
              </p:cNvPr>
              <p:cNvSpPr txBox="1"/>
              <p:nvPr/>
            </p:nvSpPr>
            <p:spPr>
              <a:xfrm>
                <a:off x="9978615" y="2271794"/>
                <a:ext cx="13751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Desvio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GB" b="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6B450C2-5B9A-1F49-A04D-B2A5AA8E76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8615" y="2271794"/>
                <a:ext cx="1375185" cy="369332"/>
              </a:xfrm>
              <a:prstGeom prst="rect">
                <a:avLst/>
              </a:prstGeom>
              <a:blipFill>
                <a:blip r:embed="rId5"/>
                <a:stretch>
                  <a:fillRect l="-3982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8665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666D57-ACB5-5E93-5AA5-424B0A0747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55297" y="1520434"/>
                <a:ext cx="3930771" cy="2404585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GB" sz="3200" dirty="0"/>
                  <a:t>Calcular</a:t>
                </a:r>
                <a:r>
                  <a:rPr lang="en-GB" sz="3200" b="0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200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2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sz="32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GB" sz="3200" b="0" i="0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3200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3200" b="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200" b="0" i="1" dirty="0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GB" sz="3200" b="0" i="0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f>
                          <m:fPr>
                            <m:ctrlPr>
                              <a:rPr lang="en-GB" sz="3200" b="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3200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GB" sz="3200" b="0" i="1" dirty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</m:num>
                      <m:den>
                        <m:r>
                          <a:rPr lang="en-GB" sz="32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GB" sz="3200" b="0" dirty="0"/>
              </a:p>
              <a:p>
                <a:pPr marL="0" indent="0">
                  <a:buNone/>
                </a:pPr>
                <a:endParaRPr lang="en-GB" sz="3200" b="0" dirty="0"/>
              </a:p>
              <a:p>
                <a:pPr marL="0" indent="0">
                  <a:buNone/>
                </a:pPr>
                <a:r>
                  <a:rPr lang="en-GB" sz="3200" dirty="0" err="1"/>
                  <a:t>Calcular</a:t>
                </a:r>
                <a:r>
                  <a:rPr lang="en-GB" sz="32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3200" i="1" dirty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GB" sz="32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GB" sz="32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32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GB" sz="32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n-GB" sz="32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GB" sz="3200" i="1" dirty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GB" sz="3200" i="1" dirty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GB" sz="3200" i="1" dirty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GB" sz="3200" i="1" dirty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den>
                            </m:f>
                          </m:num>
                          <m:den>
                            <m:f>
                              <m:fPr>
                                <m:ctrlPr>
                                  <a:rPr lang="en-GB" sz="32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3200" i="1" dirty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GB" sz="3200" i="1" dirty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den>
                            </m:f>
                          </m:den>
                        </m:f>
                        <m:r>
                          <a:rPr lang="en-GB" sz="3200" i="1" dirty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GB" sz="32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GB" sz="3200" i="1" dirty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GB" sz="32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GB" sz="32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num>
                      <m:den>
                        <m:r>
                          <a:rPr lang="en-GB" sz="32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</m:oMath>
                </a14:m>
                <a:endParaRPr lang="en-GB" sz="3200" b="0" dirty="0"/>
              </a:p>
              <a:p>
                <a:pPr marL="0" indent="0">
                  <a:buNone/>
                </a:pPr>
                <a:endParaRPr lang="en-GB" sz="3200" b="0" dirty="0"/>
              </a:p>
              <a:p>
                <a:endParaRPr lang="en-GB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666D57-ACB5-5E93-5AA5-424B0A0747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55297" y="1520434"/>
                <a:ext cx="3930771" cy="2404585"/>
              </a:xfrm>
              <a:blipFill>
                <a:blip r:embed="rId2"/>
                <a:stretch>
                  <a:fillRect l="-3566" t="-50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96D2A407-08F0-9376-2B7D-BB02E1F07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err="1"/>
              <a:t>Análise</a:t>
            </a:r>
            <a:r>
              <a:rPr lang="en-GB" dirty="0"/>
              <a:t> e </a:t>
            </a:r>
            <a:r>
              <a:rPr lang="en-GB" dirty="0" err="1"/>
              <a:t>Discussão</a:t>
            </a:r>
            <a:r>
              <a:rPr lang="en-GB" dirty="0"/>
              <a:t> – </a:t>
            </a:r>
            <a:r>
              <a:rPr lang="en-GB" dirty="0" err="1"/>
              <a:t>Parte</a:t>
            </a:r>
            <a:r>
              <a:rPr lang="en-GB" dirty="0"/>
              <a:t> 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2B337167-0000-0FE7-27D9-6AD6729CF70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75919" y="1593760"/>
                <a:ext cx="3260784" cy="18352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r>
                        <a:rPr lang="en-GB" i="0" dirty="0">
                          <a:latin typeface="Cambria Math" panose="02040503050406030204" pitchFamily="18" charset="0"/>
                        </a:rPr>
                        <m:t>=3467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GB" i="0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i="0" dirty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GB" i="0" dirty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GB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0" dirty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GB" i="0" dirty="0">
                              <a:latin typeface="Cambria Math" panose="02040503050406030204" pitchFamily="18" charset="0"/>
                            </a:rPr>
                            <m:t>−7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i="0" dirty="0">
                          <a:latin typeface="Cambria Math" panose="02040503050406030204" pitchFamily="18" charset="0"/>
                        </a:rPr>
                        <m:t>=1.41×</m:t>
                      </m:r>
                      <m:sSup>
                        <m:sSupPr>
                          <m:ctrlPr>
                            <a:rPr lang="en-GB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0" dirty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GB" i="0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2B337167-0000-0FE7-27D9-6AD6729CF7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5919" y="1593760"/>
                <a:ext cx="3260784" cy="18352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9ECB6F2A-568E-C5FE-8011-A22ADB7AB2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080" y="3515729"/>
            <a:ext cx="5498058" cy="280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90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341</Words>
  <Application>Microsoft Office PowerPoint</Application>
  <PresentationFormat>Widescreen</PresentationFormat>
  <Paragraphs>81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Trabalho Prático 2</vt:lpstr>
      <vt:lpstr>Índice</vt:lpstr>
      <vt:lpstr>Introdução – Fórmulas</vt:lpstr>
      <vt:lpstr>Introdução – Objetivos</vt:lpstr>
      <vt:lpstr>Detalhes Experimentais Relevantes – Material</vt:lpstr>
      <vt:lpstr>Detalhes Experimentais Relevantes – Parte A – Procedimento</vt:lpstr>
      <vt:lpstr>Detalhes Experimentais Relevantes – Parte B – Procedimento</vt:lpstr>
      <vt:lpstr>Análise e Discussão – Parte A</vt:lpstr>
      <vt:lpstr>Análise e Discussão – Parte A</vt:lpstr>
      <vt:lpstr>Análise e Discussão – Parte B</vt:lpstr>
      <vt:lpstr>Análise e Discussão – Parte B</vt:lpstr>
      <vt:lpstr>Análise e Discussão – Parte B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Prático 2</dc:title>
  <dc:creator>Rúben Gomes</dc:creator>
  <cp:lastModifiedBy>Rúben Gomes</cp:lastModifiedBy>
  <cp:revision>4</cp:revision>
  <dcterms:created xsi:type="dcterms:W3CDTF">2023-12-13T17:12:11Z</dcterms:created>
  <dcterms:modified xsi:type="dcterms:W3CDTF">2023-12-13T20:27:32Z</dcterms:modified>
</cp:coreProperties>
</file>