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69200" cy="10699750"/>
  <p:notesSz cx="75692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1518665"/>
            <a:ext cx="118681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Introdução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2365004"/>
            <a:ext cx="5280025" cy="1019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18135">
              <a:lnSpc>
                <a:spcPct val="116900"/>
              </a:lnSpc>
            </a:pPr>
            <a:r>
              <a:rPr dirty="0" sz="1400" spc="-5">
                <a:latin typeface="Calibri"/>
                <a:cs typeface="Calibri"/>
              </a:rPr>
              <a:t>Swift </a:t>
            </a:r>
            <a:r>
              <a:rPr dirty="0" sz="1400">
                <a:latin typeface="Calibri"/>
                <a:cs typeface="Calibri"/>
              </a:rPr>
              <a:t>é </a:t>
            </a:r>
            <a:r>
              <a:rPr dirty="0" sz="1400" spc="-5">
                <a:latin typeface="Calibri"/>
                <a:cs typeface="Calibri"/>
              </a:rPr>
              <a:t>uma </a:t>
            </a:r>
            <a:r>
              <a:rPr dirty="0" sz="1400">
                <a:latin typeface="Calibri"/>
                <a:cs typeface="Calibri"/>
              </a:rPr>
              <a:t>recente linguagem </a:t>
            </a:r>
            <a:r>
              <a:rPr dirty="0" sz="1400" spc="-5">
                <a:latin typeface="Calibri"/>
                <a:cs typeface="Calibri"/>
              </a:rPr>
              <a:t>de programação </a:t>
            </a:r>
            <a:r>
              <a:rPr dirty="0" sz="1400">
                <a:latin typeface="Calibri"/>
                <a:cs typeface="Calibri"/>
              </a:rPr>
              <a:t>desenvolvida </a:t>
            </a:r>
            <a:r>
              <a:rPr dirty="0" sz="1400" spc="-5">
                <a:latin typeface="Calibri"/>
                <a:cs typeface="Calibri"/>
              </a:rPr>
              <a:t>com </a:t>
            </a:r>
            <a:r>
              <a:rPr dirty="0" sz="1400">
                <a:latin typeface="Calibri"/>
                <a:cs typeface="Calibri"/>
              </a:rPr>
              <a:t>o  </a:t>
            </a:r>
            <a:r>
              <a:rPr dirty="0" sz="1400" spc="-5">
                <a:latin typeface="Calibri"/>
                <a:cs typeface="Calibri"/>
              </a:rPr>
              <a:t>principal objetivo de servir programadores que pretendem </a:t>
            </a:r>
            <a:r>
              <a:rPr dirty="0" sz="1400">
                <a:latin typeface="Calibri"/>
                <a:cs typeface="Calibri"/>
              </a:rPr>
              <a:t>desenvolver  aplicativos e </a:t>
            </a:r>
            <a:r>
              <a:rPr dirty="0" sz="1400" spc="-5">
                <a:latin typeface="Calibri"/>
                <a:cs typeface="Calibri"/>
              </a:rPr>
              <a:t>programas para iOS, OS X, watchOS, tvOS </a:t>
            </a:r>
            <a:r>
              <a:rPr dirty="0" sz="1400">
                <a:latin typeface="Calibri"/>
                <a:cs typeface="Calibri"/>
              </a:rPr>
              <a:t>(todos </a:t>
            </a:r>
            <a:r>
              <a:rPr dirty="0" sz="1400" spc="-5">
                <a:latin typeface="Calibri"/>
                <a:cs typeface="Calibri"/>
              </a:rPr>
              <a:t>esses  pertencentes </a:t>
            </a:r>
            <a:r>
              <a:rPr dirty="0" sz="1400">
                <a:latin typeface="Calibri"/>
                <a:cs typeface="Calibri"/>
              </a:rPr>
              <a:t>a Apple) e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Linux.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1572005"/>
            <a:ext cx="5426075" cy="798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Origens </a:t>
            </a:r>
            <a:r>
              <a:rPr dirty="0" sz="2000" b="1">
                <a:latin typeface="Calibri"/>
                <a:cs typeface="Calibri"/>
              </a:rPr>
              <a:t>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Influências</a:t>
            </a:r>
            <a:endParaRPr sz="2000">
              <a:latin typeface="Calibri"/>
              <a:cs typeface="Calibri"/>
            </a:endParaRPr>
          </a:p>
          <a:p>
            <a:pPr marL="12700" marR="444500" indent="560705">
              <a:lnSpc>
                <a:spcPct val="116399"/>
              </a:lnSpc>
              <a:spcBef>
                <a:spcPts val="1739"/>
              </a:spcBef>
            </a:pPr>
            <a:r>
              <a:rPr dirty="0" sz="1400">
                <a:latin typeface="Calibri"/>
                <a:cs typeface="Calibri"/>
              </a:rPr>
              <a:t>O </a:t>
            </a:r>
            <a:r>
              <a:rPr dirty="0" sz="1400" spc="-5">
                <a:latin typeface="Calibri"/>
                <a:cs typeface="Calibri"/>
              </a:rPr>
              <a:t>projeto de </a:t>
            </a:r>
            <a:r>
              <a:rPr dirty="0" sz="1400">
                <a:latin typeface="Calibri"/>
                <a:cs typeface="Calibri"/>
              </a:rPr>
              <a:t>criação </a:t>
            </a:r>
            <a:r>
              <a:rPr dirty="0" sz="1400" spc="-5">
                <a:latin typeface="Calibri"/>
                <a:cs typeface="Calibri"/>
              </a:rPr>
              <a:t>da linguagem </a:t>
            </a:r>
            <a:r>
              <a:rPr dirty="0" sz="1400">
                <a:latin typeface="Calibri"/>
                <a:cs typeface="Calibri"/>
              </a:rPr>
              <a:t>Swift foi </a:t>
            </a:r>
            <a:r>
              <a:rPr dirty="0" sz="1400" spc="-5">
                <a:latin typeface="Calibri"/>
                <a:cs typeface="Calibri"/>
              </a:rPr>
              <a:t>desenvolvido por  programadores da </a:t>
            </a:r>
            <a:r>
              <a:rPr dirty="0" sz="1400">
                <a:latin typeface="Calibri"/>
                <a:cs typeface="Calibri"/>
              </a:rPr>
              <a:t>Apple, liderados </a:t>
            </a:r>
            <a:r>
              <a:rPr dirty="0" sz="1400" spc="-5">
                <a:latin typeface="Calibri"/>
                <a:cs typeface="Calibri"/>
              </a:rPr>
              <a:t>por Chris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Lattner.</a:t>
            </a:r>
            <a:endParaRPr sz="1400">
              <a:latin typeface="Calibri"/>
              <a:cs typeface="Calibri"/>
            </a:endParaRPr>
          </a:p>
          <a:p>
            <a:pPr marL="12700" marR="5080" indent="558800">
              <a:lnSpc>
                <a:spcPct val="117100"/>
              </a:lnSpc>
            </a:pPr>
            <a:r>
              <a:rPr dirty="0" sz="1400" spc="-5">
                <a:latin typeface="Calibri"/>
                <a:cs typeface="Calibri"/>
              </a:rPr>
              <a:t>Teve início </a:t>
            </a:r>
            <a:r>
              <a:rPr dirty="0" sz="1400">
                <a:latin typeface="Calibri"/>
                <a:cs typeface="Calibri"/>
              </a:rPr>
              <a:t>em </a:t>
            </a:r>
            <a:r>
              <a:rPr dirty="0" sz="1400" spc="-5">
                <a:latin typeface="Calibri"/>
                <a:cs typeface="Calibri"/>
              </a:rPr>
              <a:t>2010, sendo lançado </a:t>
            </a:r>
            <a:r>
              <a:rPr dirty="0" sz="1400">
                <a:latin typeface="Calibri"/>
                <a:cs typeface="Calibri"/>
              </a:rPr>
              <a:t>em 2014 </a:t>
            </a:r>
            <a:r>
              <a:rPr dirty="0" sz="1400" spc="-5">
                <a:latin typeface="Calibri"/>
                <a:cs typeface="Calibri"/>
              </a:rPr>
              <a:t>sua primeira </a:t>
            </a:r>
            <a:r>
              <a:rPr dirty="0" sz="1400">
                <a:latin typeface="Calibri"/>
                <a:cs typeface="Calibri"/>
              </a:rPr>
              <a:t>versão  </a:t>
            </a:r>
            <a:r>
              <a:rPr dirty="0" sz="1400" spc="-5">
                <a:latin typeface="Calibri"/>
                <a:cs typeface="Calibri"/>
              </a:rPr>
              <a:t>oficial. </a:t>
            </a:r>
            <a:r>
              <a:rPr dirty="0" sz="1400">
                <a:latin typeface="Calibri"/>
                <a:cs typeface="Calibri"/>
              </a:rPr>
              <a:t>E </a:t>
            </a:r>
            <a:r>
              <a:rPr dirty="0" sz="1400" spc="-5">
                <a:latin typeface="Calibri"/>
                <a:cs typeface="Calibri"/>
              </a:rPr>
              <a:t>mais </a:t>
            </a:r>
            <a:r>
              <a:rPr dirty="0" sz="1400">
                <a:latin typeface="Calibri"/>
                <a:cs typeface="Calibri"/>
              </a:rPr>
              <a:t>tarde </a:t>
            </a:r>
            <a:r>
              <a:rPr dirty="0" sz="1400" spc="-5">
                <a:latin typeface="Calibri"/>
                <a:cs typeface="Calibri"/>
              </a:rPr>
              <a:t>recebendo </a:t>
            </a:r>
            <a:r>
              <a:rPr dirty="0" sz="1400">
                <a:latin typeface="Calibri"/>
                <a:cs typeface="Calibri"/>
              </a:rPr>
              <a:t>versões em </a:t>
            </a:r>
            <a:r>
              <a:rPr dirty="0" sz="1400" spc="-5">
                <a:latin typeface="Calibri"/>
                <a:cs typeface="Calibri"/>
              </a:rPr>
              <a:t>2015 </a:t>
            </a:r>
            <a:r>
              <a:rPr dirty="0" sz="1400">
                <a:latin typeface="Calibri"/>
                <a:cs typeface="Calibri"/>
              </a:rPr>
              <a:t>e em </a:t>
            </a:r>
            <a:r>
              <a:rPr dirty="0" sz="1400" spc="-5">
                <a:latin typeface="Calibri"/>
                <a:cs typeface="Calibri"/>
              </a:rPr>
              <a:t>2016. </a:t>
            </a:r>
            <a:r>
              <a:rPr dirty="0" sz="1400">
                <a:latin typeface="Calibri"/>
                <a:cs typeface="Calibri"/>
              </a:rPr>
              <a:t>Desenvolvido  </a:t>
            </a:r>
            <a:r>
              <a:rPr dirty="0" sz="1400" spc="-5">
                <a:latin typeface="Calibri"/>
                <a:cs typeface="Calibri"/>
              </a:rPr>
              <a:t>principalmente como uma </a:t>
            </a:r>
            <a:r>
              <a:rPr dirty="0" sz="1400">
                <a:latin typeface="Calibri"/>
                <a:cs typeface="Calibri"/>
              </a:rPr>
              <a:t>alternativa ao </a:t>
            </a:r>
            <a:r>
              <a:rPr dirty="0" sz="1400" spc="-5">
                <a:latin typeface="Calibri"/>
                <a:cs typeface="Calibri"/>
              </a:rPr>
              <a:t>Objetive-C, com uma escrita mais  simples </a:t>
            </a:r>
            <a:r>
              <a:rPr dirty="0" sz="1400">
                <a:latin typeface="Calibri"/>
                <a:cs typeface="Calibri"/>
              </a:rPr>
              <a:t>e </a:t>
            </a:r>
            <a:r>
              <a:rPr dirty="0" sz="1400" spc="-5">
                <a:latin typeface="Calibri"/>
                <a:cs typeface="Calibri"/>
              </a:rPr>
              <a:t>um poder </a:t>
            </a:r>
            <a:r>
              <a:rPr dirty="0" sz="1400">
                <a:latin typeface="Calibri"/>
                <a:cs typeface="Calibri"/>
              </a:rPr>
              <a:t>maior </a:t>
            </a:r>
            <a:r>
              <a:rPr dirty="0" sz="1400" spc="-5">
                <a:latin typeface="Calibri"/>
                <a:cs typeface="Calibri"/>
              </a:rPr>
              <a:t>de expressão entre outras otimizações, </a:t>
            </a:r>
            <a:r>
              <a:rPr dirty="0" sz="1400">
                <a:latin typeface="Calibri"/>
                <a:cs typeface="Calibri"/>
              </a:rPr>
              <a:t>apesar  </a:t>
            </a:r>
            <a:r>
              <a:rPr dirty="0" sz="1400" spc="-5">
                <a:latin typeface="Calibri"/>
                <a:cs typeface="Calibri"/>
              </a:rPr>
              <a:t>de possuir similaridades </a:t>
            </a:r>
            <a:r>
              <a:rPr dirty="0" sz="1400">
                <a:latin typeface="Calibri"/>
                <a:cs typeface="Calibri"/>
              </a:rPr>
              <a:t>a C e </a:t>
            </a:r>
            <a:r>
              <a:rPr dirty="0" sz="1400" spc="-5">
                <a:latin typeface="Calibri"/>
                <a:cs typeface="Calibri"/>
              </a:rPr>
              <a:t>Objective-C. Swift foi projetada para  trabalhar com os frameworks da </a:t>
            </a:r>
            <a:r>
              <a:rPr dirty="0" sz="1400">
                <a:latin typeface="Calibri"/>
                <a:cs typeface="Calibri"/>
              </a:rPr>
              <a:t>Apple, </a:t>
            </a:r>
            <a:r>
              <a:rPr dirty="0" sz="1400" spc="-5">
                <a:latin typeface="Calibri"/>
                <a:cs typeface="Calibri"/>
              </a:rPr>
              <a:t>Cocoa </a:t>
            </a:r>
            <a:r>
              <a:rPr dirty="0" sz="1400">
                <a:latin typeface="Calibri"/>
                <a:cs typeface="Calibri"/>
              </a:rPr>
              <a:t>e </a:t>
            </a:r>
            <a:r>
              <a:rPr dirty="0" sz="1400" spc="-5">
                <a:latin typeface="Calibri"/>
                <a:cs typeface="Calibri"/>
              </a:rPr>
              <a:t>Cocoa Touch, </a:t>
            </a:r>
            <a:r>
              <a:rPr dirty="0" sz="1400">
                <a:latin typeface="Calibri"/>
                <a:cs typeface="Calibri"/>
              </a:rPr>
              <a:t>e </a:t>
            </a:r>
            <a:r>
              <a:rPr dirty="0" sz="1400" spc="-5">
                <a:latin typeface="Calibri"/>
                <a:cs typeface="Calibri"/>
              </a:rPr>
              <a:t>com  códigos </a:t>
            </a:r>
            <a:r>
              <a:rPr dirty="0" sz="1400">
                <a:latin typeface="Calibri"/>
                <a:cs typeface="Calibri"/>
              </a:rPr>
              <a:t>em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Objective-C.</a:t>
            </a:r>
            <a:endParaRPr sz="1400">
              <a:latin typeface="Calibri"/>
              <a:cs typeface="Calibri"/>
            </a:endParaRPr>
          </a:p>
          <a:p>
            <a:pPr marL="12700" marR="101600" indent="558800">
              <a:lnSpc>
                <a:spcPts val="197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Foi </a:t>
            </a:r>
            <a:r>
              <a:rPr dirty="0" sz="1400" spc="-5">
                <a:latin typeface="Calibri"/>
                <a:cs typeface="Calibri"/>
              </a:rPr>
              <a:t>influenciada por </a:t>
            </a:r>
            <a:r>
              <a:rPr dirty="0" sz="1400">
                <a:latin typeface="Calibri"/>
                <a:cs typeface="Calibri"/>
              </a:rPr>
              <a:t>várias </a:t>
            </a:r>
            <a:r>
              <a:rPr dirty="0" sz="1400" spc="-5">
                <a:latin typeface="Calibri"/>
                <a:cs typeface="Calibri"/>
              </a:rPr>
              <a:t>linguagens, principalmente: C, </a:t>
            </a:r>
            <a:r>
              <a:rPr dirty="0" sz="1400">
                <a:latin typeface="Calibri"/>
                <a:cs typeface="Calibri"/>
              </a:rPr>
              <a:t>C#,  </a:t>
            </a:r>
            <a:r>
              <a:rPr dirty="0" sz="1400" spc="-5">
                <a:latin typeface="Calibri"/>
                <a:cs typeface="Calibri"/>
              </a:rPr>
              <a:t>Objective-C, </a:t>
            </a:r>
            <a:r>
              <a:rPr dirty="0" sz="1400">
                <a:latin typeface="Calibri"/>
                <a:cs typeface="Calibri"/>
              </a:rPr>
              <a:t>D , </a:t>
            </a:r>
            <a:r>
              <a:rPr dirty="0" sz="1400" spc="-5">
                <a:latin typeface="Calibri"/>
                <a:cs typeface="Calibri"/>
              </a:rPr>
              <a:t>Haskell, Python, Ruby </a:t>
            </a:r>
            <a:r>
              <a:rPr dirty="0" sz="1400">
                <a:latin typeface="Calibri"/>
                <a:cs typeface="Calibri"/>
              </a:rPr>
              <a:t>e Rust. A </a:t>
            </a:r>
            <a:r>
              <a:rPr dirty="0" sz="1400" spc="-5">
                <a:latin typeface="Calibri"/>
                <a:cs typeface="Calibri"/>
              </a:rPr>
              <a:t>seguir uma breve linha do  tempo para </a:t>
            </a:r>
            <a:r>
              <a:rPr dirty="0" sz="1400">
                <a:latin typeface="Calibri"/>
                <a:cs typeface="Calibri"/>
              </a:rPr>
              <a:t>ilustrar </a:t>
            </a:r>
            <a:r>
              <a:rPr dirty="0" sz="1400" spc="-5">
                <a:latin typeface="Calibri"/>
                <a:cs typeface="Calibri"/>
              </a:rPr>
              <a:t>suas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influências.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1972 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1983 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Objective-C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1990 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Haskell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1991 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Python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1995 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Ruby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2000 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C#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2001 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2010 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Rust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2014 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Swift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1370838"/>
            <a:ext cx="4482465" cy="796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Classificação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Swift </a:t>
            </a:r>
            <a:r>
              <a:rPr dirty="0" sz="1400">
                <a:latin typeface="Calibri"/>
                <a:cs typeface="Calibri"/>
              </a:rPr>
              <a:t>é </a:t>
            </a:r>
            <a:r>
              <a:rPr dirty="0" sz="1400" spc="-5">
                <a:latin typeface="Calibri"/>
                <a:cs typeface="Calibri"/>
              </a:rPr>
              <a:t>uma </a:t>
            </a:r>
            <a:r>
              <a:rPr dirty="0" sz="1400">
                <a:latin typeface="Calibri"/>
                <a:cs typeface="Calibri"/>
              </a:rPr>
              <a:t>linguagem </a:t>
            </a:r>
            <a:r>
              <a:rPr dirty="0" sz="1400" spc="-5">
                <a:latin typeface="Calibri"/>
                <a:cs typeface="Calibri"/>
              </a:rPr>
              <a:t>compilada </a:t>
            </a:r>
            <a:r>
              <a:rPr dirty="0" sz="1400">
                <a:latin typeface="Calibri"/>
                <a:cs typeface="Calibri"/>
              </a:rPr>
              <a:t>e </a:t>
            </a:r>
            <a:r>
              <a:rPr dirty="0" sz="1400" spc="-5">
                <a:latin typeface="Calibri"/>
                <a:cs typeface="Calibri"/>
              </a:rPr>
              <a:t>multi </a:t>
            </a:r>
            <a:r>
              <a:rPr dirty="0" sz="1400">
                <a:latin typeface="Calibri"/>
                <a:cs typeface="Calibri"/>
              </a:rPr>
              <a:t>- </a:t>
            </a:r>
            <a:r>
              <a:rPr dirty="0" sz="1400" spc="-5">
                <a:latin typeface="Calibri"/>
                <a:cs typeface="Calibri"/>
              </a:rPr>
              <a:t>paradigma, sendo: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2679953"/>
            <a:ext cx="90106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808080"/>
                </a:solidFill>
                <a:latin typeface="Calibri"/>
                <a:cs typeface="Calibri"/>
              </a:rPr>
              <a:t>-</a:t>
            </a:r>
            <a:r>
              <a:rPr dirty="0" sz="1400" spc="-8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Imperativa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4" y="3428618"/>
            <a:ext cx="81661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808080"/>
                </a:solidFill>
                <a:latin typeface="Calibri"/>
                <a:cs typeface="Calibri"/>
              </a:rPr>
              <a:t>-</a:t>
            </a:r>
            <a:r>
              <a:rPr dirty="0" sz="1400" spc="-9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Funcional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644" y="4178426"/>
            <a:ext cx="154432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808080"/>
                </a:solidFill>
                <a:latin typeface="Calibri"/>
                <a:cs typeface="Calibri"/>
              </a:rPr>
              <a:t>- </a:t>
            </a:r>
            <a:r>
              <a:rPr dirty="0" sz="1400" spc="-5">
                <a:latin typeface="Calibri"/>
                <a:cs typeface="Calibri"/>
              </a:rPr>
              <a:t>Orientada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objetos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5053202"/>
            <a:ext cx="137604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Quanto a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tipagem: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644" y="5803264"/>
            <a:ext cx="5060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808080"/>
                </a:solidFill>
                <a:latin typeface="Calibri"/>
                <a:cs typeface="Calibri"/>
              </a:rPr>
              <a:t>-</a:t>
            </a:r>
            <a:r>
              <a:rPr dirty="0" sz="1400" spc="-10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644" y="6551548"/>
            <a:ext cx="68072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808080"/>
                </a:solidFill>
                <a:latin typeface="Calibri"/>
                <a:cs typeface="Calibri"/>
              </a:rPr>
              <a:t>-</a:t>
            </a:r>
            <a:r>
              <a:rPr dirty="0" sz="1400" spc="-114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Inferida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644" y="7299832"/>
            <a:ext cx="68135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808080"/>
                </a:solidFill>
                <a:latin typeface="Calibri"/>
                <a:cs typeface="Calibri"/>
              </a:rPr>
              <a:t>-</a:t>
            </a:r>
            <a:r>
              <a:rPr dirty="0" sz="1400" spc="-10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Estática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1195577"/>
            <a:ext cx="5200015" cy="2237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Avaliação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Comparativa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400" b="1">
                <a:solidFill>
                  <a:srgbClr val="808080"/>
                </a:solidFill>
                <a:latin typeface="Calibri"/>
                <a:cs typeface="Calibri"/>
              </a:rPr>
              <a:t>- </a:t>
            </a:r>
            <a:r>
              <a:rPr dirty="0" sz="1400" spc="-5" b="1">
                <a:latin typeface="Calibri"/>
                <a:cs typeface="Calibri"/>
              </a:rPr>
              <a:t>Leitura</a:t>
            </a:r>
            <a:r>
              <a:rPr dirty="0" sz="1400" spc="-1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(readability):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 indent="398780">
              <a:lnSpc>
                <a:spcPct val="116900"/>
              </a:lnSpc>
            </a:pPr>
            <a:r>
              <a:rPr dirty="0" sz="1400" spc="-5">
                <a:latin typeface="Calibri"/>
                <a:cs typeface="Calibri"/>
              </a:rPr>
              <a:t>Por possuir muitas classes, bibliotecas </a:t>
            </a:r>
            <a:r>
              <a:rPr dirty="0" sz="1400">
                <a:latin typeface="Calibri"/>
                <a:cs typeface="Calibri"/>
              </a:rPr>
              <a:t>e </a:t>
            </a:r>
            <a:r>
              <a:rPr dirty="0" sz="1400" spc="-5">
                <a:latin typeface="Calibri"/>
                <a:cs typeface="Calibri"/>
              </a:rPr>
              <a:t>paradigmas diferentes, </a:t>
            </a:r>
            <a:r>
              <a:rPr dirty="0" sz="1400">
                <a:latin typeface="Calibri"/>
                <a:cs typeface="Calibri"/>
              </a:rPr>
              <a:t>a  leitura </a:t>
            </a:r>
            <a:r>
              <a:rPr dirty="0" sz="1400" spc="-5">
                <a:latin typeface="Calibri"/>
                <a:cs typeface="Calibri"/>
              </a:rPr>
              <a:t>de programas se </a:t>
            </a:r>
            <a:r>
              <a:rPr dirty="0" sz="1400">
                <a:latin typeface="Calibri"/>
                <a:cs typeface="Calibri"/>
              </a:rPr>
              <a:t>torna </a:t>
            </a:r>
            <a:r>
              <a:rPr dirty="0" sz="1400" spc="-5">
                <a:latin typeface="Calibri"/>
                <a:cs typeface="Calibri"/>
              </a:rPr>
              <a:t>mais difícil, embora </a:t>
            </a:r>
            <a:r>
              <a:rPr dirty="0" sz="1400">
                <a:latin typeface="Calibri"/>
                <a:cs typeface="Calibri"/>
              </a:rPr>
              <a:t>isso </a:t>
            </a:r>
            <a:r>
              <a:rPr dirty="0" sz="1400" spc="-5">
                <a:latin typeface="Calibri"/>
                <a:cs typeface="Calibri"/>
              </a:rPr>
              <a:t>dependa do  programa </a:t>
            </a:r>
            <a:r>
              <a:rPr dirty="0" sz="1400">
                <a:latin typeface="Calibri"/>
                <a:cs typeface="Calibri"/>
              </a:rPr>
              <a:t>em </a:t>
            </a:r>
            <a:r>
              <a:rPr dirty="0" sz="1400" spc="-5">
                <a:latin typeface="Calibri"/>
                <a:cs typeface="Calibri"/>
              </a:rPr>
              <a:t>questão. Semelhante </a:t>
            </a:r>
            <a:r>
              <a:rPr dirty="0" sz="1400">
                <a:latin typeface="Calibri"/>
                <a:cs typeface="Calibri"/>
              </a:rPr>
              <a:t>ao </a:t>
            </a:r>
            <a:r>
              <a:rPr dirty="0" sz="1400" spc="-5">
                <a:latin typeface="Calibri"/>
                <a:cs typeface="Calibri"/>
              </a:rPr>
              <a:t>que acontece </a:t>
            </a:r>
            <a:r>
              <a:rPr dirty="0" sz="1400" spc="5">
                <a:latin typeface="Calibri"/>
                <a:cs typeface="Calibri"/>
              </a:rPr>
              <a:t>em </a:t>
            </a:r>
            <a:r>
              <a:rPr dirty="0" sz="1400">
                <a:latin typeface="Calibri"/>
                <a:cs typeface="Calibri"/>
              </a:rPr>
              <a:t>Java. </a:t>
            </a:r>
            <a:r>
              <a:rPr dirty="0" sz="1400" spc="-5">
                <a:latin typeface="Calibri"/>
                <a:cs typeface="Calibri"/>
              </a:rPr>
              <a:t>Por outro  lado </a:t>
            </a:r>
            <a:r>
              <a:rPr dirty="0" sz="1400">
                <a:latin typeface="Calibri"/>
                <a:cs typeface="Calibri"/>
              </a:rPr>
              <a:t>C e </a:t>
            </a:r>
            <a:r>
              <a:rPr dirty="0" sz="1400" spc="-5">
                <a:latin typeface="Calibri"/>
                <a:cs typeface="Calibri"/>
              </a:rPr>
              <a:t>Python possuem uma </a:t>
            </a:r>
            <a:r>
              <a:rPr dirty="0" sz="1400">
                <a:latin typeface="Calibri"/>
                <a:cs typeface="Calibri"/>
              </a:rPr>
              <a:t>leitura mais </a:t>
            </a:r>
            <a:r>
              <a:rPr dirty="0" sz="1400" spc="-5">
                <a:latin typeface="Calibri"/>
                <a:cs typeface="Calibri"/>
              </a:rPr>
              <a:t>compreensível.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3946778"/>
            <a:ext cx="5379085" cy="3231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5410" indent="-92710">
              <a:lnSpc>
                <a:spcPct val="100000"/>
              </a:lnSpc>
              <a:buClr>
                <a:srgbClr val="808080"/>
              </a:buClr>
              <a:buChar char="-"/>
              <a:tabLst>
                <a:tab pos="106045" algn="l"/>
              </a:tabLst>
            </a:pPr>
            <a:r>
              <a:rPr dirty="0" sz="1400" b="1">
                <a:latin typeface="Calibri"/>
                <a:cs typeface="Calibri"/>
              </a:rPr>
              <a:t>Escrita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(writability)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08080"/>
              </a:buClr>
              <a:buFont typeface="Calibri"/>
              <a:buChar char="-"/>
            </a:pPr>
            <a:endParaRPr sz="1700">
              <a:latin typeface="Times New Roman"/>
              <a:cs typeface="Times New Roman"/>
            </a:endParaRPr>
          </a:p>
          <a:p>
            <a:pPr marL="12700" marR="5080" indent="398780">
              <a:lnSpc>
                <a:spcPct val="116799"/>
              </a:lnSpc>
            </a:pP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escrita </a:t>
            </a:r>
            <a:r>
              <a:rPr dirty="0" sz="1400">
                <a:latin typeface="Calibri"/>
                <a:cs typeface="Calibri"/>
              </a:rPr>
              <a:t>é </a:t>
            </a:r>
            <a:r>
              <a:rPr dirty="0" sz="1400" spc="-5">
                <a:latin typeface="Calibri"/>
                <a:cs typeface="Calibri"/>
              </a:rPr>
              <a:t>mais dinâmica </a:t>
            </a:r>
            <a:r>
              <a:rPr dirty="0" sz="1400">
                <a:latin typeface="Calibri"/>
                <a:cs typeface="Calibri"/>
              </a:rPr>
              <a:t>e </a:t>
            </a:r>
            <a:r>
              <a:rPr dirty="0" sz="1400" spc="-5">
                <a:latin typeface="Calibri"/>
                <a:cs typeface="Calibri"/>
              </a:rPr>
              <a:t>fácil de ser desenvolvida como </a:t>
            </a:r>
            <a:r>
              <a:rPr dirty="0" sz="1400">
                <a:latin typeface="Calibri"/>
                <a:cs typeface="Calibri"/>
              </a:rPr>
              <a:t>em Java e  </a:t>
            </a:r>
            <a:r>
              <a:rPr dirty="0" sz="1400" spc="-5">
                <a:latin typeface="Calibri"/>
                <a:cs typeface="Calibri"/>
              </a:rPr>
              <a:t>Python </a:t>
            </a:r>
            <a:r>
              <a:rPr dirty="0" sz="1400">
                <a:latin typeface="Calibri"/>
                <a:cs typeface="Calibri"/>
              </a:rPr>
              <a:t>( </a:t>
            </a:r>
            <a:r>
              <a:rPr dirty="0" sz="1400" spc="-5">
                <a:latin typeface="Calibri"/>
                <a:cs typeface="Calibri"/>
              </a:rPr>
              <a:t>possuem similaridades na parte orientada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objetos).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tipagem  </a:t>
            </a:r>
            <a:r>
              <a:rPr dirty="0" sz="1400">
                <a:latin typeface="Calibri"/>
                <a:cs typeface="Calibri"/>
              </a:rPr>
              <a:t>inferida e forte </a:t>
            </a:r>
            <a:r>
              <a:rPr dirty="0" sz="1400" spc="-10">
                <a:latin typeface="Calibri"/>
                <a:cs typeface="Calibri"/>
              </a:rPr>
              <a:t>contribui </a:t>
            </a:r>
            <a:r>
              <a:rPr dirty="0" sz="1400" spc="-5">
                <a:latin typeface="Calibri"/>
                <a:cs typeface="Calibri"/>
              </a:rPr>
              <a:t>para um código mais enxuto </a:t>
            </a:r>
            <a:r>
              <a:rPr dirty="0" sz="1400">
                <a:latin typeface="Calibri"/>
                <a:cs typeface="Calibri"/>
              </a:rPr>
              <a:t>e </a:t>
            </a:r>
            <a:r>
              <a:rPr dirty="0" sz="1400" spc="-5">
                <a:latin typeface="Calibri"/>
                <a:cs typeface="Calibri"/>
              </a:rPr>
              <a:t>fácil </a:t>
            </a:r>
            <a:r>
              <a:rPr dirty="0" sz="1400">
                <a:latin typeface="Calibri"/>
                <a:cs typeface="Calibri"/>
              </a:rPr>
              <a:t>de escrever.  </a:t>
            </a:r>
            <a:r>
              <a:rPr dirty="0" sz="1400" spc="-5">
                <a:latin typeface="Calibri"/>
                <a:cs typeface="Calibri"/>
              </a:rPr>
              <a:t>Devido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restrições da linguagem, </a:t>
            </a:r>
            <a:r>
              <a:rPr dirty="0" sz="1400">
                <a:latin typeface="Calibri"/>
                <a:cs typeface="Calibri"/>
              </a:rPr>
              <a:t>C tem uma escrita </a:t>
            </a:r>
            <a:r>
              <a:rPr dirty="0" sz="1400" spc="-5">
                <a:latin typeface="Calibri"/>
                <a:cs typeface="Calibri"/>
              </a:rPr>
              <a:t>mais difícil em  comparação com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Swift.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05410" indent="-92710">
              <a:lnSpc>
                <a:spcPct val="100000"/>
              </a:lnSpc>
              <a:buClr>
                <a:srgbClr val="808080"/>
              </a:buClr>
              <a:buChar char="-"/>
              <a:tabLst>
                <a:tab pos="106045" algn="l"/>
              </a:tabLst>
            </a:pPr>
            <a:r>
              <a:rPr dirty="0" sz="1400" spc="-5" b="1">
                <a:latin typeface="Calibri"/>
                <a:cs typeface="Calibri"/>
              </a:rPr>
              <a:t>Expressividade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102235" indent="398780">
              <a:lnSpc>
                <a:spcPct val="116799"/>
              </a:lnSpc>
            </a:pPr>
            <a:r>
              <a:rPr dirty="0" sz="1400">
                <a:latin typeface="Calibri"/>
                <a:cs typeface="Calibri"/>
              </a:rPr>
              <a:t>É </a:t>
            </a:r>
            <a:r>
              <a:rPr dirty="0" sz="1400" spc="-5">
                <a:latin typeface="Calibri"/>
                <a:cs typeface="Calibri"/>
              </a:rPr>
              <a:t>uma linguagem com </a:t>
            </a:r>
            <a:r>
              <a:rPr dirty="0" sz="1400">
                <a:latin typeface="Calibri"/>
                <a:cs typeface="Calibri"/>
              </a:rPr>
              <a:t>alto </a:t>
            </a:r>
            <a:r>
              <a:rPr dirty="0" sz="1400" spc="-5">
                <a:latin typeface="Calibri"/>
                <a:cs typeface="Calibri"/>
              </a:rPr>
              <a:t>poder de </a:t>
            </a:r>
            <a:r>
              <a:rPr dirty="0" sz="1400">
                <a:latin typeface="Calibri"/>
                <a:cs typeface="Calibri"/>
              </a:rPr>
              <a:t>expressão. É </a:t>
            </a:r>
            <a:r>
              <a:rPr dirty="0" sz="1400" spc="-5">
                <a:latin typeface="Calibri"/>
                <a:cs typeface="Calibri"/>
              </a:rPr>
              <a:t>possível  transcrever </a:t>
            </a:r>
            <a:r>
              <a:rPr dirty="0" sz="1400">
                <a:latin typeface="Calibri"/>
                <a:cs typeface="Calibri"/>
              </a:rPr>
              <a:t>o </a:t>
            </a:r>
            <a:r>
              <a:rPr dirty="0" sz="1400" spc="-5">
                <a:latin typeface="Calibri"/>
                <a:cs typeface="Calibri"/>
              </a:rPr>
              <a:t>código de outras linguagens para </a:t>
            </a:r>
            <a:r>
              <a:rPr dirty="0" sz="1400">
                <a:latin typeface="Calibri"/>
                <a:cs typeface="Calibri"/>
              </a:rPr>
              <a:t>Swift </a:t>
            </a:r>
            <a:r>
              <a:rPr dirty="0" sz="1400" spc="-5">
                <a:latin typeface="Calibri"/>
                <a:cs typeface="Calibri"/>
              </a:rPr>
              <a:t>sem alterar muito </a:t>
            </a:r>
            <a:r>
              <a:rPr dirty="0" sz="1400">
                <a:latin typeface="Calibri"/>
                <a:cs typeface="Calibri"/>
              </a:rPr>
              <a:t>o  </a:t>
            </a:r>
            <a:r>
              <a:rPr dirty="0" sz="1400" spc="-5">
                <a:latin typeface="Calibri"/>
                <a:cs typeface="Calibri"/>
              </a:rPr>
              <a:t>código ou </a:t>
            </a:r>
            <a:r>
              <a:rPr dirty="0" sz="1400">
                <a:latin typeface="Calibri"/>
                <a:cs typeface="Calibri"/>
              </a:rPr>
              <a:t>até </a:t>
            </a:r>
            <a:r>
              <a:rPr dirty="0" sz="1400" spc="-5">
                <a:latin typeface="Calibri"/>
                <a:cs typeface="Calibri"/>
              </a:rPr>
              <a:t>simplificando, permitindo </a:t>
            </a:r>
            <a:r>
              <a:rPr dirty="0" sz="1400" spc="5">
                <a:latin typeface="Calibri"/>
                <a:cs typeface="Calibri"/>
              </a:rPr>
              <a:t>em </a:t>
            </a:r>
            <a:r>
              <a:rPr dirty="0" sz="1400" spc="-5">
                <a:latin typeface="Calibri"/>
                <a:cs typeface="Calibri"/>
              </a:rPr>
              <a:t>uma </a:t>
            </a:r>
            <a:r>
              <a:rPr dirty="0" sz="1400">
                <a:latin typeface="Calibri"/>
                <a:cs typeface="Calibri"/>
              </a:rPr>
              <a:t>leitura </a:t>
            </a:r>
            <a:r>
              <a:rPr dirty="0" sz="1400" spc="-5">
                <a:latin typeface="Calibri"/>
                <a:cs typeface="Calibri"/>
              </a:rPr>
              <a:t>mais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legível.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1020317"/>
            <a:ext cx="5391150" cy="6192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Exemplo </a:t>
            </a:r>
            <a:r>
              <a:rPr dirty="0" sz="2000" b="1">
                <a:latin typeface="Calibri"/>
                <a:cs typeface="Calibri"/>
              </a:rPr>
              <a:t>de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Código</a:t>
            </a:r>
            <a:endParaRPr sz="2000">
              <a:latin typeface="Calibri"/>
              <a:cs typeface="Calibri"/>
            </a:endParaRPr>
          </a:p>
          <a:p>
            <a:pPr marL="12700" marR="734695" indent="357505">
              <a:lnSpc>
                <a:spcPct val="117100"/>
              </a:lnSpc>
              <a:spcBef>
                <a:spcPts val="1725"/>
              </a:spcBef>
            </a:pPr>
            <a:r>
              <a:rPr dirty="0" sz="1400" spc="-5">
                <a:latin typeface="Calibri"/>
                <a:cs typeface="Calibri"/>
              </a:rPr>
              <a:t>Trecho do código do jogo FlappySwift, uma implementação  de FlappyBird para </a:t>
            </a:r>
            <a:r>
              <a:rPr dirty="0" sz="1400">
                <a:latin typeface="Calibri"/>
                <a:cs typeface="Calibri"/>
              </a:rPr>
              <a:t>iOS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8: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690880" indent="116839">
              <a:lnSpc>
                <a:spcPct val="117100"/>
              </a:lnSpc>
            </a:pPr>
            <a:r>
              <a:rPr dirty="0" sz="1400" spc="-5">
                <a:latin typeface="Calibri"/>
                <a:cs typeface="Calibri"/>
              </a:rPr>
              <a:t>override func touchesBegan(touches: Set&lt;UITouch&gt;, withEvent  event: UIEvent?)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1230"/>
              </a:spcBef>
            </a:pPr>
            <a:r>
              <a:rPr dirty="0" sz="1200">
                <a:solidFill>
                  <a:srgbClr val="949694"/>
                </a:solidFill>
                <a:latin typeface="Consolas"/>
                <a:cs typeface="Consolas"/>
              </a:rPr>
              <a:t>/* Called when a touch</a:t>
            </a:r>
            <a:r>
              <a:rPr dirty="0" sz="1200" spc="-114">
                <a:solidFill>
                  <a:srgbClr val="94969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949694"/>
                </a:solidFill>
                <a:latin typeface="Consolas"/>
                <a:cs typeface="Consolas"/>
              </a:rPr>
              <a:t>begins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513715">
              <a:lnSpc>
                <a:spcPct val="100000"/>
              </a:lnSpc>
              <a:spcBef>
                <a:spcPts val="5"/>
              </a:spcBef>
              <a:tabLst>
                <a:tab pos="2690495" algn="l"/>
              </a:tabLst>
            </a:pPr>
            <a:r>
              <a:rPr dirty="0" sz="1200">
                <a:solidFill>
                  <a:srgbClr val="949694"/>
                </a:solidFill>
                <a:latin typeface="Consolas"/>
                <a:cs typeface="Consolas"/>
              </a:rPr>
              <a:t>*/ </a:t>
            </a: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if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moving</a:t>
            </a: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.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speed</a:t>
            </a:r>
            <a:r>
              <a:rPr dirty="0" sz="120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&gt; </a:t>
            </a:r>
            <a:r>
              <a:rPr dirty="0" sz="1200">
                <a:solidFill>
                  <a:srgbClr val="0085B3"/>
                </a:solidFill>
                <a:latin typeface="Consolas"/>
                <a:cs typeface="Consolas"/>
              </a:rPr>
              <a:t>0	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932815">
              <a:lnSpc>
                <a:spcPct val="100000"/>
              </a:lnSpc>
            </a:pP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for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touch: </a:t>
            </a:r>
            <a:r>
              <a:rPr dirty="0" sz="1200">
                <a:solidFill>
                  <a:srgbClr val="0085B3"/>
                </a:solidFill>
                <a:latin typeface="Consolas"/>
                <a:cs typeface="Consolas"/>
              </a:rPr>
              <a:t>AnyObject </a:t>
            </a: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in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touches</a:t>
            </a:r>
            <a:r>
              <a:rPr dirty="0" sz="1200" spc="-1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186180" marR="173355">
              <a:lnSpc>
                <a:spcPct val="180800"/>
              </a:lnSpc>
              <a:spcBef>
                <a:spcPts val="10"/>
              </a:spcBef>
            </a:pP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let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location </a:t>
            </a: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=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touch</a:t>
            </a: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.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locationInNode(</a:t>
            </a: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self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  bird</a:t>
            </a: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.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physicsBody?</a:t>
            </a: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.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velocity </a:t>
            </a: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=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CGVector(dx: </a:t>
            </a:r>
            <a:r>
              <a:rPr dirty="0" sz="1200">
                <a:solidFill>
                  <a:srgbClr val="0085B3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200" spc="-10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dy: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solidFill>
                  <a:srgbClr val="0085B3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18618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bird</a:t>
            </a: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.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physicsBody?</a:t>
            </a:r>
            <a:r>
              <a:rPr dirty="0" sz="1200">
                <a:solidFill>
                  <a:srgbClr val="A71D5D"/>
                </a:solidFill>
                <a:latin typeface="Consolas"/>
                <a:cs typeface="Consolas"/>
              </a:rPr>
              <a:t>.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applyImpulse(CGVector(dx: </a:t>
            </a:r>
            <a:r>
              <a:rPr dirty="0" sz="1200">
                <a:solidFill>
                  <a:srgbClr val="0085B3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200" spc="-10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dy: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>
                <a:solidFill>
                  <a:srgbClr val="0085B3"/>
                </a:solidFill>
                <a:latin typeface="Consolas"/>
                <a:cs typeface="Consolas"/>
              </a:rPr>
              <a:t>30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932815">
              <a:lnSpc>
                <a:spcPct val="10000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32815" marR="3109595" indent="-502920">
              <a:lnSpc>
                <a:spcPts val="2620"/>
              </a:lnSpc>
              <a:spcBef>
                <a:spcPts val="270"/>
              </a:spcBef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 else if canRestart</a:t>
            </a:r>
            <a:r>
              <a:rPr dirty="0" sz="1200" spc="-1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{  Self.resetScene(</a:t>
            </a:r>
            <a:endParaRPr sz="1200">
              <a:latin typeface="Consolas"/>
              <a:cs typeface="Consolas"/>
            </a:endParaRPr>
          </a:p>
          <a:p>
            <a:pPr marL="932815">
              <a:lnSpc>
                <a:spcPct val="100000"/>
              </a:lnSpc>
              <a:spcBef>
                <a:spcPts val="880"/>
              </a:spcBef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2016-10-17T16:27:07Z</dcterms:created>
  <dcterms:modified xsi:type="dcterms:W3CDTF">2016-10-17T16:27:07Z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2016-10-17T00:00:00Z</vt:filetime>
  </property>
</Properties>
</file>