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3AA0D9-0559-4161-90EB-C3D10B63DC9B}">
  <a:tblStyle styleId="{033AA0D9-0559-4161-90EB-C3D10B63DC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816" y="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0c6593f1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0c6593f1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0c6593f18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0c6593f18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0c6593f18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0c6593f18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0c6593f18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0c6593f18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rich-friedman.github.io/puzzle/exactly1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1480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Exactly One Mazes	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13500" y="24773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Inteligência Artificial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25" y="142025"/>
            <a:ext cx="3425603" cy="118925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406675" y="3677275"/>
            <a:ext cx="33498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Grupo 13_1C: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André Flores - up201907001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Diogo Faria - up201907014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Tiago Rodrigues - up201906807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Definição do Jogo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2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Encontrar um caminho num tabuleiro entre o Start (canto inferior esquerdo) e o Finish (canto superior direito), em que tem que passar por um e apenas um quadrado de cada peça com formato de L.</a:t>
            </a:r>
            <a:endParaRPr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Temos como objetivo implementar uma função de pesquisa que consiga resolver tal problema, encontrando a solução ótima para o problema.</a:t>
            </a:r>
            <a:endParaRPr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500"/>
          </a:p>
        </p:txBody>
      </p:sp>
      <p:sp>
        <p:nvSpPr>
          <p:cNvPr id="64" name="Google Shape;64;p14"/>
          <p:cNvSpPr txBox="1"/>
          <p:nvPr/>
        </p:nvSpPr>
        <p:spPr>
          <a:xfrm>
            <a:off x="311700" y="4509725"/>
            <a:ext cx="8425500" cy="7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200">
                <a:solidFill>
                  <a:schemeClr val="dk2"/>
                </a:solidFill>
              </a:rPr>
              <a:t>Referências: </a:t>
            </a:r>
            <a:r>
              <a:rPr lang="pt-PT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https://erich-friedman.github.io/puzzle/exactly1/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Formulação do Problema como Problema de Pesquisa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dirty="0"/>
              <a:t>Representação do Estado: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 dirty="0"/>
              <a:t>Matriz em que: 0 são os espaços vazios, 1 o caminho passado, 2-n (n = Número de </a:t>
            </a:r>
            <a:r>
              <a:rPr lang="pt-PT" dirty="0" err="1"/>
              <a:t>L’s</a:t>
            </a:r>
            <a:r>
              <a:rPr lang="pt-PT" dirty="0"/>
              <a:t> + 2) as peças em formato de L - </a:t>
            </a:r>
            <a:r>
              <a:rPr lang="pt-PT" dirty="0" err="1"/>
              <a:t>Board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 dirty="0"/>
              <a:t>Posição atual no tabuleiro - </a:t>
            </a:r>
            <a:r>
              <a:rPr lang="pt-PT" dirty="0" err="1"/>
              <a:t>Pos</a:t>
            </a:r>
            <a:r>
              <a:rPr lang="pt-PT" dirty="0"/>
              <a:t> = (</a:t>
            </a:r>
            <a:r>
              <a:rPr lang="pt-PT" dirty="0" err="1"/>
              <a:t>PosR</a:t>
            </a:r>
            <a:r>
              <a:rPr lang="pt-PT" dirty="0"/>
              <a:t>, </a:t>
            </a:r>
            <a:r>
              <a:rPr lang="pt-PT" dirty="0" err="1"/>
              <a:t>PosC</a:t>
            </a:r>
            <a:r>
              <a:rPr lang="pt-PT" dirty="0"/>
              <a:t>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 dirty="0"/>
              <a:t>Lista dos </a:t>
            </a:r>
            <a:r>
              <a:rPr lang="pt-PT" dirty="0" err="1"/>
              <a:t>Ls</a:t>
            </a:r>
            <a:r>
              <a:rPr lang="pt-PT" dirty="0"/>
              <a:t> a visitar - </a:t>
            </a:r>
            <a:r>
              <a:rPr lang="pt-PT" dirty="0" err="1"/>
              <a:t>LVisit</a:t>
            </a:r>
            <a:r>
              <a:rPr lang="pt-PT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dirty="0"/>
              <a:t>Estado inicial: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 dirty="0" err="1"/>
              <a:t>Board</a:t>
            </a:r>
            <a:r>
              <a:rPr lang="pt-PT" dirty="0"/>
              <a:t> = Lista de listas com apenas um valor a 1 no canto inferior esquerdo;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 dirty="0" err="1"/>
              <a:t>Pos</a:t>
            </a:r>
            <a:r>
              <a:rPr lang="pt-PT" dirty="0"/>
              <a:t> = (Tamanho da Matriz - 1, 0); Ex: (5, 0)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 dirty="0" err="1"/>
              <a:t>LVisit</a:t>
            </a:r>
            <a:r>
              <a:rPr lang="pt-PT" dirty="0"/>
              <a:t> = Lista com números de 2 até n; Ex: [2, 3, 4, 5, 6, 7]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dirty="0"/>
              <a:t>Estado Objetivo: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 dirty="0" err="1"/>
              <a:t>Board</a:t>
            </a:r>
            <a:r>
              <a:rPr lang="pt-PT" dirty="0"/>
              <a:t> = Lista de listas com um caminho de 1’s até </a:t>
            </a:r>
            <a:r>
              <a:rPr lang="pt-PT" dirty="0" err="1"/>
              <a:t>Pos</a:t>
            </a:r>
            <a:r>
              <a:rPr lang="pt-PT" dirty="0"/>
              <a:t> final;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 dirty="0" err="1"/>
              <a:t>Pos</a:t>
            </a:r>
            <a:r>
              <a:rPr lang="pt-PT" dirty="0"/>
              <a:t> = (0, Tamanho da Matriz - 1); Ex: (0, 5)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 dirty="0" err="1"/>
              <a:t>LVisit</a:t>
            </a:r>
            <a:r>
              <a:rPr lang="pt-PT" dirty="0"/>
              <a:t> = Lista vazia; Ex: [ ]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dirty="0"/>
              <a:t>Heurística: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 dirty="0"/>
              <a:t>h = distância de Manhattan desde posição corrente até posição final</a:t>
            </a:r>
            <a:endParaRPr dirty="0"/>
          </a:p>
        </p:txBody>
      </p:sp>
      <p:sp>
        <p:nvSpPr>
          <p:cNvPr id="71" name="Google Shape;71;p15"/>
          <p:cNvSpPr txBox="1"/>
          <p:nvPr/>
        </p:nvSpPr>
        <p:spPr>
          <a:xfrm>
            <a:off x="6874799" y="1725379"/>
            <a:ext cx="16848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dk2"/>
                </a:solidFill>
              </a:rPr>
              <a:t>Ex Inicial: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dk2"/>
                </a:solidFill>
              </a:rPr>
              <a:t>[[2, 2, 2, 3, 3, 0], 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dk2"/>
                </a:solidFill>
              </a:rPr>
              <a:t> [0, 4, 2, 3, 5, 0],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dk2"/>
                </a:solidFill>
              </a:rPr>
              <a:t> [0, 4, 0, 3, 5, 6],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dk2"/>
                </a:solidFill>
              </a:rPr>
              <a:t> [0, 4, 4, 5, 5, 6],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dk2"/>
                </a:solidFill>
              </a:rPr>
              <a:t> [0, 7, 7, 7, 6, 6],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dk2"/>
                </a:solidFill>
              </a:rPr>
              <a:t> [1, 0, 0, 7, 0, 0]]</a:t>
            </a:r>
            <a:endParaRPr dirty="0"/>
          </a:p>
        </p:txBody>
      </p:sp>
      <p:sp>
        <p:nvSpPr>
          <p:cNvPr id="5" name="Google Shape;71;p15">
            <a:extLst>
              <a:ext uri="{FF2B5EF4-FFF2-40B4-BE49-F238E27FC236}">
                <a16:creationId xmlns:a16="http://schemas.microsoft.com/office/drawing/2014/main" id="{FC66BB6F-4819-4297-8F7A-FE783C0103E7}"/>
              </a:ext>
            </a:extLst>
          </p:cNvPr>
          <p:cNvSpPr txBox="1"/>
          <p:nvPr/>
        </p:nvSpPr>
        <p:spPr>
          <a:xfrm>
            <a:off x="6358087" y="3279222"/>
            <a:ext cx="1608975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dk2"/>
                </a:solidFill>
              </a:rPr>
              <a:t>Ex Objetivo: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dk2"/>
                </a:solidFill>
              </a:rPr>
              <a:t>[[2, 2, 2, 3, 3, 1], 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dk2"/>
                </a:solidFill>
              </a:rPr>
              <a:t> [1, 1, 1, 3, 5, 1],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dk2"/>
                </a:solidFill>
              </a:rPr>
              <a:t> [1, 4, 1, 1, 1, 1],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dk2"/>
                </a:solidFill>
              </a:rPr>
              <a:t> [1, 4, 4, 5, 5, 6],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dk2"/>
                </a:solidFill>
              </a:rPr>
              <a:t> [1, 1, 7, 7, 6, 6],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dk2"/>
                </a:solidFill>
              </a:rPr>
              <a:t> [1, 1, 0, 7, 0, 0]]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11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2"/>
                </a:solidFill>
              </a:rPr>
              <a:t>Operadores</a:t>
            </a:r>
            <a:endParaRPr/>
          </a:p>
        </p:txBody>
      </p:sp>
      <p:graphicFrame>
        <p:nvGraphicFramePr>
          <p:cNvPr id="77" name="Google Shape;77;p16"/>
          <p:cNvGraphicFramePr/>
          <p:nvPr/>
        </p:nvGraphicFramePr>
        <p:xfrm>
          <a:off x="311700" y="547600"/>
          <a:ext cx="8520600" cy="4454460"/>
        </p:xfrm>
        <a:graphic>
          <a:graphicData uri="http://schemas.openxmlformats.org/drawingml/2006/table">
            <a:tbl>
              <a:tblPr>
                <a:noFill/>
                <a:tableStyleId>{033AA0D9-0559-4161-90EB-C3D10B63DC9B}</a:tableStyleId>
              </a:tblPr>
              <a:tblGrid>
                <a:gridCol w="76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7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3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Nome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Pré-condições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Pós-Condições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Custo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Down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R &lt; Size-1</a:t>
                      </a:r>
                      <a:r>
                        <a:rPr lang="pt-PT">
                          <a:solidFill>
                            <a:schemeClr val="dk1"/>
                          </a:solidFill>
                        </a:rPr>
                        <a:t> &amp;&amp; Board</a:t>
                      </a:r>
                      <a:r>
                        <a:rPr lang="pt-PT"/>
                        <a:t>[R+1][C] == 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Pos = (R+1, C) e Board[R+1][C] = 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DownL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R &lt; Size-1 &amp;&amp; Board[R+1][C] ∈ LVisit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Pos = (R+1, C), LVisit.remove(Board[R+1][C]) e Board[R+1][C] = 1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Up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R &gt; 0 &amp;&amp; Board[R-1][C] == 0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Pos = (R-1, C) e Board[R-1][C] = 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/>
                        <a:t>UpL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R &gt; 0 &amp;&amp; Board[R-1][C] ∈ LVisit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Pos = (R-1, C), </a:t>
                      </a:r>
                      <a:r>
                        <a:rPr lang="pt-PT">
                          <a:solidFill>
                            <a:schemeClr val="dk1"/>
                          </a:solidFill>
                        </a:rPr>
                        <a:t>LVisit.remove(Board[R-1][C]) e Board[R-1][C] = 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Left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C &gt; 0 &amp;&amp; Board[R][C-1] == 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Pos = (R, C-1) e Board[R][C-1] = 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LeftL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C &gt; 0 &amp;&amp; Board[R][C-1] ∈ LVisit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Pos = (R, C-1), LVisit.remove(Board[R][C-1]) e Board[R][C-1] = 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Right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C &lt; Size-1 &amp;&amp; Board[R][C+1] == 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Pos = (R, C+1) e Board[R][C+1] = 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RightL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C &lt; Size-1 &amp;&amp; Board[R][C+1] ∈ LVisit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Pos = (R, C+1), LVisit.remove(Board[R][C+1]) e Board[R][C+1] = 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Implementação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PT" sz="1900"/>
              <a:t>Decidimos usar python para realizar o projeto:</a:t>
            </a:r>
            <a:endParaRPr sz="1900"/>
          </a:p>
          <a:p>
            <a:pPr marL="914400" lvl="1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PT" sz="1500"/>
              <a:t>Board - lista de listas;</a:t>
            </a:r>
            <a:endParaRPr sz="1500"/>
          </a:p>
          <a:p>
            <a:pPr marL="914400" lvl="1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PT" sz="1500"/>
              <a:t>LVisit - lista;</a:t>
            </a:r>
            <a:endParaRPr sz="1500"/>
          </a:p>
          <a:p>
            <a:pPr marL="914400" lvl="1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PT" sz="1500"/>
              <a:t>Pos  - tuplo.</a:t>
            </a:r>
            <a:endParaRPr sz="1500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PT" sz="1500"/>
              <a:t>Em termos de ambiente de implementação, utilizamos IDE’s como Visual Studio Code e repositório em GitHub para partilha de código.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812</Words>
  <Application>Microsoft Office PowerPoint</Application>
  <PresentationFormat>On-screen Show (16:9)</PresentationFormat>
  <Paragraphs>84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Exactly One Mazes </vt:lpstr>
      <vt:lpstr>Definição do Jogo</vt:lpstr>
      <vt:lpstr>Formulação do Problema como Problema de Pesquisa</vt:lpstr>
      <vt:lpstr>Operadores</vt:lpstr>
      <vt:lpstr>Implementação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Exactly One Mazes </dc:title>
  <cp:lastModifiedBy>Diogo Luís Araujo de Faria</cp:lastModifiedBy>
  <cp:revision>1</cp:revision>
  <dcterms:modified xsi:type="dcterms:W3CDTF">2022-04-04T08:37:58Z</dcterms:modified>
</cp:coreProperties>
</file>