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3AA0D9-0559-4161-90EB-C3D10B63DC9B}">
  <a:tblStyle styleId="{033AA0D9-0559-4161-90EB-C3D10B63D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c6593f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c6593f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c6593f1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c6593f1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c6593f1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c6593f1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c6593f1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c6593f1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rich-friedman.github.io/puzzle/exactly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480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Exactly One Mazes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3500" y="24773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Inteligência Artificial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5" y="142025"/>
            <a:ext cx="3425603" cy="11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6675" y="3677275"/>
            <a:ext cx="334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Grupo 13_1C: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André Flores - up201907001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Diogo Faria - up201907014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Tiago Rodrigues - up201906807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Definição do Jogo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Encontrar um caminho num tabuleiro entre o Start (canto inferior esquerdo) e o Finish (canto superior direito), em que tem que passar por um e apenas um quadrado de cada peça com formato de 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Temos como objetivo implementar uma função de pesquisa que consiga resolver tal problema, encontrando a solução ótima para o problema.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4509725"/>
            <a:ext cx="8425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2"/>
                </a:solidFill>
              </a:rPr>
              <a:t>Referências: </a:t>
            </a:r>
            <a:r>
              <a:rPr lang="pt-PT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https://erich-friedman.github.io/puzzle/exactly1/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Formulação do Problema como Problema de Pesquisa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Representação do Estado: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Matriz em que: 0 são os espaços vazios, 1 o caminho passado, 2-n (n = Número de L’s + 2) as peças em formato de L -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Posição atual no tabuleiro - Pos = (PosR, PosC)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Lista dos Ls a visitar - LVisit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Estado inicial: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Board = Lista de listas com apenas um valor a 1 no canto inferior esquerdo;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Pos = (Tamanho da Matriz - 1, 0); Ex: (5,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LVisit = Lista com números de 2 até n; Ex: [2, 3, 4, 5, 6, 7]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Estado Objetivo: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Pos = (0, Tamanho da Matriz - 1); Ex: (0, 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LVisit = Lista vazia; Ex: [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Heurística</a:t>
            </a:r>
            <a:r>
              <a:rPr lang="pt-PT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h = distância de Manhattan desde posição </a:t>
            </a:r>
            <a:r>
              <a:rPr lang="pt-PT"/>
              <a:t>corrente</a:t>
            </a:r>
            <a:r>
              <a:rPr lang="pt-PT"/>
              <a:t> até posição final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274625" y="2663375"/>
            <a:ext cx="168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Ex: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[[2, 2, 2, 3, 3, 0],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 [0, 4, 2, 3, 5, 0],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 [0, 4, 0, 3, 5, 6],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 [0, 4, 4, 5, 5, 6],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 [0, 7, 7, 7, 6, 6],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 [1, 0, 0, 7, 0, 0]]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</a:rPr>
              <a:t>Operadores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5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{033AA0D9-0559-4161-90EB-C3D10B63DC9B}</a:tableStyleId>
              </a:tblPr>
              <a:tblGrid>
                <a:gridCol w="763500"/>
                <a:gridCol w="3153925"/>
                <a:gridCol w="3867125"/>
                <a:gridCol w="736050"/>
              </a:tblGrid>
              <a:tr h="42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Pré-condições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Pós-Condições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Custo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 &lt; Size-1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&amp;&amp; Board</a:t>
                      </a:r>
                      <a:r>
                        <a:rPr lang="pt-PT"/>
                        <a:t>[R+1][C] ==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(R+1, C) e Board[R+1][C] =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DownL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&lt; Size-1 &amp;&amp; Board[R+1][C] ∈ LVisit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(R+1, C), LVisit.remove(Board[R+1][C]) e Board[R+1][C] = 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&gt; 0 &amp;&amp; Board[R-1][C] == 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(R-1, C) e 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Board[R-1][C]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/>
                        <a:t>UpL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&gt; 0 &amp;&amp; Board[R-1][C] ∈ LVisit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 = (R-1, C), 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LVisit.remove(Board[R-1][C]) e Board[R-1][C]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&gt; 0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&amp;&amp; Board[R][C-1] ==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C-1) e Board[R][C-1]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LeftL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&gt; 0 &amp;&amp; Board[R][C-1] ∈ LVisit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C-1), LVisit.remove(Board[R][C-1]) e Board[R][C-1]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&lt; Size-1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&amp;&amp; Board[R][C+1] ==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C+1) e Board[R][C+1]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RightL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 &lt; Size-1</a:t>
                      </a:r>
                      <a:r>
                        <a:rPr lang="pt-PT">
                          <a:solidFill>
                            <a:schemeClr val="dk1"/>
                          </a:solidFill>
                        </a:rPr>
                        <a:t> &amp;&amp; Board[R][C+1] ∈ LVisit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Pos = (R, C+1), LVisit.remove(Board[R][C+1]) e Board[R][C+1]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PT" sz="1900"/>
              <a:t>Decidimos usar python para realizar o projeto:</a:t>
            </a:r>
            <a:endParaRPr sz="19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Board - lista de listas;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LVisit - lista;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Pos  - tuplo.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Em termos de ambiente de implementação, utilizamos IDE’s como Visual Studio Code e repositório em GitHub para partilha de código.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