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C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6400" autoAdjust="0"/>
  </p:normalViewPr>
  <p:slideViewPr>
    <p:cSldViewPr snapToGrid="0">
      <p:cViewPr varScale="1">
        <p:scale>
          <a:sx n="80" d="100"/>
          <a:sy n="80" d="100"/>
        </p:scale>
        <p:origin x="2118" y="10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96AB0-691F-4EF3-857F-DFB4947D4652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2B8C7-7AD3-4A60-BA67-74289FBF86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30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2B8C7-7AD3-4A60-BA67-74289FBF864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7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9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5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7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4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21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10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74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41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69C2-3BA0-4419-A9EB-E1975A2B461F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249B-8FFB-4BAB-A43E-205AAE7EF0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FDDA9-CFFE-4759-832F-E48F5D5C99E1}"/>
              </a:ext>
            </a:extLst>
          </p:cNvPr>
          <p:cNvGrpSpPr/>
          <p:nvPr/>
        </p:nvGrpSpPr>
        <p:grpSpPr>
          <a:xfrm>
            <a:off x="6467678" y="6013013"/>
            <a:ext cx="6197845" cy="1534401"/>
            <a:chOff x="5056643" y="3221405"/>
            <a:chExt cx="4795951" cy="754545"/>
          </a:xfrm>
        </p:grpSpPr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2B5B986A-74C0-49B2-8628-9DC2D01D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898" y="3363950"/>
              <a:ext cx="4795696" cy="612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72000" tIns="35016" rIns="36000" bIns="35016" anchor="t" anchorCtr="0"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pt-PT" sz="10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22DDFD88-AF0E-421D-8A82-9B4AB8217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643" y="3221405"/>
              <a:ext cx="1671429" cy="142205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72000" tIns="0" rIns="72000" bIns="0" anchor="t" anchorCtr="0"/>
            <a:lstStyle/>
            <a:p>
              <a:pPr marL="0" marR="0" lvl="0" indent="0" algn="l" defTabSz="12792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600" b="1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itchFamily="34" charset="0"/>
                </a:rPr>
                <a:t>Obstáculos esperados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F6F4C6-9AC8-4CA7-8214-0006D3A3F10B}"/>
              </a:ext>
            </a:extLst>
          </p:cNvPr>
          <p:cNvGrpSpPr/>
          <p:nvPr/>
        </p:nvGrpSpPr>
        <p:grpSpPr>
          <a:xfrm>
            <a:off x="6467678" y="7741700"/>
            <a:ext cx="6189723" cy="1712917"/>
            <a:chOff x="6467678" y="7741700"/>
            <a:chExt cx="6189723" cy="1712917"/>
          </a:xfrm>
        </p:grpSpPr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1539C87E-92A6-484F-B118-AA8653BC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82" y="8016151"/>
              <a:ext cx="6189719" cy="143846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67338" tIns="35016" rIns="67338" bIns="35016" anchor="t" anchorCtr="0"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pt-PT" sz="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89" name="Rectangle 26">
              <a:extLst>
                <a:ext uri="{FF2B5EF4-FFF2-40B4-BE49-F238E27FC236}">
                  <a16:creationId xmlns:a16="http://schemas.microsoft.com/office/drawing/2014/main" id="{84CF8C82-6C5B-4FE6-9E24-B7676722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78" y="7741700"/>
              <a:ext cx="2192638" cy="288001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72000" tIns="0" rIns="72000" bIns="0" anchor="t" anchorCtr="0"/>
            <a:lstStyle/>
            <a:p>
              <a:pPr marL="0" marR="0" lvl="0" indent="0" algn="l" defTabSz="12792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600" b="1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itchFamily="34" charset="0"/>
                </a:rPr>
                <a:t>Calendarização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E32B7A0-E315-4412-B2AD-22C01409FA46}"/>
              </a:ext>
            </a:extLst>
          </p:cNvPr>
          <p:cNvGrpSpPr/>
          <p:nvPr/>
        </p:nvGrpSpPr>
        <p:grpSpPr>
          <a:xfrm>
            <a:off x="151360" y="4106814"/>
            <a:ext cx="6134590" cy="5363990"/>
            <a:chOff x="169055" y="4040360"/>
            <a:chExt cx="6146581" cy="5409479"/>
          </a:xfrm>
        </p:grpSpPr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0D371B75-5F0F-4F79-9575-495300882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55" y="4040360"/>
              <a:ext cx="2160000" cy="288000"/>
            </a:xfrm>
            <a:prstGeom prst="snip1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72000" tIns="0" rIns="72000" bIns="0" anchor="t" anchorCtr="0"/>
            <a:lstStyle/>
            <a:p>
              <a:pPr marL="0" marR="0" lvl="0" indent="0" algn="l" defTabSz="12792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600" b="1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itchFamily="34" charset="0"/>
                </a:rPr>
                <a:t>Análise e Proposta</a:t>
              </a:r>
            </a:p>
          </p:txBody>
        </p:sp>
        <p:sp>
          <p:nvSpPr>
            <p:cNvPr id="92" name="Rectangle 7">
              <a:extLst>
                <a:ext uri="{FF2B5EF4-FFF2-40B4-BE49-F238E27FC236}">
                  <a16:creationId xmlns:a16="http://schemas.microsoft.com/office/drawing/2014/main" id="{F7287F3C-44D7-4F8A-99D8-EBD43E81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90" y="4337839"/>
              <a:ext cx="6141046" cy="5112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36000" bIns="35016" anchor="t" anchorCtr="0"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pt-PT" sz="100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itchFamily="34" charset="0"/>
                </a:rPr>
                <a:t> </a:t>
              </a:r>
              <a:endParaRPr kumimoji="0" lang="pt-PT" sz="9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4C344336-9FF8-44DF-BFA9-2C456D1E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3925"/>
              </p:ext>
            </p:extLst>
          </p:nvPr>
        </p:nvGraphicFramePr>
        <p:xfrm>
          <a:off x="6467678" y="2138485"/>
          <a:ext cx="6141047" cy="35924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03">
                  <a:extLst>
                    <a:ext uri="{9D8B030D-6E8A-4147-A177-3AD203B41FA5}">
                      <a16:colId xmlns:a16="http://schemas.microsoft.com/office/drawing/2014/main" val="245759934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190">
                <a:tc gridSpan="2">
                  <a:txBody>
                    <a:bodyPr/>
                    <a:lstStyle>
                      <a:defPPr>
                        <a:defRPr lang="pt-PT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Atividade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Necessidade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Efeito Esperado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434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  <a:p>
                      <a:pPr algn="l"/>
                      <a:endParaRPr lang="en-GB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Revisão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Bibliográfica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Garantir suporte bibliográfico para reforçar o estudo de caso e baseado nas melhores abordagens teóricas.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Reforçar o domínio das principais correntes para elaborar uma revisão da literatura completa, 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garantindo</a:t>
                      </a: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desta forma, um estudo de caso suportado por bibliografia.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6526"/>
                  </a:ext>
                </a:extLst>
              </a:tr>
              <a:tr h="646534">
                <a:tc>
                  <a:txBody>
                    <a:bodyPr/>
                    <a:lstStyle>
                      <a:defPPr>
                        <a:defRPr lang="pt-P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GB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  <a:p>
                      <a:pPr algn="l"/>
                      <a:endParaRPr lang="pt-PT" sz="12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Preparação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dos dados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PT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Dados de</a:t>
                      </a:r>
                      <a:r>
                        <a:rPr lang="pt-PT" sz="120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elevada qualidade 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que melhor representem uma cadeia  de abastecimento real.</a:t>
                      </a: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Utilizar dados reais ou, em alternativa simulação com base</a:t>
                      </a:r>
                      <a:r>
                        <a:rPr lang="pt-PT" sz="120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em estatísticas provenientes de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dados reais.</a:t>
                      </a: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752">
                <a:tc>
                  <a:txBody>
                    <a:bodyPr/>
                    <a:lstStyle/>
                    <a:p>
                      <a:pPr marL="0" marR="0" lvl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  <a:p>
                      <a:pPr marL="0" marR="0" lvl="0" indent="0" algn="l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Desenvolvimento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</a:t>
                      </a: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Desenvolvimento do modelo de previsão com recurso a técnicas de </a:t>
                      </a:r>
                      <a:r>
                        <a:rPr lang="pt-PT" sz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machine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PT" sz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learning</a:t>
                      </a: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Criar um modelo funcional que permita reduzir significativamente a variância global, comparativa</a:t>
                      </a:r>
                      <a:r>
                        <a:rPr lang="pt-PT" sz="120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mente a técnicas tradicionais.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56822"/>
                  </a:ext>
                </a:extLst>
              </a:tr>
              <a:tr h="718752">
                <a:tc>
                  <a:txBody>
                    <a:bodyPr/>
                    <a:lstStyle/>
                    <a:p>
                      <a:pPr algn="l"/>
                      <a:r>
                        <a:rPr lang="pt-PT" sz="12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  <a:p>
                      <a:pPr algn="l"/>
                      <a:endParaRPr lang="pt-PT" sz="12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Elaboração da dissertação</a:t>
                      </a: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Descrever detalhadamente todo o processo necessário para o desenvolvimento e implementação do modelo.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pt-BR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Um relatório com conteúdos organizados e orientados que contribua para a evolução da área.</a:t>
                      </a:r>
                      <a:endParaRPr lang="pt-PT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6523" marR="2326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402893"/>
                  </a:ext>
                </a:extLst>
              </a:tr>
            </a:tbl>
          </a:graphicData>
        </a:graphic>
      </p:graphicFrame>
      <p:sp>
        <p:nvSpPr>
          <p:cNvPr id="94" name="Rectangle 10">
            <a:extLst>
              <a:ext uri="{FF2B5EF4-FFF2-40B4-BE49-F238E27FC236}">
                <a16:creationId xmlns:a16="http://schemas.microsoft.com/office/drawing/2014/main" id="{57DABF51-C6D7-4F0F-9DAB-B17DEEDF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678" y="1849839"/>
            <a:ext cx="2160000" cy="2880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2000" tIns="0" rIns="72000" bIns="0" anchor="t" anchorCtr="0"/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Plano de ação</a:t>
            </a:r>
          </a:p>
        </p:txBody>
      </p:sp>
      <p:sp>
        <p:nvSpPr>
          <p:cNvPr id="99" name="Rectangle 18">
            <a:extLst>
              <a:ext uri="{FF2B5EF4-FFF2-40B4-BE49-F238E27FC236}">
                <a16:creationId xmlns:a16="http://schemas.microsoft.com/office/drawing/2014/main" id="{DBD21439-1E88-4CA8-BE42-78996912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0" y="927592"/>
            <a:ext cx="2160000" cy="288000"/>
          </a:xfrm>
          <a:prstGeom prst="snip1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Descrição e Contexto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1A772B51-7C16-4DA3-9384-B21C68A0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0" y="1220501"/>
            <a:ext cx="6141046" cy="27191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35016" rIns="36000" bIns="35016" anchor="t" anchorCtr="0"/>
          <a:lstStyle/>
          <a:p>
            <a:pPr>
              <a:defRPr/>
            </a:pPr>
            <a:r>
              <a:rPr kumimoji="0" lang="pt-PT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O efeito chicote é um dos maiores desafios à gestão de cadeias de abastecimento e, apesar de ser também uma das áreas 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itchFamily="34" charset="0"/>
              </a:rPr>
              <a:t>mais estudadas, por </a:t>
            </a:r>
            <a:r>
              <a:rPr kumimoji="0" lang="pt-PT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existir um elevado número de variáveis torna-se muito difícil a previsão de tempos de entrega.</a:t>
            </a:r>
          </a:p>
          <a:p>
            <a:pPr marL="90488" marR="0" lvl="0" indent="-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1200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itchFamily="34" charset="0"/>
            </a:endParaRPr>
          </a:p>
        </p:txBody>
      </p:sp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2CA5EC97-9252-4D63-B54A-B5F220F28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t="17845" r="8749" b="18500"/>
          <a:stretch/>
        </p:blipFill>
        <p:spPr>
          <a:xfrm>
            <a:off x="11124530" y="88125"/>
            <a:ext cx="1608555" cy="910692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B8214E-8755-423A-A7ED-D527F2D9512A}"/>
              </a:ext>
            </a:extLst>
          </p:cNvPr>
          <p:cNvGrpSpPr/>
          <p:nvPr/>
        </p:nvGrpSpPr>
        <p:grpSpPr>
          <a:xfrm>
            <a:off x="2799807" y="2331275"/>
            <a:ext cx="3329232" cy="1496235"/>
            <a:chOff x="2623222" y="2479290"/>
            <a:chExt cx="3329232" cy="149623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E20D38-8DAF-4A21-A67A-AC81A199B668}"/>
                </a:ext>
              </a:extLst>
            </p:cNvPr>
            <p:cNvSpPr txBox="1"/>
            <p:nvPr/>
          </p:nvSpPr>
          <p:spPr>
            <a:xfrm rot="16200000">
              <a:off x="2375462" y="3023486"/>
              <a:ext cx="772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Variância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7B3E5D8-0AA8-4DF3-873D-85A4FB564680}"/>
                </a:ext>
              </a:extLst>
            </p:cNvPr>
            <p:cNvSpPr txBox="1"/>
            <p:nvPr/>
          </p:nvSpPr>
          <p:spPr>
            <a:xfrm>
              <a:off x="3390964" y="3698526"/>
              <a:ext cx="187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Número de intermediários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267264A-9573-41B0-A8C0-13B77FBBBADF}"/>
                </a:ext>
              </a:extLst>
            </p:cNvPr>
            <p:cNvGrpSpPr/>
            <p:nvPr/>
          </p:nvGrpSpPr>
          <p:grpSpPr>
            <a:xfrm>
              <a:off x="2856110" y="2479290"/>
              <a:ext cx="3096344" cy="1235001"/>
              <a:chOff x="1204764" y="5363550"/>
              <a:chExt cx="10729192" cy="3055003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5C25C46-A646-4D17-88B1-E1D7A6E2F4FB}"/>
                  </a:ext>
                </a:extLst>
              </p:cNvPr>
              <p:cNvSpPr/>
              <p:nvPr/>
            </p:nvSpPr>
            <p:spPr bwMode="auto">
              <a:xfrm>
                <a:off x="1708779" y="5363550"/>
                <a:ext cx="10225177" cy="2667852"/>
              </a:xfrm>
              <a:custGeom>
                <a:avLst/>
                <a:gdLst>
                  <a:gd name="connsiteX0" fmla="*/ 0 w 10225177"/>
                  <a:gd name="connsiteY0" fmla="*/ 1359118 h 2667852"/>
                  <a:gd name="connsiteX1" fmla="*/ 577810 w 10225177"/>
                  <a:gd name="connsiteY1" fmla="*/ 1012928 h 2667852"/>
                  <a:gd name="connsiteX2" fmla="*/ 1465161 w 10225177"/>
                  <a:gd name="connsiteY2" fmla="*/ 1910459 h 2667852"/>
                  <a:gd name="connsiteX3" fmla="*/ 2631100 w 10225177"/>
                  <a:gd name="connsiteY3" fmla="*/ 653915 h 2667852"/>
                  <a:gd name="connsiteX4" fmla="*/ 4096261 w 10225177"/>
                  <a:gd name="connsiteY4" fmla="*/ 2295115 h 2667852"/>
                  <a:gd name="connsiteX5" fmla="*/ 5850328 w 10225177"/>
                  <a:gd name="connsiteY5" fmla="*/ 320546 h 2667852"/>
                  <a:gd name="connsiteX6" fmla="*/ 7913936 w 10225177"/>
                  <a:gd name="connsiteY6" fmla="*/ 2666950 h 2667852"/>
                  <a:gd name="connsiteX7" fmla="*/ 10225177 w 10225177"/>
                  <a:gd name="connsiteY7" fmla="*/ 0 h 266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25177" h="2667852" extrusionOk="0">
                    <a:moveTo>
                      <a:pt x="0" y="1359118"/>
                    </a:moveTo>
                    <a:cubicBezTo>
                      <a:pt x="139245" y="1149252"/>
                      <a:pt x="336555" y="897786"/>
                      <a:pt x="577810" y="1012928"/>
                    </a:cubicBezTo>
                    <a:cubicBezTo>
                      <a:pt x="842551" y="1089055"/>
                      <a:pt x="1132407" y="2012794"/>
                      <a:pt x="1465161" y="1910459"/>
                    </a:cubicBezTo>
                    <a:cubicBezTo>
                      <a:pt x="1793146" y="1899731"/>
                      <a:pt x="2183492" y="637659"/>
                      <a:pt x="2631100" y="653915"/>
                    </a:cubicBezTo>
                    <a:cubicBezTo>
                      <a:pt x="3143994" y="748521"/>
                      <a:pt x="3569339" y="2357824"/>
                      <a:pt x="4096261" y="2295115"/>
                    </a:cubicBezTo>
                    <a:cubicBezTo>
                      <a:pt x="4644565" y="2176163"/>
                      <a:pt x="5132467" y="210970"/>
                      <a:pt x="5850328" y="320546"/>
                    </a:cubicBezTo>
                    <a:cubicBezTo>
                      <a:pt x="6418016" y="253647"/>
                      <a:pt x="7138165" y="2666371"/>
                      <a:pt x="7913936" y="2666950"/>
                    </a:cubicBezTo>
                    <a:cubicBezTo>
                      <a:pt x="8689652" y="2568107"/>
                      <a:pt x="9952123" y="343814"/>
                      <a:pt x="10225177" y="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FF7C80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136477764">
                      <a:custGeom>
                        <a:avLst/>
                        <a:gdLst>
                          <a:gd name="connsiteX0" fmla="*/ 0 w 12585700"/>
                          <a:gd name="connsiteY0" fmla="*/ 1346200 h 2642493"/>
                          <a:gd name="connsiteX1" fmla="*/ 711200 w 12585700"/>
                          <a:gd name="connsiteY1" fmla="*/ 1003300 h 2642493"/>
                          <a:gd name="connsiteX2" fmla="*/ 1803400 w 12585700"/>
                          <a:gd name="connsiteY2" fmla="*/ 1892300 h 2642493"/>
                          <a:gd name="connsiteX3" fmla="*/ 3238500 w 12585700"/>
                          <a:gd name="connsiteY3" fmla="*/ 647700 h 2642493"/>
                          <a:gd name="connsiteX4" fmla="*/ 5041900 w 12585700"/>
                          <a:gd name="connsiteY4" fmla="*/ 2273300 h 2642493"/>
                          <a:gd name="connsiteX5" fmla="*/ 7200900 w 12585700"/>
                          <a:gd name="connsiteY5" fmla="*/ 317500 h 2642493"/>
                          <a:gd name="connsiteX6" fmla="*/ 9740900 w 12585700"/>
                          <a:gd name="connsiteY6" fmla="*/ 2641600 h 2642493"/>
                          <a:gd name="connsiteX7" fmla="*/ 12585700 w 12585700"/>
                          <a:gd name="connsiteY7" fmla="*/ 0 h 26424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585700" h="2642493">
                            <a:moveTo>
                              <a:pt x="0" y="1346200"/>
                            </a:moveTo>
                            <a:cubicBezTo>
                              <a:pt x="205316" y="1129241"/>
                              <a:pt x="410633" y="912283"/>
                              <a:pt x="711200" y="1003300"/>
                            </a:cubicBezTo>
                            <a:cubicBezTo>
                              <a:pt x="1011767" y="1094317"/>
                              <a:pt x="1382183" y="1951567"/>
                              <a:pt x="1803400" y="1892300"/>
                            </a:cubicBezTo>
                            <a:cubicBezTo>
                              <a:pt x="2224617" y="1833033"/>
                              <a:pt x="2698750" y="584200"/>
                              <a:pt x="3238500" y="647700"/>
                            </a:cubicBezTo>
                            <a:cubicBezTo>
                              <a:pt x="3778250" y="711200"/>
                              <a:pt x="4381500" y="2328333"/>
                              <a:pt x="5041900" y="2273300"/>
                            </a:cubicBezTo>
                            <a:cubicBezTo>
                              <a:pt x="5702300" y="2218267"/>
                              <a:pt x="6417733" y="256117"/>
                              <a:pt x="7200900" y="317500"/>
                            </a:cubicBezTo>
                            <a:cubicBezTo>
                              <a:pt x="7984067" y="378883"/>
                              <a:pt x="8843433" y="2694517"/>
                              <a:pt x="9740900" y="2641600"/>
                            </a:cubicBezTo>
                            <a:cubicBezTo>
                              <a:pt x="10638367" y="2588683"/>
                              <a:pt x="12187767" y="404283"/>
                              <a:pt x="1258570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785F517-E27E-4D6C-B34A-E7C56ECB3E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66790" y="5363551"/>
                <a:ext cx="0" cy="305500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E44C318-06CB-41F9-9F59-BA79FB37E0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04764" y="8401000"/>
                <a:ext cx="1072919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D302EB8-7703-431B-B9B7-A362D38B4370}"/>
              </a:ext>
            </a:extLst>
          </p:cNvPr>
          <p:cNvSpPr txBox="1"/>
          <p:nvPr/>
        </p:nvSpPr>
        <p:spPr>
          <a:xfrm>
            <a:off x="137029" y="2705338"/>
            <a:ext cx="258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itchFamily="34" charset="0"/>
              </a:rPr>
              <a:t>Para atenuar o efeito chicote tende-se a aumentar stocks, o que eleva os custos, ou a utilizar dados históricos para identificar padrões, que podem levar a modelos muito rígidos que não consideram novas variáveis.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298F6B-3CC6-471B-BABA-38F7E7B997E0}"/>
              </a:ext>
            </a:extLst>
          </p:cNvPr>
          <p:cNvSpPr txBox="1"/>
          <p:nvPr/>
        </p:nvSpPr>
        <p:spPr>
          <a:xfrm>
            <a:off x="4124934" y="4466214"/>
            <a:ext cx="204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Técnicas mais aconselhadas para mitigação da onda causada pelo efeito chicote.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CD8C34-58F6-4FFA-B51A-78312E60DD73}"/>
              </a:ext>
            </a:extLst>
          </p:cNvPr>
          <p:cNvSpPr txBox="1"/>
          <p:nvPr/>
        </p:nvSpPr>
        <p:spPr>
          <a:xfrm>
            <a:off x="3472298" y="5381915"/>
            <a:ext cx="79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Proposta: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D17ABB-C434-4DE3-A518-FEDC08A99019}"/>
              </a:ext>
            </a:extLst>
          </p:cNvPr>
          <p:cNvSpPr txBox="1"/>
          <p:nvPr/>
        </p:nvSpPr>
        <p:spPr>
          <a:xfrm>
            <a:off x="3454589" y="4447633"/>
            <a:ext cx="832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Análise:</a:t>
            </a:r>
          </a:p>
        </p:txBody>
      </p:sp>
      <p:pic>
        <p:nvPicPr>
          <p:cNvPr id="116" name="Graphic 115" descr="Research with solid fill">
            <a:extLst>
              <a:ext uri="{FF2B5EF4-FFF2-40B4-BE49-F238E27FC236}">
                <a16:creationId xmlns:a16="http://schemas.microsoft.com/office/drawing/2014/main" id="{FF69FEB1-F6C4-4A87-A654-06A9BD67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736" y="4668983"/>
            <a:ext cx="637881" cy="637881"/>
          </a:xfrm>
          <a:prstGeom prst="rect">
            <a:avLst/>
          </a:prstGeom>
        </p:spPr>
      </p:pic>
      <p:pic>
        <p:nvPicPr>
          <p:cNvPr id="117" name="Graphic 116" descr="Playbook with solid fill">
            <a:extLst>
              <a:ext uri="{FF2B5EF4-FFF2-40B4-BE49-F238E27FC236}">
                <a16:creationId xmlns:a16="http://schemas.microsoft.com/office/drawing/2014/main" id="{29492AAB-3EED-4C02-B454-87C1736F7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3476" y="5506815"/>
            <a:ext cx="914400" cy="9144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C67179B-CF66-4CA9-A46B-AAF580732A40}"/>
              </a:ext>
            </a:extLst>
          </p:cNvPr>
          <p:cNvSpPr txBox="1"/>
          <p:nvPr/>
        </p:nvSpPr>
        <p:spPr>
          <a:xfrm>
            <a:off x="4214941" y="5406744"/>
            <a:ext cx="2045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um modelo dinâmico que utilize informação do sistema para redução da variância.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8E98E1-3977-49D9-9885-7A69FBE478F0}"/>
              </a:ext>
            </a:extLst>
          </p:cNvPr>
          <p:cNvSpPr txBox="1"/>
          <p:nvPr/>
        </p:nvSpPr>
        <p:spPr>
          <a:xfrm>
            <a:off x="1126126" y="5418604"/>
            <a:ext cx="180000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Condições iniciais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497D74-F666-402B-8AE2-D16CF404644D}"/>
              </a:ext>
            </a:extLst>
          </p:cNvPr>
          <p:cNvSpPr txBox="1"/>
          <p:nvPr/>
        </p:nvSpPr>
        <p:spPr>
          <a:xfrm>
            <a:off x="1126126" y="6587342"/>
            <a:ext cx="180000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Receção de novos dados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C5D720-5577-4D29-9381-A263FA936930}"/>
              </a:ext>
            </a:extLst>
          </p:cNvPr>
          <p:cNvSpPr txBox="1"/>
          <p:nvPr/>
        </p:nvSpPr>
        <p:spPr>
          <a:xfrm>
            <a:off x="1126126" y="7158653"/>
            <a:ext cx="180000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Recálculo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4F54188B-FC01-4861-9ED1-1DA732240C72}"/>
              </a:ext>
            </a:extLst>
          </p:cNvPr>
          <p:cNvSpPr/>
          <p:nvPr/>
        </p:nvSpPr>
        <p:spPr>
          <a:xfrm>
            <a:off x="1837948" y="7730215"/>
            <a:ext cx="337113" cy="339104"/>
          </a:xfrm>
          <a:prstGeom prst="diamond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>
              <a:solidFill>
                <a:srgbClr val="FFC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3A82413-46D8-4114-8DE3-B1953F441FB3}"/>
              </a:ext>
            </a:extLst>
          </p:cNvPr>
          <p:cNvSpPr txBox="1"/>
          <p:nvPr/>
        </p:nvSpPr>
        <p:spPr>
          <a:xfrm>
            <a:off x="1055579" y="7752703"/>
            <a:ext cx="925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Terminou?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F5AF2B9-24AD-4E11-AF3F-12DEA76E26C6}"/>
              </a:ext>
            </a:extLst>
          </p:cNvPr>
          <p:cNvSpPr txBox="1"/>
          <p:nvPr/>
        </p:nvSpPr>
        <p:spPr>
          <a:xfrm>
            <a:off x="2232991" y="7644549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Não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BEBCB7-B50F-4230-B4FD-4AEF1C433FAA}"/>
              </a:ext>
            </a:extLst>
          </p:cNvPr>
          <p:cNvSpPr txBox="1"/>
          <p:nvPr/>
        </p:nvSpPr>
        <p:spPr>
          <a:xfrm>
            <a:off x="1126126" y="8395962"/>
            <a:ext cx="1800000" cy="3064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Análise de desempenho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68923327-1847-4032-8B81-9576A77E2CEA}"/>
              </a:ext>
            </a:extLst>
          </p:cNvPr>
          <p:cNvSpPr/>
          <p:nvPr/>
        </p:nvSpPr>
        <p:spPr>
          <a:xfrm rot="5400000">
            <a:off x="1889623" y="6390285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7C063C-E8FC-4CDC-B46D-63EA18A7CE63}"/>
              </a:ext>
            </a:extLst>
          </p:cNvPr>
          <p:cNvSpPr txBox="1"/>
          <p:nvPr/>
        </p:nvSpPr>
        <p:spPr>
          <a:xfrm>
            <a:off x="29741" y="5806381"/>
            <a:ext cx="1259325" cy="7150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Informação</a:t>
            </a:r>
          </a:p>
          <a:p>
            <a:pPr algn="ctr"/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dos intermediários</a:t>
            </a:r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374020AA-248B-4006-92AE-655CEBF2EDF9}"/>
              </a:ext>
            </a:extLst>
          </p:cNvPr>
          <p:cNvSpPr/>
          <p:nvPr/>
        </p:nvSpPr>
        <p:spPr>
          <a:xfrm rot="5400000">
            <a:off x="1889623" y="5802483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9DE8504-1265-44D3-8696-51A0CFF019B6}"/>
              </a:ext>
            </a:extLst>
          </p:cNvPr>
          <p:cNvCxnSpPr>
            <a:cxnSpLocks/>
            <a:stCxn id="127" idx="0"/>
            <a:endCxn id="119" idx="1"/>
          </p:cNvCxnSpPr>
          <p:nvPr/>
        </p:nvCxnSpPr>
        <p:spPr>
          <a:xfrm rot="5400000" flipH="1" flipV="1">
            <a:off x="775494" y="5455749"/>
            <a:ext cx="234543" cy="466722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17F2AAC-8E34-4FD6-84DD-C36363B85261}"/>
              </a:ext>
            </a:extLst>
          </p:cNvPr>
          <p:cNvCxnSpPr>
            <a:cxnSpLocks/>
            <a:stCxn id="127" idx="2"/>
            <a:endCxn id="120" idx="1"/>
          </p:cNvCxnSpPr>
          <p:nvPr/>
        </p:nvCxnSpPr>
        <p:spPr>
          <a:xfrm rot="16200000" flipH="1">
            <a:off x="783212" y="6397662"/>
            <a:ext cx="219106" cy="466722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9598264-2488-43FE-874E-CDDD0424CD94}"/>
              </a:ext>
            </a:extLst>
          </p:cNvPr>
          <p:cNvSpPr/>
          <p:nvPr/>
        </p:nvSpPr>
        <p:spPr>
          <a:xfrm>
            <a:off x="1931517" y="4963880"/>
            <a:ext cx="149975" cy="144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5E11C4C4-A97F-4DA3-ADB9-8C013B69687B}"/>
              </a:ext>
            </a:extLst>
          </p:cNvPr>
          <p:cNvSpPr/>
          <p:nvPr/>
        </p:nvSpPr>
        <p:spPr>
          <a:xfrm rot="5400000">
            <a:off x="1889623" y="5226839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6690288-C148-4C4A-8EBE-0615F9CFC04D}"/>
              </a:ext>
            </a:extLst>
          </p:cNvPr>
          <p:cNvSpPr txBox="1"/>
          <p:nvPr/>
        </p:nvSpPr>
        <p:spPr>
          <a:xfrm>
            <a:off x="2037173" y="488910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Início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8445AB0-ED2A-43AE-BCCE-4A4AA43D4EA7}"/>
              </a:ext>
            </a:extLst>
          </p:cNvPr>
          <p:cNvGrpSpPr/>
          <p:nvPr/>
        </p:nvGrpSpPr>
        <p:grpSpPr>
          <a:xfrm>
            <a:off x="1850553" y="9029072"/>
            <a:ext cx="876399" cy="286115"/>
            <a:chOff x="7694919" y="1529913"/>
            <a:chExt cx="876399" cy="28611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C7D5B2F-CF7A-4EAD-899D-E762057F903C}"/>
                </a:ext>
              </a:extLst>
            </p:cNvPr>
            <p:cNvSpPr/>
            <p:nvPr/>
          </p:nvSpPr>
          <p:spPr>
            <a:xfrm>
              <a:off x="7694919" y="1529913"/>
              <a:ext cx="287975" cy="2767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59EB4EF-3FE6-4A9E-AB3C-0091AD8EF2BB}"/>
                </a:ext>
              </a:extLst>
            </p:cNvPr>
            <p:cNvSpPr/>
            <p:nvPr/>
          </p:nvSpPr>
          <p:spPr>
            <a:xfrm>
              <a:off x="7763918" y="1596219"/>
              <a:ext cx="149975" cy="14412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EC6EF78-D42E-4C9E-96D5-72A7467E1E76}"/>
                </a:ext>
              </a:extLst>
            </p:cNvPr>
            <p:cNvSpPr txBox="1"/>
            <p:nvPr/>
          </p:nvSpPr>
          <p:spPr>
            <a:xfrm>
              <a:off x="7941904" y="1539029"/>
              <a:ext cx="62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Fim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8328B524-14C4-4D08-A63C-365542E00150}"/>
              </a:ext>
            </a:extLst>
          </p:cNvPr>
          <p:cNvSpPr txBox="1"/>
          <p:nvPr/>
        </p:nvSpPr>
        <p:spPr>
          <a:xfrm>
            <a:off x="1126126" y="6004757"/>
            <a:ext cx="180000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solidFill>
                  <a:srgbClr val="002060"/>
                </a:solidFill>
              </a:rPr>
              <a:t>Primeira previsão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2E20AC0D-608B-4D97-8301-0BA85838343D}"/>
              </a:ext>
            </a:extLst>
          </p:cNvPr>
          <p:cNvSpPr/>
          <p:nvPr/>
        </p:nvSpPr>
        <p:spPr>
          <a:xfrm rot="5400000">
            <a:off x="1889623" y="6985604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4B62F5F0-5A58-4F65-B0BB-AC16D0BB4DA3}"/>
              </a:ext>
            </a:extLst>
          </p:cNvPr>
          <p:cNvSpPr/>
          <p:nvPr/>
        </p:nvSpPr>
        <p:spPr>
          <a:xfrm rot="5400000">
            <a:off x="1889623" y="8201912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BF47E338-2A4F-4B8F-984E-C4EAFC8AA484}"/>
              </a:ext>
            </a:extLst>
          </p:cNvPr>
          <p:cNvSpPr/>
          <p:nvPr/>
        </p:nvSpPr>
        <p:spPr>
          <a:xfrm rot="5400000">
            <a:off x="1889623" y="7537428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42" name="Arrow: U-Turn 141">
            <a:extLst>
              <a:ext uri="{FF2B5EF4-FFF2-40B4-BE49-F238E27FC236}">
                <a16:creationId xmlns:a16="http://schemas.microsoft.com/office/drawing/2014/main" id="{93598B55-23C4-480C-A1E6-92CB97B5110C}"/>
              </a:ext>
            </a:extLst>
          </p:cNvPr>
          <p:cNvSpPr/>
          <p:nvPr/>
        </p:nvSpPr>
        <p:spPr>
          <a:xfrm rot="5400000" flipH="1">
            <a:off x="2132244" y="6800172"/>
            <a:ext cx="1230234" cy="1000945"/>
          </a:xfrm>
          <a:prstGeom prst="uturnArrow">
            <a:avLst>
              <a:gd name="adj1" fmla="val 5479"/>
              <a:gd name="adj2" fmla="val 6679"/>
              <a:gd name="adj3" fmla="val 6849"/>
              <a:gd name="adj4" fmla="val 43750"/>
              <a:gd name="adj5" fmla="val 3048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18901260-BB4F-4B49-94EC-00A08C126B80}"/>
              </a:ext>
            </a:extLst>
          </p:cNvPr>
          <p:cNvSpPr/>
          <p:nvPr/>
        </p:nvSpPr>
        <p:spPr>
          <a:xfrm rot="5400000">
            <a:off x="1889623" y="8811473"/>
            <a:ext cx="233762" cy="112292"/>
          </a:xfrm>
          <a:prstGeom prst="right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87DDDA1-7BBB-425F-95EA-83EE6FC610E6}"/>
              </a:ext>
            </a:extLst>
          </p:cNvPr>
          <p:cNvSpPr txBox="1"/>
          <p:nvPr/>
        </p:nvSpPr>
        <p:spPr>
          <a:xfrm>
            <a:off x="1987909" y="8057785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7F2364-16B2-44B7-BA57-66986F5A920F}"/>
              </a:ext>
            </a:extLst>
          </p:cNvPr>
          <p:cNvSpPr txBox="1"/>
          <p:nvPr/>
        </p:nvSpPr>
        <p:spPr>
          <a:xfrm>
            <a:off x="1149504" y="4522845"/>
            <a:ext cx="1773705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previsão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BCAED08-7A89-4E05-ADC7-1F8DA218EEF8}"/>
              </a:ext>
            </a:extLst>
          </p:cNvPr>
          <p:cNvSpPr txBox="1"/>
          <p:nvPr/>
        </p:nvSpPr>
        <p:spPr>
          <a:xfrm>
            <a:off x="3912113" y="7002233"/>
            <a:ext cx="1773705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Fluxos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6B497-2F16-43F0-8109-42FEEE4C1B47}"/>
              </a:ext>
            </a:extLst>
          </p:cNvPr>
          <p:cNvSpPr txBox="1"/>
          <p:nvPr/>
        </p:nvSpPr>
        <p:spPr>
          <a:xfrm>
            <a:off x="4148603" y="72488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388AEA-A2B6-4144-88DF-84D8CB57A22C}"/>
              </a:ext>
            </a:extLst>
          </p:cNvPr>
          <p:cNvSpPr txBox="1"/>
          <p:nvPr/>
        </p:nvSpPr>
        <p:spPr>
          <a:xfrm>
            <a:off x="4153412" y="78181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</a:rPr>
              <a:t>B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4ABF27D-88F6-4978-BA92-0B55DFACA8D9}"/>
              </a:ext>
            </a:extLst>
          </p:cNvPr>
          <p:cNvCxnSpPr>
            <a:cxnSpLocks/>
          </p:cNvCxnSpPr>
          <p:nvPr/>
        </p:nvCxnSpPr>
        <p:spPr bwMode="auto">
          <a:xfrm>
            <a:off x="4310667" y="7618204"/>
            <a:ext cx="0" cy="1999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A408A30-FB0F-44DD-83E5-B620B68AA5A8}"/>
              </a:ext>
            </a:extLst>
          </p:cNvPr>
          <p:cNvSpPr txBox="1"/>
          <p:nvPr/>
        </p:nvSpPr>
        <p:spPr>
          <a:xfrm>
            <a:off x="4156618" y="83645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</a:rPr>
              <a:t>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644EB77-0ED2-4259-B269-BC3FBED42214}"/>
              </a:ext>
            </a:extLst>
          </p:cNvPr>
          <p:cNvCxnSpPr>
            <a:cxnSpLocks/>
          </p:cNvCxnSpPr>
          <p:nvPr/>
        </p:nvCxnSpPr>
        <p:spPr bwMode="auto">
          <a:xfrm>
            <a:off x="4310667" y="8164579"/>
            <a:ext cx="0" cy="1999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8E0BD15-405C-4DF3-AF88-5D8D12CC548D}"/>
              </a:ext>
            </a:extLst>
          </p:cNvPr>
          <p:cNvSpPr txBox="1"/>
          <p:nvPr/>
        </p:nvSpPr>
        <p:spPr>
          <a:xfrm>
            <a:off x="4948796" y="786329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720B34B-7D19-441F-B8F0-721A26FD809A}"/>
              </a:ext>
            </a:extLst>
          </p:cNvPr>
          <p:cNvCxnSpPr>
            <a:stCxn id="147" idx="3"/>
            <a:endCxn id="154" idx="0"/>
          </p:cNvCxnSpPr>
          <p:nvPr/>
        </p:nvCxnSpPr>
        <p:spPr bwMode="auto">
          <a:xfrm>
            <a:off x="4472731" y="7433538"/>
            <a:ext cx="819268" cy="4297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9C9CD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CD18116-5E7E-469D-BFEB-812657AB7984}"/>
              </a:ext>
            </a:extLst>
          </p:cNvPr>
          <p:cNvCxnSpPr>
            <a:stCxn id="148" idx="3"/>
            <a:endCxn id="154" idx="1"/>
          </p:cNvCxnSpPr>
          <p:nvPr/>
        </p:nvCxnSpPr>
        <p:spPr bwMode="auto">
          <a:xfrm flipV="1">
            <a:off x="4467922" y="8001797"/>
            <a:ext cx="480874" cy="1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9C9CD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11F9DB9-92ED-46CF-8277-5FC9C5F84A79}"/>
              </a:ext>
            </a:extLst>
          </p:cNvPr>
          <p:cNvCxnSpPr>
            <a:stCxn id="151" idx="3"/>
            <a:endCxn id="154" idx="2"/>
          </p:cNvCxnSpPr>
          <p:nvPr/>
        </p:nvCxnSpPr>
        <p:spPr bwMode="auto">
          <a:xfrm flipV="1">
            <a:off x="4464716" y="8140296"/>
            <a:ext cx="827283" cy="4089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9C9CD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121AC9CD-5010-41AE-8CB7-33EAAADB8D42}"/>
              </a:ext>
            </a:extLst>
          </p:cNvPr>
          <p:cNvCxnSpPr>
            <a:cxnSpLocks/>
            <a:endCxn id="154" idx="2"/>
          </p:cNvCxnSpPr>
          <p:nvPr/>
        </p:nvCxnSpPr>
        <p:spPr bwMode="auto">
          <a:xfrm flipV="1">
            <a:off x="4362037" y="8140296"/>
            <a:ext cx="929962" cy="7273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9C9CDF"/>
            </a:solidFill>
            <a:prstDash val="sysDot"/>
            <a:round/>
            <a:headEnd type="none" w="med" len="med"/>
            <a:tailEnd type="triangle"/>
          </a:ln>
          <a:effectLst/>
        </p:spPr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72FC178-9FCD-4E9B-91D5-443E51272F66}"/>
              </a:ext>
            </a:extLst>
          </p:cNvPr>
          <p:cNvGrpSpPr/>
          <p:nvPr/>
        </p:nvGrpSpPr>
        <p:grpSpPr>
          <a:xfrm>
            <a:off x="5111430" y="8877018"/>
            <a:ext cx="1057772" cy="535062"/>
            <a:chOff x="4948671" y="6887150"/>
            <a:chExt cx="1057772" cy="535062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F3CAC80-2BC2-4E6A-93DD-AE6A12AA0483}"/>
                </a:ext>
              </a:extLst>
            </p:cNvPr>
            <p:cNvCxnSpPr/>
            <p:nvPr/>
          </p:nvCxnSpPr>
          <p:spPr bwMode="auto">
            <a:xfrm>
              <a:off x="4959194" y="7014021"/>
              <a:ext cx="1565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C9CD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0C6C9FE-864F-4F17-B695-CCC25C6ECC9F}"/>
                </a:ext>
              </a:extLst>
            </p:cNvPr>
            <p:cNvCxnSpPr/>
            <p:nvPr/>
          </p:nvCxnSpPr>
          <p:spPr bwMode="auto">
            <a:xfrm>
              <a:off x="4948671" y="7160250"/>
              <a:ext cx="1565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1E1BB2A-9155-4539-8466-404AF00A8B57}"/>
                </a:ext>
              </a:extLst>
            </p:cNvPr>
            <p:cNvSpPr txBox="1"/>
            <p:nvPr/>
          </p:nvSpPr>
          <p:spPr>
            <a:xfrm>
              <a:off x="5105234" y="6887150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Informação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445691A-ECEC-44ED-AA3B-61302DC4CB06}"/>
                </a:ext>
              </a:extLst>
            </p:cNvPr>
            <p:cNvSpPr txBox="1"/>
            <p:nvPr/>
          </p:nvSpPr>
          <p:spPr>
            <a:xfrm>
              <a:off x="5108268" y="7023123"/>
              <a:ext cx="657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Produtos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2440247-196B-4E78-A15D-6F90531A7093}"/>
                </a:ext>
              </a:extLst>
            </p:cNvPr>
            <p:cNvSpPr txBox="1"/>
            <p:nvPr/>
          </p:nvSpPr>
          <p:spPr>
            <a:xfrm>
              <a:off x="5105234" y="7175991"/>
              <a:ext cx="901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Intermediário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021DDFD-09E8-4B66-81C0-992A69E60827}"/>
              </a:ext>
            </a:extLst>
          </p:cNvPr>
          <p:cNvSpPr txBox="1"/>
          <p:nvPr/>
        </p:nvSpPr>
        <p:spPr>
          <a:xfrm>
            <a:off x="6500641" y="6386180"/>
            <a:ext cx="614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Aquisição de dados com elevada qualidade.  O desempenho de métodos de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fortemente ligado à qualidade dos dados, podendo levar a resultados enviesados.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desenvolvimento do método dinâmico de previsão antevêem-se obstáculos associados aos recursos computacionais necessários para correr várias simulações relevantes para o seu desenvolvimento, que aumentará com a complexidade dos sistemas em análise.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EFED82-E49B-4ECC-8D54-CBB299E37D45}"/>
              </a:ext>
            </a:extLst>
          </p:cNvPr>
          <p:cNvSpPr txBox="1"/>
          <p:nvPr/>
        </p:nvSpPr>
        <p:spPr>
          <a:xfrm>
            <a:off x="147792" y="1828145"/>
            <a:ext cx="6144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itchFamily="34" charset="0"/>
              </a:rPr>
              <a:t>Pequenas variações numa extremidade de uma cadeia de abastecimento têm efeito cumulativo em cada intermediário criando uma onda</a:t>
            </a:r>
          </a:p>
          <a:p>
            <a:pPr algn="l">
              <a:defRPr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itchFamily="34" charset="0"/>
              </a:rPr>
              <a:t>de amplitude crescente ao longo da sua </a:t>
            </a:r>
          </a:p>
          <a:p>
            <a:pPr algn="l">
              <a:defRPr/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itchFamily="34" charset="0"/>
              </a:rPr>
              <a:t>propagação.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5F5F17-F089-4047-BD94-23555AC17E9F}"/>
              </a:ext>
            </a:extLst>
          </p:cNvPr>
          <p:cNvSpPr txBox="1"/>
          <p:nvPr/>
        </p:nvSpPr>
        <p:spPr>
          <a:xfrm rot="5400000">
            <a:off x="4159141" y="870751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</a:rPr>
              <a:t>...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424B779-F46F-421E-9F12-F9064ECFC435}"/>
              </a:ext>
            </a:extLst>
          </p:cNvPr>
          <p:cNvSpPr txBox="1"/>
          <p:nvPr/>
        </p:nvSpPr>
        <p:spPr>
          <a:xfrm>
            <a:off x="5059190" y="90954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2060"/>
                </a:solidFill>
              </a:rPr>
              <a:t>x</a:t>
            </a:r>
          </a:p>
        </p:txBody>
      </p:sp>
      <p:graphicFrame>
        <p:nvGraphicFramePr>
          <p:cNvPr id="193" name="Table 193">
            <a:extLst>
              <a:ext uri="{FF2B5EF4-FFF2-40B4-BE49-F238E27FC236}">
                <a16:creationId xmlns:a16="http://schemas.microsoft.com/office/drawing/2014/main" id="{2745BCA0-0F84-433F-8B72-958D0168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72156"/>
              </p:ext>
            </p:extLst>
          </p:nvPr>
        </p:nvGraphicFramePr>
        <p:xfrm>
          <a:off x="6675940" y="8108331"/>
          <a:ext cx="4680002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7">
                  <a:extLst>
                    <a:ext uri="{9D8B030D-6E8A-4147-A177-3AD203B41FA5}">
                      <a16:colId xmlns:a16="http://schemas.microsoft.com/office/drawing/2014/main" val="722650408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1889946753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2870414360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1010932762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3562244285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2349917263"/>
                    </a:ext>
                  </a:extLst>
                </a:gridCol>
                <a:gridCol w="371633">
                  <a:extLst>
                    <a:ext uri="{9D8B030D-6E8A-4147-A177-3AD203B41FA5}">
                      <a16:colId xmlns:a16="http://schemas.microsoft.com/office/drawing/2014/main" val="1808550055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1664356650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685121514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1316438501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4108243084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4133951963"/>
                    </a:ext>
                  </a:extLst>
                </a:gridCol>
                <a:gridCol w="332672">
                  <a:extLst>
                    <a:ext uri="{9D8B030D-6E8A-4147-A177-3AD203B41FA5}">
                      <a16:colId xmlns:a16="http://schemas.microsoft.com/office/drawing/2014/main" val="699342914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rgbClr val="002060"/>
                          </a:solidFill>
                        </a:rPr>
                        <a:t>Atividade</a:t>
                      </a:r>
                    </a:p>
                  </a:txBody>
                  <a:tcPr marL="0" marR="0" marT="0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Out</a:t>
                      </a:r>
                    </a:p>
                  </a:txBody>
                  <a:tcPr marL="0" marR="0" marT="0">
                    <a:lnL w="12700" cmpd="sng">
                      <a:noFill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Nov</a:t>
                      </a:r>
                    </a:p>
                  </a:txBody>
                  <a:tcPr marL="0" marR="0" marT="0">
                    <a:lnL w="12700" cmpd="sng">
                      <a:noFill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Dez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Jan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Fev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Mar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Abr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Mai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Jun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Jul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Ago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Set</a:t>
                      </a:r>
                    </a:p>
                  </a:txBody>
                  <a:tcPr marL="0" marR="0" marT="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9719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5305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0" marR="0" marT="0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0922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0" marR="0" marT="0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083469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61163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3300F7F4-6764-475C-B5B0-C31F632D514C}"/>
              </a:ext>
            </a:extLst>
          </p:cNvPr>
          <p:cNvSpPr txBox="1"/>
          <p:nvPr/>
        </p:nvSpPr>
        <p:spPr>
          <a:xfrm>
            <a:off x="7845089" y="482406"/>
            <a:ext cx="3048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1" i="0" dirty="0">
                <a:solidFill>
                  <a:srgbClr val="002060"/>
                </a:solidFill>
                <a:effectLst/>
              </a:rPr>
              <a:t>Dr. Pedro Carmona Marques</a:t>
            </a:r>
            <a:endParaRPr lang="pt-PT" sz="1600" b="1" dirty="0">
              <a:solidFill>
                <a:srgbClr val="002060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2F4EE6B-2712-495A-8D5B-5F9E9FC840EB}"/>
              </a:ext>
            </a:extLst>
          </p:cNvPr>
          <p:cNvSpPr txBox="1"/>
          <p:nvPr/>
        </p:nvSpPr>
        <p:spPr>
          <a:xfrm>
            <a:off x="7845089" y="51475"/>
            <a:ext cx="3627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Calibri" pitchFamily="34" charset="0"/>
              </a:rPr>
              <a:t>Tiago Silva Rodrigues</a:t>
            </a:r>
            <a:endParaRPr kumimoji="0" lang="pt-PT" sz="1600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6B53CB-D312-4DE8-818A-82A149875EA2}"/>
              </a:ext>
            </a:extLst>
          </p:cNvPr>
          <p:cNvSpPr txBox="1"/>
          <p:nvPr/>
        </p:nvSpPr>
        <p:spPr>
          <a:xfrm>
            <a:off x="393546" y="115103"/>
            <a:ext cx="6103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sz="2000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Métodos de </a:t>
            </a:r>
            <a:r>
              <a:rPr kumimoji="0" lang="en-CA" sz="2000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machine</a:t>
            </a:r>
            <a:r>
              <a:rPr kumimoji="0" lang="pt-PT" sz="2000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 </a:t>
            </a:r>
            <a:r>
              <a:rPr kumimoji="0" lang="en-CA" sz="2000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learning</a:t>
            </a:r>
            <a:r>
              <a:rPr kumimoji="0" lang="pt-PT" sz="2000" i="0" u="none" strike="noStrike" kern="120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 para otimização de cadeias de abastecimento  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3855E70-4678-4077-8AFA-18A4BE51F858}"/>
              </a:ext>
            </a:extLst>
          </p:cNvPr>
          <p:cNvSpPr txBox="1"/>
          <p:nvPr/>
        </p:nvSpPr>
        <p:spPr>
          <a:xfrm>
            <a:off x="6643826" y="48290"/>
            <a:ext cx="1104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Autoria</a:t>
            </a: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03FFEE-FBC4-4903-B2FD-8D95C4BD34E5}"/>
              </a:ext>
            </a:extLst>
          </p:cNvPr>
          <p:cNvSpPr txBox="1"/>
          <p:nvPr/>
        </p:nvSpPr>
        <p:spPr>
          <a:xfrm>
            <a:off x="6643826" y="422381"/>
            <a:ext cx="1608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Orientação</a:t>
            </a: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37E859-CCFD-468B-9CE2-0D01BFC1E947}"/>
              </a:ext>
            </a:extLst>
          </p:cNvPr>
          <p:cNvSpPr txBox="1"/>
          <p:nvPr/>
        </p:nvSpPr>
        <p:spPr>
          <a:xfrm>
            <a:off x="6643826" y="820960"/>
            <a:ext cx="1260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Âmbito</a:t>
            </a: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E39A40-7548-48CC-8D44-A3187478DF5F}"/>
              </a:ext>
            </a:extLst>
          </p:cNvPr>
          <p:cNvSpPr txBox="1"/>
          <p:nvPr/>
        </p:nvSpPr>
        <p:spPr>
          <a:xfrm>
            <a:off x="7845089" y="838579"/>
            <a:ext cx="3356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600" dirty="0">
                <a:solidFill>
                  <a:srgbClr val="002060"/>
                </a:solidFill>
              </a:rPr>
              <a:t>Trabalho final do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FF5FCF-4333-4754-AEC5-882A34594346}"/>
              </a:ext>
            </a:extLst>
          </p:cNvPr>
          <p:cNvSpPr txBox="1"/>
          <p:nvPr/>
        </p:nvSpPr>
        <p:spPr>
          <a:xfrm>
            <a:off x="7843753" y="1053209"/>
            <a:ext cx="4610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600" dirty="0">
                <a:solidFill>
                  <a:srgbClr val="002060"/>
                </a:solidFill>
              </a:rPr>
              <a:t>Mestrado em Engenharia e Gestão Industrial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13ED79-83A1-4D19-A72F-2DDDEDB6B5D7}"/>
              </a:ext>
            </a:extLst>
          </p:cNvPr>
          <p:cNvSpPr txBox="1"/>
          <p:nvPr/>
        </p:nvSpPr>
        <p:spPr>
          <a:xfrm>
            <a:off x="6643826" y="1443438"/>
            <a:ext cx="1260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Data</a:t>
            </a:r>
            <a:r>
              <a:rPr kumimoji="0" lang="pt-PT" sz="16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BF7F46-059D-43C9-9D6F-6DAD397C9932}"/>
              </a:ext>
            </a:extLst>
          </p:cNvPr>
          <p:cNvSpPr txBox="1"/>
          <p:nvPr/>
        </p:nvSpPr>
        <p:spPr>
          <a:xfrm>
            <a:off x="7845089" y="1448379"/>
            <a:ext cx="4610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600" dirty="0">
                <a:solidFill>
                  <a:srgbClr val="002060"/>
                </a:solidFill>
              </a:rPr>
              <a:t>06 Março de 2021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C7A0A62-7BA7-4378-B6D8-1DA4876D442F}"/>
              </a:ext>
            </a:extLst>
          </p:cNvPr>
          <p:cNvSpPr txBox="1"/>
          <p:nvPr/>
        </p:nvSpPr>
        <p:spPr>
          <a:xfrm>
            <a:off x="124742" y="124643"/>
            <a:ext cx="110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79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Tema</a:t>
            </a:r>
            <a:r>
              <a:rPr kumimoji="0" lang="pt-PT" sz="18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97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1EC6488D-86EB-4D89-9B82-9353E3CC1F2C}"/>
              </a:ext>
            </a:extLst>
          </p:cNvPr>
          <p:cNvSpPr txBox="1"/>
          <p:nvPr/>
        </p:nvSpPr>
        <p:spPr>
          <a:xfrm>
            <a:off x="529389" y="541421"/>
            <a:ext cx="1756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Dados a </a:t>
            </a:r>
            <a:r>
              <a:rPr lang="en-GB" dirty="0" err="1"/>
              <a:t>registar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Stock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Encomentdas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363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468</Words>
  <Application>Microsoft Office PowerPoint</Application>
  <PresentationFormat>A3 Paper (297x420 mm)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ANTÓNIO DA SILVA RODRIGUES</dc:creator>
  <cp:lastModifiedBy>TIAGO ANTÓNIO DA SILVA RODRIGUES</cp:lastModifiedBy>
  <cp:revision>21</cp:revision>
  <dcterms:created xsi:type="dcterms:W3CDTF">2021-03-06T16:29:04Z</dcterms:created>
  <dcterms:modified xsi:type="dcterms:W3CDTF">2021-04-02T00:20:14Z</dcterms:modified>
</cp:coreProperties>
</file>