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1" r:id="rId2"/>
    <p:sldId id="275" r:id="rId3"/>
    <p:sldId id="276" r:id="rId4"/>
    <p:sldId id="282" r:id="rId5"/>
    <p:sldId id="257" r:id="rId6"/>
    <p:sldId id="280" r:id="rId7"/>
    <p:sldId id="277" r:id="rId8"/>
    <p:sldId id="279" r:id="rId9"/>
    <p:sldId id="278" r:id="rId10"/>
    <p:sldId id="258" r:id="rId11"/>
    <p:sldId id="281" r:id="rId12"/>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C80"/>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00" d="100"/>
          <a:sy n="100" d="100"/>
        </p:scale>
        <p:origin x="852"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314313-00CB-48EB-B813-F9552E7EDB37}" type="datetimeFigureOut">
              <a:rPr lang="pt-PT" smtClean="0"/>
              <a:t>21/09/2021</a:t>
            </a:fld>
            <a:endParaRPr lang="pt-P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05D41A-B13C-4970-9869-32246176865F}" type="slidenum">
              <a:rPr lang="pt-PT" smtClean="0"/>
              <a:t>‹#›</a:t>
            </a:fld>
            <a:endParaRPr lang="pt-PT"/>
          </a:p>
        </p:txBody>
      </p:sp>
    </p:spTree>
    <p:extLst>
      <p:ext uri="{BB962C8B-B14F-4D97-AF65-F5344CB8AC3E}">
        <p14:creationId xmlns:p14="http://schemas.microsoft.com/office/powerpoint/2010/main" val="2334146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77B15-DE6B-4303-A023-4D4A2510F7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PT"/>
          </a:p>
        </p:txBody>
      </p:sp>
      <p:sp>
        <p:nvSpPr>
          <p:cNvPr id="3" name="Subtitle 2">
            <a:extLst>
              <a:ext uri="{FF2B5EF4-FFF2-40B4-BE49-F238E27FC236}">
                <a16:creationId xmlns:a16="http://schemas.microsoft.com/office/drawing/2014/main" id="{46F87EAF-D364-4666-86F7-32DAEC87C4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PT"/>
          </a:p>
        </p:txBody>
      </p:sp>
      <p:sp>
        <p:nvSpPr>
          <p:cNvPr id="4" name="Date Placeholder 3">
            <a:extLst>
              <a:ext uri="{FF2B5EF4-FFF2-40B4-BE49-F238E27FC236}">
                <a16:creationId xmlns:a16="http://schemas.microsoft.com/office/drawing/2014/main" id="{B5AF82A7-805A-4011-88B9-16D94B860250}"/>
              </a:ext>
            </a:extLst>
          </p:cNvPr>
          <p:cNvSpPr>
            <a:spLocks noGrp="1"/>
          </p:cNvSpPr>
          <p:nvPr>
            <p:ph type="dt" sz="half" idx="10"/>
          </p:nvPr>
        </p:nvSpPr>
        <p:spPr/>
        <p:txBody>
          <a:bodyPr/>
          <a:lstStyle/>
          <a:p>
            <a:fld id="{DFE55458-7524-42A6-B095-AF0C73505272}" type="datetime1">
              <a:rPr lang="pt-PT" smtClean="0"/>
              <a:t>21/09/2021</a:t>
            </a:fld>
            <a:endParaRPr lang="pt-PT"/>
          </a:p>
        </p:txBody>
      </p:sp>
      <p:sp>
        <p:nvSpPr>
          <p:cNvPr id="5" name="Footer Placeholder 4">
            <a:extLst>
              <a:ext uri="{FF2B5EF4-FFF2-40B4-BE49-F238E27FC236}">
                <a16:creationId xmlns:a16="http://schemas.microsoft.com/office/drawing/2014/main" id="{5E424BC6-1A1E-477A-862A-0592A22663EB}"/>
              </a:ext>
            </a:extLst>
          </p:cNvPr>
          <p:cNvSpPr>
            <a:spLocks noGrp="1"/>
          </p:cNvSpPr>
          <p:nvPr>
            <p:ph type="ftr" sz="quarter" idx="11"/>
          </p:nvPr>
        </p:nvSpPr>
        <p:spPr/>
        <p:txBody>
          <a:bodyPr/>
          <a:lstStyle/>
          <a:p>
            <a:endParaRPr lang="pt-PT"/>
          </a:p>
        </p:txBody>
      </p:sp>
      <p:sp>
        <p:nvSpPr>
          <p:cNvPr id="6" name="Slide Number Placeholder 5">
            <a:extLst>
              <a:ext uri="{FF2B5EF4-FFF2-40B4-BE49-F238E27FC236}">
                <a16:creationId xmlns:a16="http://schemas.microsoft.com/office/drawing/2014/main" id="{6A79C595-1E3A-4C65-B4C1-B7CB70AB54B4}"/>
              </a:ext>
            </a:extLst>
          </p:cNvPr>
          <p:cNvSpPr>
            <a:spLocks noGrp="1"/>
          </p:cNvSpPr>
          <p:nvPr>
            <p:ph type="sldNum" sz="quarter" idx="12"/>
          </p:nvPr>
        </p:nvSpPr>
        <p:spPr/>
        <p:txBody>
          <a:bodyPr/>
          <a:lstStyle/>
          <a:p>
            <a:fld id="{D49411B6-D24A-40CC-98F2-DE72B3364D1D}" type="slidenum">
              <a:rPr lang="pt-PT" smtClean="0"/>
              <a:t>‹#›</a:t>
            </a:fld>
            <a:endParaRPr lang="pt-PT"/>
          </a:p>
        </p:txBody>
      </p:sp>
    </p:spTree>
    <p:extLst>
      <p:ext uri="{BB962C8B-B14F-4D97-AF65-F5344CB8AC3E}">
        <p14:creationId xmlns:p14="http://schemas.microsoft.com/office/powerpoint/2010/main" val="3142047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BD18B-0BE6-4285-B4C6-19803FACE6B9}"/>
              </a:ext>
            </a:extLst>
          </p:cNvPr>
          <p:cNvSpPr>
            <a:spLocks noGrp="1"/>
          </p:cNvSpPr>
          <p:nvPr>
            <p:ph type="title"/>
          </p:nvPr>
        </p:nvSpPr>
        <p:spPr/>
        <p:txBody>
          <a:bodyPr/>
          <a:lstStyle/>
          <a:p>
            <a:r>
              <a:rPr lang="en-US"/>
              <a:t>Click to edit Master title style</a:t>
            </a:r>
            <a:endParaRPr lang="pt-PT"/>
          </a:p>
        </p:txBody>
      </p:sp>
      <p:sp>
        <p:nvSpPr>
          <p:cNvPr id="3" name="Vertical Text Placeholder 2">
            <a:extLst>
              <a:ext uri="{FF2B5EF4-FFF2-40B4-BE49-F238E27FC236}">
                <a16:creationId xmlns:a16="http://schemas.microsoft.com/office/drawing/2014/main" id="{A7400ABD-3DF8-4E30-B8F2-D5301BA214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Date Placeholder 3">
            <a:extLst>
              <a:ext uri="{FF2B5EF4-FFF2-40B4-BE49-F238E27FC236}">
                <a16:creationId xmlns:a16="http://schemas.microsoft.com/office/drawing/2014/main" id="{A4E215D0-DF31-4DB5-9C66-C78F268229BA}"/>
              </a:ext>
            </a:extLst>
          </p:cNvPr>
          <p:cNvSpPr>
            <a:spLocks noGrp="1"/>
          </p:cNvSpPr>
          <p:nvPr>
            <p:ph type="dt" sz="half" idx="10"/>
          </p:nvPr>
        </p:nvSpPr>
        <p:spPr/>
        <p:txBody>
          <a:bodyPr/>
          <a:lstStyle/>
          <a:p>
            <a:fld id="{FA87FD75-2589-4A81-8D4F-86DD4743987D}" type="datetime1">
              <a:rPr lang="pt-PT" smtClean="0"/>
              <a:t>21/09/2021</a:t>
            </a:fld>
            <a:endParaRPr lang="pt-PT"/>
          </a:p>
        </p:txBody>
      </p:sp>
      <p:sp>
        <p:nvSpPr>
          <p:cNvPr id="5" name="Footer Placeholder 4">
            <a:extLst>
              <a:ext uri="{FF2B5EF4-FFF2-40B4-BE49-F238E27FC236}">
                <a16:creationId xmlns:a16="http://schemas.microsoft.com/office/drawing/2014/main" id="{A2440DE9-2406-4DE5-8AC3-40C6464779B9}"/>
              </a:ext>
            </a:extLst>
          </p:cNvPr>
          <p:cNvSpPr>
            <a:spLocks noGrp="1"/>
          </p:cNvSpPr>
          <p:nvPr>
            <p:ph type="ftr" sz="quarter" idx="11"/>
          </p:nvPr>
        </p:nvSpPr>
        <p:spPr/>
        <p:txBody>
          <a:bodyPr/>
          <a:lstStyle/>
          <a:p>
            <a:endParaRPr lang="pt-PT"/>
          </a:p>
        </p:txBody>
      </p:sp>
      <p:sp>
        <p:nvSpPr>
          <p:cNvPr id="6" name="Slide Number Placeholder 5">
            <a:extLst>
              <a:ext uri="{FF2B5EF4-FFF2-40B4-BE49-F238E27FC236}">
                <a16:creationId xmlns:a16="http://schemas.microsoft.com/office/drawing/2014/main" id="{8F80351A-26BF-40B8-8261-5D59DE5CA956}"/>
              </a:ext>
            </a:extLst>
          </p:cNvPr>
          <p:cNvSpPr>
            <a:spLocks noGrp="1"/>
          </p:cNvSpPr>
          <p:nvPr>
            <p:ph type="sldNum" sz="quarter" idx="12"/>
          </p:nvPr>
        </p:nvSpPr>
        <p:spPr/>
        <p:txBody>
          <a:bodyPr/>
          <a:lstStyle/>
          <a:p>
            <a:fld id="{D49411B6-D24A-40CC-98F2-DE72B3364D1D}" type="slidenum">
              <a:rPr lang="pt-PT" smtClean="0"/>
              <a:t>‹#›</a:t>
            </a:fld>
            <a:endParaRPr lang="pt-PT"/>
          </a:p>
        </p:txBody>
      </p:sp>
    </p:spTree>
    <p:extLst>
      <p:ext uri="{BB962C8B-B14F-4D97-AF65-F5344CB8AC3E}">
        <p14:creationId xmlns:p14="http://schemas.microsoft.com/office/powerpoint/2010/main" val="104151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C0748C-741C-43E8-9FC0-7AEEF22A04C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pt-PT"/>
          </a:p>
        </p:txBody>
      </p:sp>
      <p:sp>
        <p:nvSpPr>
          <p:cNvPr id="3" name="Vertical Text Placeholder 2">
            <a:extLst>
              <a:ext uri="{FF2B5EF4-FFF2-40B4-BE49-F238E27FC236}">
                <a16:creationId xmlns:a16="http://schemas.microsoft.com/office/drawing/2014/main" id="{9D6CB98E-3C58-4268-8462-62A0063C4A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Date Placeholder 3">
            <a:extLst>
              <a:ext uri="{FF2B5EF4-FFF2-40B4-BE49-F238E27FC236}">
                <a16:creationId xmlns:a16="http://schemas.microsoft.com/office/drawing/2014/main" id="{38AF8490-487D-4EB7-91EA-7787746B334E}"/>
              </a:ext>
            </a:extLst>
          </p:cNvPr>
          <p:cNvSpPr>
            <a:spLocks noGrp="1"/>
          </p:cNvSpPr>
          <p:nvPr>
            <p:ph type="dt" sz="half" idx="10"/>
          </p:nvPr>
        </p:nvSpPr>
        <p:spPr/>
        <p:txBody>
          <a:bodyPr/>
          <a:lstStyle/>
          <a:p>
            <a:fld id="{4DBDD836-BF26-47F6-827A-6E4D7FF02EB2}" type="datetime1">
              <a:rPr lang="pt-PT" smtClean="0"/>
              <a:t>21/09/2021</a:t>
            </a:fld>
            <a:endParaRPr lang="pt-PT"/>
          </a:p>
        </p:txBody>
      </p:sp>
      <p:sp>
        <p:nvSpPr>
          <p:cNvPr id="5" name="Footer Placeholder 4">
            <a:extLst>
              <a:ext uri="{FF2B5EF4-FFF2-40B4-BE49-F238E27FC236}">
                <a16:creationId xmlns:a16="http://schemas.microsoft.com/office/drawing/2014/main" id="{F5A5E6C1-DCB9-4645-ABF6-1E8A7AE9DB56}"/>
              </a:ext>
            </a:extLst>
          </p:cNvPr>
          <p:cNvSpPr>
            <a:spLocks noGrp="1"/>
          </p:cNvSpPr>
          <p:nvPr>
            <p:ph type="ftr" sz="quarter" idx="11"/>
          </p:nvPr>
        </p:nvSpPr>
        <p:spPr/>
        <p:txBody>
          <a:bodyPr/>
          <a:lstStyle/>
          <a:p>
            <a:endParaRPr lang="pt-PT"/>
          </a:p>
        </p:txBody>
      </p:sp>
      <p:sp>
        <p:nvSpPr>
          <p:cNvPr id="6" name="Slide Number Placeholder 5">
            <a:extLst>
              <a:ext uri="{FF2B5EF4-FFF2-40B4-BE49-F238E27FC236}">
                <a16:creationId xmlns:a16="http://schemas.microsoft.com/office/drawing/2014/main" id="{0D140C6A-339D-40CC-9155-DD879E614544}"/>
              </a:ext>
            </a:extLst>
          </p:cNvPr>
          <p:cNvSpPr>
            <a:spLocks noGrp="1"/>
          </p:cNvSpPr>
          <p:nvPr>
            <p:ph type="sldNum" sz="quarter" idx="12"/>
          </p:nvPr>
        </p:nvSpPr>
        <p:spPr/>
        <p:txBody>
          <a:bodyPr/>
          <a:lstStyle/>
          <a:p>
            <a:fld id="{D49411B6-D24A-40CC-98F2-DE72B3364D1D}" type="slidenum">
              <a:rPr lang="pt-PT" smtClean="0"/>
              <a:t>‹#›</a:t>
            </a:fld>
            <a:endParaRPr lang="pt-PT"/>
          </a:p>
        </p:txBody>
      </p:sp>
    </p:spTree>
    <p:extLst>
      <p:ext uri="{BB962C8B-B14F-4D97-AF65-F5344CB8AC3E}">
        <p14:creationId xmlns:p14="http://schemas.microsoft.com/office/powerpoint/2010/main" val="603525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98432-58FC-4A30-8D81-9B7DC0763D8B}"/>
              </a:ext>
            </a:extLst>
          </p:cNvPr>
          <p:cNvSpPr>
            <a:spLocks noGrp="1"/>
          </p:cNvSpPr>
          <p:nvPr>
            <p:ph type="title"/>
          </p:nvPr>
        </p:nvSpPr>
        <p:spPr/>
        <p:txBody>
          <a:bodyPr/>
          <a:lstStyle/>
          <a:p>
            <a:r>
              <a:rPr lang="en-US"/>
              <a:t>Click to edit Master title style</a:t>
            </a:r>
            <a:endParaRPr lang="pt-PT"/>
          </a:p>
        </p:txBody>
      </p:sp>
      <p:sp>
        <p:nvSpPr>
          <p:cNvPr id="3" name="Content Placeholder 2">
            <a:extLst>
              <a:ext uri="{FF2B5EF4-FFF2-40B4-BE49-F238E27FC236}">
                <a16:creationId xmlns:a16="http://schemas.microsoft.com/office/drawing/2014/main" id="{D34BA5F7-CA18-4C22-AD7E-D51F228247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Date Placeholder 3">
            <a:extLst>
              <a:ext uri="{FF2B5EF4-FFF2-40B4-BE49-F238E27FC236}">
                <a16:creationId xmlns:a16="http://schemas.microsoft.com/office/drawing/2014/main" id="{41FD8081-A50E-41A9-9E96-EDC62A5EBE42}"/>
              </a:ext>
            </a:extLst>
          </p:cNvPr>
          <p:cNvSpPr>
            <a:spLocks noGrp="1"/>
          </p:cNvSpPr>
          <p:nvPr>
            <p:ph type="dt" sz="half" idx="10"/>
          </p:nvPr>
        </p:nvSpPr>
        <p:spPr/>
        <p:txBody>
          <a:bodyPr/>
          <a:lstStyle/>
          <a:p>
            <a:fld id="{755344B9-ACAF-48CA-81C3-8BFD9EA404B1}" type="datetime1">
              <a:rPr lang="pt-PT" smtClean="0"/>
              <a:t>21/09/2021</a:t>
            </a:fld>
            <a:endParaRPr lang="pt-PT"/>
          </a:p>
        </p:txBody>
      </p:sp>
      <p:sp>
        <p:nvSpPr>
          <p:cNvPr id="5" name="Footer Placeholder 4">
            <a:extLst>
              <a:ext uri="{FF2B5EF4-FFF2-40B4-BE49-F238E27FC236}">
                <a16:creationId xmlns:a16="http://schemas.microsoft.com/office/drawing/2014/main" id="{DFCA74E8-D832-4252-BE0F-CE02A2847CB2}"/>
              </a:ext>
            </a:extLst>
          </p:cNvPr>
          <p:cNvSpPr>
            <a:spLocks noGrp="1"/>
          </p:cNvSpPr>
          <p:nvPr>
            <p:ph type="ftr" sz="quarter" idx="11"/>
          </p:nvPr>
        </p:nvSpPr>
        <p:spPr/>
        <p:txBody>
          <a:bodyPr/>
          <a:lstStyle/>
          <a:p>
            <a:endParaRPr lang="pt-PT"/>
          </a:p>
        </p:txBody>
      </p:sp>
      <p:sp>
        <p:nvSpPr>
          <p:cNvPr id="6" name="Slide Number Placeholder 5">
            <a:extLst>
              <a:ext uri="{FF2B5EF4-FFF2-40B4-BE49-F238E27FC236}">
                <a16:creationId xmlns:a16="http://schemas.microsoft.com/office/drawing/2014/main" id="{B854E9AB-61DE-4634-85AA-F7714EEB7377}"/>
              </a:ext>
            </a:extLst>
          </p:cNvPr>
          <p:cNvSpPr>
            <a:spLocks noGrp="1"/>
          </p:cNvSpPr>
          <p:nvPr>
            <p:ph type="sldNum" sz="quarter" idx="12"/>
          </p:nvPr>
        </p:nvSpPr>
        <p:spPr/>
        <p:txBody>
          <a:bodyPr/>
          <a:lstStyle/>
          <a:p>
            <a:fld id="{D49411B6-D24A-40CC-98F2-DE72B3364D1D}" type="slidenum">
              <a:rPr lang="pt-PT" smtClean="0"/>
              <a:t>‹#›</a:t>
            </a:fld>
            <a:endParaRPr lang="pt-PT"/>
          </a:p>
        </p:txBody>
      </p:sp>
    </p:spTree>
    <p:extLst>
      <p:ext uri="{BB962C8B-B14F-4D97-AF65-F5344CB8AC3E}">
        <p14:creationId xmlns:p14="http://schemas.microsoft.com/office/powerpoint/2010/main" val="1539275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A9668-A9E5-41EE-83B5-74B6CC6EC1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PT"/>
          </a:p>
        </p:txBody>
      </p:sp>
      <p:sp>
        <p:nvSpPr>
          <p:cNvPr id="3" name="Text Placeholder 2">
            <a:extLst>
              <a:ext uri="{FF2B5EF4-FFF2-40B4-BE49-F238E27FC236}">
                <a16:creationId xmlns:a16="http://schemas.microsoft.com/office/drawing/2014/main" id="{8F45CE36-828A-45E4-986F-8E3353BAE5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A46E93-1F2F-42DB-AB3A-5F7C18F86E8F}"/>
              </a:ext>
            </a:extLst>
          </p:cNvPr>
          <p:cNvSpPr>
            <a:spLocks noGrp="1"/>
          </p:cNvSpPr>
          <p:nvPr>
            <p:ph type="dt" sz="half" idx="10"/>
          </p:nvPr>
        </p:nvSpPr>
        <p:spPr/>
        <p:txBody>
          <a:bodyPr/>
          <a:lstStyle/>
          <a:p>
            <a:fld id="{8F4D0874-EDE6-4F9B-844F-A7781BAF5184}" type="datetime1">
              <a:rPr lang="pt-PT" smtClean="0"/>
              <a:t>21/09/2021</a:t>
            </a:fld>
            <a:endParaRPr lang="pt-PT"/>
          </a:p>
        </p:txBody>
      </p:sp>
      <p:sp>
        <p:nvSpPr>
          <p:cNvPr id="5" name="Footer Placeholder 4">
            <a:extLst>
              <a:ext uri="{FF2B5EF4-FFF2-40B4-BE49-F238E27FC236}">
                <a16:creationId xmlns:a16="http://schemas.microsoft.com/office/drawing/2014/main" id="{5F8AA4E3-FAD5-4661-937A-DF1AF9636C24}"/>
              </a:ext>
            </a:extLst>
          </p:cNvPr>
          <p:cNvSpPr>
            <a:spLocks noGrp="1"/>
          </p:cNvSpPr>
          <p:nvPr>
            <p:ph type="ftr" sz="quarter" idx="11"/>
          </p:nvPr>
        </p:nvSpPr>
        <p:spPr/>
        <p:txBody>
          <a:bodyPr/>
          <a:lstStyle/>
          <a:p>
            <a:endParaRPr lang="pt-PT"/>
          </a:p>
        </p:txBody>
      </p:sp>
      <p:sp>
        <p:nvSpPr>
          <p:cNvPr id="6" name="Slide Number Placeholder 5">
            <a:extLst>
              <a:ext uri="{FF2B5EF4-FFF2-40B4-BE49-F238E27FC236}">
                <a16:creationId xmlns:a16="http://schemas.microsoft.com/office/drawing/2014/main" id="{B68E1E1E-8C08-4681-AC3D-36CEA2E67FB1}"/>
              </a:ext>
            </a:extLst>
          </p:cNvPr>
          <p:cNvSpPr>
            <a:spLocks noGrp="1"/>
          </p:cNvSpPr>
          <p:nvPr>
            <p:ph type="sldNum" sz="quarter" idx="12"/>
          </p:nvPr>
        </p:nvSpPr>
        <p:spPr/>
        <p:txBody>
          <a:bodyPr/>
          <a:lstStyle/>
          <a:p>
            <a:fld id="{D49411B6-D24A-40CC-98F2-DE72B3364D1D}" type="slidenum">
              <a:rPr lang="pt-PT" smtClean="0"/>
              <a:t>‹#›</a:t>
            </a:fld>
            <a:endParaRPr lang="pt-PT"/>
          </a:p>
        </p:txBody>
      </p:sp>
    </p:spTree>
    <p:extLst>
      <p:ext uri="{BB962C8B-B14F-4D97-AF65-F5344CB8AC3E}">
        <p14:creationId xmlns:p14="http://schemas.microsoft.com/office/powerpoint/2010/main" val="3679160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80CD7-C4F9-40A0-9F4C-33DAC110F4F9}"/>
              </a:ext>
            </a:extLst>
          </p:cNvPr>
          <p:cNvSpPr>
            <a:spLocks noGrp="1"/>
          </p:cNvSpPr>
          <p:nvPr>
            <p:ph type="title"/>
          </p:nvPr>
        </p:nvSpPr>
        <p:spPr/>
        <p:txBody>
          <a:bodyPr/>
          <a:lstStyle/>
          <a:p>
            <a:r>
              <a:rPr lang="en-US"/>
              <a:t>Click to edit Master title style</a:t>
            </a:r>
            <a:endParaRPr lang="pt-PT"/>
          </a:p>
        </p:txBody>
      </p:sp>
      <p:sp>
        <p:nvSpPr>
          <p:cNvPr id="3" name="Content Placeholder 2">
            <a:extLst>
              <a:ext uri="{FF2B5EF4-FFF2-40B4-BE49-F238E27FC236}">
                <a16:creationId xmlns:a16="http://schemas.microsoft.com/office/drawing/2014/main" id="{3A0AF417-5719-43AB-B4E9-B518DD978E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Content Placeholder 3">
            <a:extLst>
              <a:ext uri="{FF2B5EF4-FFF2-40B4-BE49-F238E27FC236}">
                <a16:creationId xmlns:a16="http://schemas.microsoft.com/office/drawing/2014/main" id="{23E9D9EB-C5BC-4098-8E9F-2581291E7D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5" name="Date Placeholder 4">
            <a:extLst>
              <a:ext uri="{FF2B5EF4-FFF2-40B4-BE49-F238E27FC236}">
                <a16:creationId xmlns:a16="http://schemas.microsoft.com/office/drawing/2014/main" id="{F36DA4C6-9ABF-4EB0-AB4C-4956335DC6B4}"/>
              </a:ext>
            </a:extLst>
          </p:cNvPr>
          <p:cNvSpPr>
            <a:spLocks noGrp="1"/>
          </p:cNvSpPr>
          <p:nvPr>
            <p:ph type="dt" sz="half" idx="10"/>
          </p:nvPr>
        </p:nvSpPr>
        <p:spPr/>
        <p:txBody>
          <a:bodyPr/>
          <a:lstStyle/>
          <a:p>
            <a:fld id="{58B5FA8B-C6B1-43A8-AB1E-66C2A1082ED9}" type="datetime1">
              <a:rPr lang="pt-PT" smtClean="0"/>
              <a:t>21/09/2021</a:t>
            </a:fld>
            <a:endParaRPr lang="pt-PT"/>
          </a:p>
        </p:txBody>
      </p:sp>
      <p:sp>
        <p:nvSpPr>
          <p:cNvPr id="6" name="Footer Placeholder 5">
            <a:extLst>
              <a:ext uri="{FF2B5EF4-FFF2-40B4-BE49-F238E27FC236}">
                <a16:creationId xmlns:a16="http://schemas.microsoft.com/office/drawing/2014/main" id="{613EDE51-1C86-40AC-9028-99D6CEB6FEBD}"/>
              </a:ext>
            </a:extLst>
          </p:cNvPr>
          <p:cNvSpPr>
            <a:spLocks noGrp="1"/>
          </p:cNvSpPr>
          <p:nvPr>
            <p:ph type="ftr" sz="quarter" idx="11"/>
          </p:nvPr>
        </p:nvSpPr>
        <p:spPr/>
        <p:txBody>
          <a:bodyPr/>
          <a:lstStyle/>
          <a:p>
            <a:endParaRPr lang="pt-PT"/>
          </a:p>
        </p:txBody>
      </p:sp>
      <p:sp>
        <p:nvSpPr>
          <p:cNvPr id="7" name="Slide Number Placeholder 6">
            <a:extLst>
              <a:ext uri="{FF2B5EF4-FFF2-40B4-BE49-F238E27FC236}">
                <a16:creationId xmlns:a16="http://schemas.microsoft.com/office/drawing/2014/main" id="{7828CDC5-45F9-4942-B885-C95BD5C66657}"/>
              </a:ext>
            </a:extLst>
          </p:cNvPr>
          <p:cNvSpPr>
            <a:spLocks noGrp="1"/>
          </p:cNvSpPr>
          <p:nvPr>
            <p:ph type="sldNum" sz="quarter" idx="12"/>
          </p:nvPr>
        </p:nvSpPr>
        <p:spPr/>
        <p:txBody>
          <a:bodyPr/>
          <a:lstStyle/>
          <a:p>
            <a:fld id="{D49411B6-D24A-40CC-98F2-DE72B3364D1D}" type="slidenum">
              <a:rPr lang="pt-PT" smtClean="0"/>
              <a:t>‹#›</a:t>
            </a:fld>
            <a:endParaRPr lang="pt-PT"/>
          </a:p>
        </p:txBody>
      </p:sp>
    </p:spTree>
    <p:extLst>
      <p:ext uri="{BB962C8B-B14F-4D97-AF65-F5344CB8AC3E}">
        <p14:creationId xmlns:p14="http://schemas.microsoft.com/office/powerpoint/2010/main" val="2294131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6C880-7C1E-4CA9-9519-033C95949E55}"/>
              </a:ext>
            </a:extLst>
          </p:cNvPr>
          <p:cNvSpPr>
            <a:spLocks noGrp="1"/>
          </p:cNvSpPr>
          <p:nvPr>
            <p:ph type="title"/>
          </p:nvPr>
        </p:nvSpPr>
        <p:spPr>
          <a:xfrm>
            <a:off x="839788" y="365125"/>
            <a:ext cx="10515600" cy="1325563"/>
          </a:xfrm>
        </p:spPr>
        <p:txBody>
          <a:bodyPr/>
          <a:lstStyle/>
          <a:p>
            <a:r>
              <a:rPr lang="en-US"/>
              <a:t>Click to edit Master title style</a:t>
            </a:r>
            <a:endParaRPr lang="pt-PT"/>
          </a:p>
        </p:txBody>
      </p:sp>
      <p:sp>
        <p:nvSpPr>
          <p:cNvPr id="3" name="Text Placeholder 2">
            <a:extLst>
              <a:ext uri="{FF2B5EF4-FFF2-40B4-BE49-F238E27FC236}">
                <a16:creationId xmlns:a16="http://schemas.microsoft.com/office/drawing/2014/main" id="{560D346D-54D5-4628-9DD3-82DBD7213D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04A916-3862-4B69-AEF5-FE4D85FABB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5" name="Text Placeholder 4">
            <a:extLst>
              <a:ext uri="{FF2B5EF4-FFF2-40B4-BE49-F238E27FC236}">
                <a16:creationId xmlns:a16="http://schemas.microsoft.com/office/drawing/2014/main" id="{5FD7B302-18AB-4B7A-8845-399FCFA8C8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E8C9AF-A03E-4957-A5F6-7425F0FC92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7" name="Date Placeholder 6">
            <a:extLst>
              <a:ext uri="{FF2B5EF4-FFF2-40B4-BE49-F238E27FC236}">
                <a16:creationId xmlns:a16="http://schemas.microsoft.com/office/drawing/2014/main" id="{08D3797E-4877-4645-B107-A280148B687B}"/>
              </a:ext>
            </a:extLst>
          </p:cNvPr>
          <p:cNvSpPr>
            <a:spLocks noGrp="1"/>
          </p:cNvSpPr>
          <p:nvPr>
            <p:ph type="dt" sz="half" idx="10"/>
          </p:nvPr>
        </p:nvSpPr>
        <p:spPr/>
        <p:txBody>
          <a:bodyPr/>
          <a:lstStyle/>
          <a:p>
            <a:fld id="{6DE79E72-075A-4DFE-AA94-47BCC638065F}" type="datetime1">
              <a:rPr lang="pt-PT" smtClean="0"/>
              <a:t>21/09/2021</a:t>
            </a:fld>
            <a:endParaRPr lang="pt-PT"/>
          </a:p>
        </p:txBody>
      </p:sp>
      <p:sp>
        <p:nvSpPr>
          <p:cNvPr id="8" name="Footer Placeholder 7">
            <a:extLst>
              <a:ext uri="{FF2B5EF4-FFF2-40B4-BE49-F238E27FC236}">
                <a16:creationId xmlns:a16="http://schemas.microsoft.com/office/drawing/2014/main" id="{75EEC134-7B9F-4A9F-8A15-7C0704CB1A41}"/>
              </a:ext>
            </a:extLst>
          </p:cNvPr>
          <p:cNvSpPr>
            <a:spLocks noGrp="1"/>
          </p:cNvSpPr>
          <p:nvPr>
            <p:ph type="ftr" sz="quarter" idx="11"/>
          </p:nvPr>
        </p:nvSpPr>
        <p:spPr/>
        <p:txBody>
          <a:bodyPr/>
          <a:lstStyle/>
          <a:p>
            <a:endParaRPr lang="pt-PT"/>
          </a:p>
        </p:txBody>
      </p:sp>
      <p:sp>
        <p:nvSpPr>
          <p:cNvPr id="9" name="Slide Number Placeholder 8">
            <a:extLst>
              <a:ext uri="{FF2B5EF4-FFF2-40B4-BE49-F238E27FC236}">
                <a16:creationId xmlns:a16="http://schemas.microsoft.com/office/drawing/2014/main" id="{96A36866-D1F4-459A-9312-4C24E2BB0C1F}"/>
              </a:ext>
            </a:extLst>
          </p:cNvPr>
          <p:cNvSpPr>
            <a:spLocks noGrp="1"/>
          </p:cNvSpPr>
          <p:nvPr>
            <p:ph type="sldNum" sz="quarter" idx="12"/>
          </p:nvPr>
        </p:nvSpPr>
        <p:spPr/>
        <p:txBody>
          <a:bodyPr/>
          <a:lstStyle/>
          <a:p>
            <a:fld id="{D49411B6-D24A-40CC-98F2-DE72B3364D1D}" type="slidenum">
              <a:rPr lang="pt-PT" smtClean="0"/>
              <a:t>‹#›</a:t>
            </a:fld>
            <a:endParaRPr lang="pt-PT"/>
          </a:p>
        </p:txBody>
      </p:sp>
    </p:spTree>
    <p:extLst>
      <p:ext uri="{BB962C8B-B14F-4D97-AF65-F5344CB8AC3E}">
        <p14:creationId xmlns:p14="http://schemas.microsoft.com/office/powerpoint/2010/main" val="4076656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735A5-446B-467C-B7DD-102FF3779FC5}"/>
              </a:ext>
            </a:extLst>
          </p:cNvPr>
          <p:cNvSpPr>
            <a:spLocks noGrp="1"/>
          </p:cNvSpPr>
          <p:nvPr>
            <p:ph type="title"/>
          </p:nvPr>
        </p:nvSpPr>
        <p:spPr/>
        <p:txBody>
          <a:bodyPr/>
          <a:lstStyle/>
          <a:p>
            <a:r>
              <a:rPr lang="en-US"/>
              <a:t>Click to edit Master title style</a:t>
            </a:r>
            <a:endParaRPr lang="pt-PT"/>
          </a:p>
        </p:txBody>
      </p:sp>
      <p:sp>
        <p:nvSpPr>
          <p:cNvPr id="3" name="Date Placeholder 2">
            <a:extLst>
              <a:ext uri="{FF2B5EF4-FFF2-40B4-BE49-F238E27FC236}">
                <a16:creationId xmlns:a16="http://schemas.microsoft.com/office/drawing/2014/main" id="{4CB7645E-3494-445E-B06D-C5FA4E4BDE6C}"/>
              </a:ext>
            </a:extLst>
          </p:cNvPr>
          <p:cNvSpPr>
            <a:spLocks noGrp="1"/>
          </p:cNvSpPr>
          <p:nvPr>
            <p:ph type="dt" sz="half" idx="10"/>
          </p:nvPr>
        </p:nvSpPr>
        <p:spPr/>
        <p:txBody>
          <a:bodyPr/>
          <a:lstStyle/>
          <a:p>
            <a:fld id="{7DE261C2-BB44-43DA-B4AF-FC4F33771CCC}" type="datetime1">
              <a:rPr lang="pt-PT" smtClean="0"/>
              <a:t>21/09/2021</a:t>
            </a:fld>
            <a:endParaRPr lang="pt-PT"/>
          </a:p>
        </p:txBody>
      </p:sp>
      <p:sp>
        <p:nvSpPr>
          <p:cNvPr id="4" name="Footer Placeholder 3">
            <a:extLst>
              <a:ext uri="{FF2B5EF4-FFF2-40B4-BE49-F238E27FC236}">
                <a16:creationId xmlns:a16="http://schemas.microsoft.com/office/drawing/2014/main" id="{1607FC92-39C7-45D4-8167-24A43A316B3F}"/>
              </a:ext>
            </a:extLst>
          </p:cNvPr>
          <p:cNvSpPr>
            <a:spLocks noGrp="1"/>
          </p:cNvSpPr>
          <p:nvPr>
            <p:ph type="ftr" sz="quarter" idx="11"/>
          </p:nvPr>
        </p:nvSpPr>
        <p:spPr/>
        <p:txBody>
          <a:bodyPr/>
          <a:lstStyle/>
          <a:p>
            <a:endParaRPr lang="pt-PT"/>
          </a:p>
        </p:txBody>
      </p:sp>
      <p:sp>
        <p:nvSpPr>
          <p:cNvPr id="5" name="Slide Number Placeholder 4">
            <a:extLst>
              <a:ext uri="{FF2B5EF4-FFF2-40B4-BE49-F238E27FC236}">
                <a16:creationId xmlns:a16="http://schemas.microsoft.com/office/drawing/2014/main" id="{CDCCD8FA-AD51-4FB8-8B89-D309BFE55CB6}"/>
              </a:ext>
            </a:extLst>
          </p:cNvPr>
          <p:cNvSpPr>
            <a:spLocks noGrp="1"/>
          </p:cNvSpPr>
          <p:nvPr>
            <p:ph type="sldNum" sz="quarter" idx="12"/>
          </p:nvPr>
        </p:nvSpPr>
        <p:spPr/>
        <p:txBody>
          <a:bodyPr/>
          <a:lstStyle/>
          <a:p>
            <a:fld id="{D49411B6-D24A-40CC-98F2-DE72B3364D1D}" type="slidenum">
              <a:rPr lang="pt-PT" smtClean="0"/>
              <a:t>‹#›</a:t>
            </a:fld>
            <a:endParaRPr lang="pt-PT"/>
          </a:p>
        </p:txBody>
      </p:sp>
    </p:spTree>
    <p:extLst>
      <p:ext uri="{BB962C8B-B14F-4D97-AF65-F5344CB8AC3E}">
        <p14:creationId xmlns:p14="http://schemas.microsoft.com/office/powerpoint/2010/main" val="952371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5B37C9-70DD-4D3A-BC3C-057F73DCEAA2}"/>
              </a:ext>
            </a:extLst>
          </p:cNvPr>
          <p:cNvSpPr>
            <a:spLocks noGrp="1"/>
          </p:cNvSpPr>
          <p:nvPr>
            <p:ph type="dt" sz="half" idx="10"/>
          </p:nvPr>
        </p:nvSpPr>
        <p:spPr/>
        <p:txBody>
          <a:bodyPr/>
          <a:lstStyle/>
          <a:p>
            <a:fld id="{EF72D50C-B5FF-4410-86C9-F68842506E38}" type="datetime1">
              <a:rPr lang="pt-PT" smtClean="0"/>
              <a:t>21/09/2021</a:t>
            </a:fld>
            <a:endParaRPr lang="pt-PT"/>
          </a:p>
        </p:txBody>
      </p:sp>
      <p:sp>
        <p:nvSpPr>
          <p:cNvPr id="3" name="Footer Placeholder 2">
            <a:extLst>
              <a:ext uri="{FF2B5EF4-FFF2-40B4-BE49-F238E27FC236}">
                <a16:creationId xmlns:a16="http://schemas.microsoft.com/office/drawing/2014/main" id="{372E9809-585B-4E8E-ABB0-E4F69853B78B}"/>
              </a:ext>
            </a:extLst>
          </p:cNvPr>
          <p:cNvSpPr>
            <a:spLocks noGrp="1"/>
          </p:cNvSpPr>
          <p:nvPr>
            <p:ph type="ftr" sz="quarter" idx="11"/>
          </p:nvPr>
        </p:nvSpPr>
        <p:spPr/>
        <p:txBody>
          <a:bodyPr/>
          <a:lstStyle/>
          <a:p>
            <a:endParaRPr lang="pt-PT"/>
          </a:p>
        </p:txBody>
      </p:sp>
      <p:sp>
        <p:nvSpPr>
          <p:cNvPr id="4" name="Slide Number Placeholder 3">
            <a:extLst>
              <a:ext uri="{FF2B5EF4-FFF2-40B4-BE49-F238E27FC236}">
                <a16:creationId xmlns:a16="http://schemas.microsoft.com/office/drawing/2014/main" id="{1B32151B-E4D6-442B-980E-610FACB0E5A3}"/>
              </a:ext>
            </a:extLst>
          </p:cNvPr>
          <p:cNvSpPr>
            <a:spLocks noGrp="1"/>
          </p:cNvSpPr>
          <p:nvPr>
            <p:ph type="sldNum" sz="quarter" idx="12"/>
          </p:nvPr>
        </p:nvSpPr>
        <p:spPr/>
        <p:txBody>
          <a:bodyPr/>
          <a:lstStyle/>
          <a:p>
            <a:fld id="{D49411B6-D24A-40CC-98F2-DE72B3364D1D}" type="slidenum">
              <a:rPr lang="pt-PT" smtClean="0"/>
              <a:t>‹#›</a:t>
            </a:fld>
            <a:endParaRPr lang="pt-PT"/>
          </a:p>
        </p:txBody>
      </p:sp>
    </p:spTree>
    <p:extLst>
      <p:ext uri="{BB962C8B-B14F-4D97-AF65-F5344CB8AC3E}">
        <p14:creationId xmlns:p14="http://schemas.microsoft.com/office/powerpoint/2010/main" val="1059527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3860B-9BF2-407E-B7A5-1A1CCBD6FD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PT"/>
          </a:p>
        </p:txBody>
      </p:sp>
      <p:sp>
        <p:nvSpPr>
          <p:cNvPr id="3" name="Content Placeholder 2">
            <a:extLst>
              <a:ext uri="{FF2B5EF4-FFF2-40B4-BE49-F238E27FC236}">
                <a16:creationId xmlns:a16="http://schemas.microsoft.com/office/drawing/2014/main" id="{069BD618-3E3D-4645-AC37-2E581FB8C3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Text Placeholder 3">
            <a:extLst>
              <a:ext uri="{FF2B5EF4-FFF2-40B4-BE49-F238E27FC236}">
                <a16:creationId xmlns:a16="http://schemas.microsoft.com/office/drawing/2014/main" id="{791C9E72-E774-4DF1-88F5-4204D2FA02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E4BCE8-EE6C-46C6-8D9D-4170B97A21A5}"/>
              </a:ext>
            </a:extLst>
          </p:cNvPr>
          <p:cNvSpPr>
            <a:spLocks noGrp="1"/>
          </p:cNvSpPr>
          <p:nvPr>
            <p:ph type="dt" sz="half" idx="10"/>
          </p:nvPr>
        </p:nvSpPr>
        <p:spPr/>
        <p:txBody>
          <a:bodyPr/>
          <a:lstStyle/>
          <a:p>
            <a:fld id="{9CB1A46F-631E-4279-808B-6F4D6CDAF503}" type="datetime1">
              <a:rPr lang="pt-PT" smtClean="0"/>
              <a:t>21/09/2021</a:t>
            </a:fld>
            <a:endParaRPr lang="pt-PT"/>
          </a:p>
        </p:txBody>
      </p:sp>
      <p:sp>
        <p:nvSpPr>
          <p:cNvPr id="6" name="Footer Placeholder 5">
            <a:extLst>
              <a:ext uri="{FF2B5EF4-FFF2-40B4-BE49-F238E27FC236}">
                <a16:creationId xmlns:a16="http://schemas.microsoft.com/office/drawing/2014/main" id="{EC5BF7A1-6B15-48C1-8CE0-07D3A9ADE137}"/>
              </a:ext>
            </a:extLst>
          </p:cNvPr>
          <p:cNvSpPr>
            <a:spLocks noGrp="1"/>
          </p:cNvSpPr>
          <p:nvPr>
            <p:ph type="ftr" sz="quarter" idx="11"/>
          </p:nvPr>
        </p:nvSpPr>
        <p:spPr/>
        <p:txBody>
          <a:bodyPr/>
          <a:lstStyle/>
          <a:p>
            <a:endParaRPr lang="pt-PT"/>
          </a:p>
        </p:txBody>
      </p:sp>
      <p:sp>
        <p:nvSpPr>
          <p:cNvPr id="7" name="Slide Number Placeholder 6">
            <a:extLst>
              <a:ext uri="{FF2B5EF4-FFF2-40B4-BE49-F238E27FC236}">
                <a16:creationId xmlns:a16="http://schemas.microsoft.com/office/drawing/2014/main" id="{0CCE7CD4-12B4-4838-A2D1-3E4CEB59C70C}"/>
              </a:ext>
            </a:extLst>
          </p:cNvPr>
          <p:cNvSpPr>
            <a:spLocks noGrp="1"/>
          </p:cNvSpPr>
          <p:nvPr>
            <p:ph type="sldNum" sz="quarter" idx="12"/>
          </p:nvPr>
        </p:nvSpPr>
        <p:spPr/>
        <p:txBody>
          <a:bodyPr/>
          <a:lstStyle/>
          <a:p>
            <a:fld id="{D49411B6-D24A-40CC-98F2-DE72B3364D1D}" type="slidenum">
              <a:rPr lang="pt-PT" smtClean="0"/>
              <a:t>‹#›</a:t>
            </a:fld>
            <a:endParaRPr lang="pt-PT"/>
          </a:p>
        </p:txBody>
      </p:sp>
    </p:spTree>
    <p:extLst>
      <p:ext uri="{BB962C8B-B14F-4D97-AF65-F5344CB8AC3E}">
        <p14:creationId xmlns:p14="http://schemas.microsoft.com/office/powerpoint/2010/main" val="2076650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8A827-BA0D-49C5-988B-9C6BD19A35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PT"/>
          </a:p>
        </p:txBody>
      </p:sp>
      <p:sp>
        <p:nvSpPr>
          <p:cNvPr id="3" name="Picture Placeholder 2">
            <a:extLst>
              <a:ext uri="{FF2B5EF4-FFF2-40B4-BE49-F238E27FC236}">
                <a16:creationId xmlns:a16="http://schemas.microsoft.com/office/drawing/2014/main" id="{2E527EE0-1E02-46F4-85A9-D8C096F1DA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Text Placeholder 3">
            <a:extLst>
              <a:ext uri="{FF2B5EF4-FFF2-40B4-BE49-F238E27FC236}">
                <a16:creationId xmlns:a16="http://schemas.microsoft.com/office/drawing/2014/main" id="{F0D35B73-7AA6-43C0-8DDB-A7D8B1D9CF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EB7BA8-6012-423E-B42B-C50978C4EB52}"/>
              </a:ext>
            </a:extLst>
          </p:cNvPr>
          <p:cNvSpPr>
            <a:spLocks noGrp="1"/>
          </p:cNvSpPr>
          <p:nvPr>
            <p:ph type="dt" sz="half" idx="10"/>
          </p:nvPr>
        </p:nvSpPr>
        <p:spPr/>
        <p:txBody>
          <a:bodyPr/>
          <a:lstStyle/>
          <a:p>
            <a:fld id="{75477F81-F79E-4DEF-8FBA-F410D862830D}" type="datetime1">
              <a:rPr lang="pt-PT" smtClean="0"/>
              <a:t>21/09/2021</a:t>
            </a:fld>
            <a:endParaRPr lang="pt-PT"/>
          </a:p>
        </p:txBody>
      </p:sp>
      <p:sp>
        <p:nvSpPr>
          <p:cNvPr id="6" name="Footer Placeholder 5">
            <a:extLst>
              <a:ext uri="{FF2B5EF4-FFF2-40B4-BE49-F238E27FC236}">
                <a16:creationId xmlns:a16="http://schemas.microsoft.com/office/drawing/2014/main" id="{AEE7E249-A48A-43FC-AD6B-5218C91D78BA}"/>
              </a:ext>
            </a:extLst>
          </p:cNvPr>
          <p:cNvSpPr>
            <a:spLocks noGrp="1"/>
          </p:cNvSpPr>
          <p:nvPr>
            <p:ph type="ftr" sz="quarter" idx="11"/>
          </p:nvPr>
        </p:nvSpPr>
        <p:spPr/>
        <p:txBody>
          <a:bodyPr/>
          <a:lstStyle/>
          <a:p>
            <a:endParaRPr lang="pt-PT"/>
          </a:p>
        </p:txBody>
      </p:sp>
      <p:sp>
        <p:nvSpPr>
          <p:cNvPr id="7" name="Slide Number Placeholder 6">
            <a:extLst>
              <a:ext uri="{FF2B5EF4-FFF2-40B4-BE49-F238E27FC236}">
                <a16:creationId xmlns:a16="http://schemas.microsoft.com/office/drawing/2014/main" id="{286D974D-AB28-47AD-B0C1-DC8F88048825}"/>
              </a:ext>
            </a:extLst>
          </p:cNvPr>
          <p:cNvSpPr>
            <a:spLocks noGrp="1"/>
          </p:cNvSpPr>
          <p:nvPr>
            <p:ph type="sldNum" sz="quarter" idx="12"/>
          </p:nvPr>
        </p:nvSpPr>
        <p:spPr/>
        <p:txBody>
          <a:bodyPr/>
          <a:lstStyle/>
          <a:p>
            <a:fld id="{D49411B6-D24A-40CC-98F2-DE72B3364D1D}" type="slidenum">
              <a:rPr lang="pt-PT" smtClean="0"/>
              <a:t>‹#›</a:t>
            </a:fld>
            <a:endParaRPr lang="pt-PT"/>
          </a:p>
        </p:txBody>
      </p:sp>
    </p:spTree>
    <p:extLst>
      <p:ext uri="{BB962C8B-B14F-4D97-AF65-F5344CB8AC3E}">
        <p14:creationId xmlns:p14="http://schemas.microsoft.com/office/powerpoint/2010/main" val="3829698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C8C298-F55F-4BC8-98AC-F5ADE41BE1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PT"/>
          </a:p>
        </p:txBody>
      </p:sp>
      <p:sp>
        <p:nvSpPr>
          <p:cNvPr id="3" name="Text Placeholder 2">
            <a:extLst>
              <a:ext uri="{FF2B5EF4-FFF2-40B4-BE49-F238E27FC236}">
                <a16:creationId xmlns:a16="http://schemas.microsoft.com/office/drawing/2014/main" id="{1461F003-9AAD-4BCE-A992-853EE316EC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Date Placeholder 3">
            <a:extLst>
              <a:ext uri="{FF2B5EF4-FFF2-40B4-BE49-F238E27FC236}">
                <a16:creationId xmlns:a16="http://schemas.microsoft.com/office/drawing/2014/main" id="{B6BA03DE-2F41-4338-A7A2-A3E629B21B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F8912A-96FD-47EA-923C-C1E8B027DEDC}" type="datetime1">
              <a:rPr lang="pt-PT" smtClean="0"/>
              <a:t>21/09/2021</a:t>
            </a:fld>
            <a:endParaRPr lang="pt-PT"/>
          </a:p>
        </p:txBody>
      </p:sp>
      <p:sp>
        <p:nvSpPr>
          <p:cNvPr id="5" name="Footer Placeholder 4">
            <a:extLst>
              <a:ext uri="{FF2B5EF4-FFF2-40B4-BE49-F238E27FC236}">
                <a16:creationId xmlns:a16="http://schemas.microsoft.com/office/drawing/2014/main" id="{01806240-9950-4EC5-8EA9-889EBCAC42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Slide Number Placeholder 5">
            <a:extLst>
              <a:ext uri="{FF2B5EF4-FFF2-40B4-BE49-F238E27FC236}">
                <a16:creationId xmlns:a16="http://schemas.microsoft.com/office/drawing/2014/main" id="{BF019AA7-785C-4926-8866-DA0980E193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9411B6-D24A-40CC-98F2-DE72B3364D1D}" type="slidenum">
              <a:rPr lang="pt-PT" smtClean="0"/>
              <a:t>‹#›</a:t>
            </a:fld>
            <a:endParaRPr lang="pt-PT"/>
          </a:p>
        </p:txBody>
      </p:sp>
    </p:spTree>
    <p:extLst>
      <p:ext uri="{BB962C8B-B14F-4D97-AF65-F5344CB8AC3E}">
        <p14:creationId xmlns:p14="http://schemas.microsoft.com/office/powerpoint/2010/main" val="13368284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A9403-AA7F-4D26-A9B6-FA52C81D07A1}"/>
              </a:ext>
            </a:extLst>
          </p:cNvPr>
          <p:cNvSpPr>
            <a:spLocks noGrp="1"/>
          </p:cNvSpPr>
          <p:nvPr>
            <p:ph type="ctrTitle"/>
          </p:nvPr>
        </p:nvSpPr>
        <p:spPr/>
        <p:txBody>
          <a:bodyPr>
            <a:normAutofit fontScale="90000"/>
          </a:bodyPr>
          <a:lstStyle/>
          <a:p>
            <a:r>
              <a:rPr lang="pt-PT" b="1" dirty="0">
                <a:solidFill>
                  <a:srgbClr val="002060"/>
                </a:solidFill>
              </a:rPr>
              <a:t>Ponto de situação </a:t>
            </a:r>
            <a:br>
              <a:rPr lang="pt-PT" b="1" dirty="0">
                <a:solidFill>
                  <a:srgbClr val="002060"/>
                </a:solidFill>
              </a:rPr>
            </a:br>
            <a:r>
              <a:rPr lang="pt-PT" b="1" dirty="0">
                <a:solidFill>
                  <a:srgbClr val="002060"/>
                </a:solidFill>
              </a:rPr>
              <a:t>set 2021</a:t>
            </a:r>
            <a:br>
              <a:rPr lang="pt-PT" b="1" dirty="0">
                <a:solidFill>
                  <a:srgbClr val="002060"/>
                </a:solidFill>
              </a:rPr>
            </a:br>
            <a:endParaRPr lang="pt-PT" b="1" dirty="0">
              <a:solidFill>
                <a:srgbClr val="002060"/>
              </a:solidFill>
            </a:endParaRPr>
          </a:p>
        </p:txBody>
      </p:sp>
      <p:sp>
        <p:nvSpPr>
          <p:cNvPr id="3" name="Subtitle 2">
            <a:extLst>
              <a:ext uri="{FF2B5EF4-FFF2-40B4-BE49-F238E27FC236}">
                <a16:creationId xmlns:a16="http://schemas.microsoft.com/office/drawing/2014/main" id="{6DB12153-2FC5-4EC4-9CC8-61583D215DA5}"/>
              </a:ext>
            </a:extLst>
          </p:cNvPr>
          <p:cNvSpPr>
            <a:spLocks noGrp="1"/>
          </p:cNvSpPr>
          <p:nvPr>
            <p:ph type="subTitle" idx="1"/>
          </p:nvPr>
        </p:nvSpPr>
        <p:spPr>
          <a:xfrm>
            <a:off x="1669278" y="4217335"/>
            <a:ext cx="9144000" cy="1655762"/>
          </a:xfrm>
        </p:spPr>
        <p:txBody>
          <a:bodyPr>
            <a:normAutofit lnSpcReduction="10000"/>
          </a:bodyPr>
          <a:lstStyle/>
          <a:p>
            <a:r>
              <a:rPr lang="pt-PT" dirty="0"/>
              <a:t>Tema: </a:t>
            </a:r>
            <a:r>
              <a:rPr kumimoji="0" lang="pt-PT" sz="2400" i="0" u="none" strike="noStrike" kern="1200" cap="none" spc="0" normalizeH="0" baseline="0" dirty="0">
                <a:ln>
                  <a:noFill/>
                </a:ln>
                <a:solidFill>
                  <a:srgbClr val="002060"/>
                </a:solidFill>
                <a:effectLst/>
                <a:uLnTx/>
                <a:uFillTx/>
                <a:latin typeface="Calibri" panose="020F0502020204030204" pitchFamily="34" charset="0"/>
                <a:cs typeface="Calibri" pitchFamily="34" charset="0"/>
              </a:rPr>
              <a:t>Métodos de </a:t>
            </a:r>
            <a:r>
              <a:rPr kumimoji="0" lang="en-CA" sz="2400" i="0" u="none" strike="noStrike" kern="1200" cap="none" spc="0" normalizeH="0" baseline="0" dirty="0">
                <a:ln>
                  <a:noFill/>
                </a:ln>
                <a:solidFill>
                  <a:srgbClr val="002060"/>
                </a:solidFill>
                <a:effectLst/>
                <a:uLnTx/>
                <a:uFillTx/>
                <a:latin typeface="Calibri" panose="020F0502020204030204" pitchFamily="34" charset="0"/>
                <a:cs typeface="Calibri" pitchFamily="34" charset="0"/>
              </a:rPr>
              <a:t>machine</a:t>
            </a:r>
            <a:r>
              <a:rPr kumimoji="0" lang="pt-PT" sz="2400" i="0" u="none" strike="noStrike" kern="1200" cap="none" spc="0" normalizeH="0" baseline="0" dirty="0">
                <a:ln>
                  <a:noFill/>
                </a:ln>
                <a:solidFill>
                  <a:srgbClr val="002060"/>
                </a:solidFill>
                <a:effectLst/>
                <a:uLnTx/>
                <a:uFillTx/>
                <a:latin typeface="Calibri" panose="020F0502020204030204" pitchFamily="34" charset="0"/>
                <a:cs typeface="Calibri" pitchFamily="34" charset="0"/>
              </a:rPr>
              <a:t> </a:t>
            </a:r>
            <a:r>
              <a:rPr kumimoji="0" lang="en-CA" sz="2400" i="0" u="none" strike="noStrike" kern="1200" cap="none" spc="0" normalizeH="0" baseline="0" dirty="0">
                <a:ln>
                  <a:noFill/>
                </a:ln>
                <a:solidFill>
                  <a:srgbClr val="002060"/>
                </a:solidFill>
                <a:effectLst/>
                <a:uLnTx/>
                <a:uFillTx/>
                <a:latin typeface="Calibri" panose="020F0502020204030204" pitchFamily="34" charset="0"/>
                <a:cs typeface="Calibri" pitchFamily="34" charset="0"/>
              </a:rPr>
              <a:t>learning</a:t>
            </a:r>
            <a:r>
              <a:rPr kumimoji="0" lang="pt-PT" sz="2400" i="0" u="none" strike="noStrike" kern="1200" cap="none" spc="0" normalizeH="0" baseline="0" dirty="0">
                <a:ln>
                  <a:noFill/>
                </a:ln>
                <a:solidFill>
                  <a:srgbClr val="002060"/>
                </a:solidFill>
                <a:effectLst/>
                <a:uLnTx/>
                <a:uFillTx/>
                <a:latin typeface="Calibri" panose="020F0502020204030204" pitchFamily="34" charset="0"/>
                <a:cs typeface="Calibri" pitchFamily="34" charset="0"/>
              </a:rPr>
              <a:t> para otimização de cadeias de abastecimento   </a:t>
            </a:r>
          </a:p>
          <a:p>
            <a:endParaRPr lang="pt-PT" dirty="0"/>
          </a:p>
          <a:p>
            <a:r>
              <a:rPr lang="pt-PT" dirty="0"/>
              <a:t>Tiago Rodrigues A41575</a:t>
            </a:r>
          </a:p>
        </p:txBody>
      </p:sp>
      <p:sp>
        <p:nvSpPr>
          <p:cNvPr id="4" name="Slide Number Placeholder 3">
            <a:extLst>
              <a:ext uri="{FF2B5EF4-FFF2-40B4-BE49-F238E27FC236}">
                <a16:creationId xmlns:a16="http://schemas.microsoft.com/office/drawing/2014/main" id="{0F478B53-CA16-4889-A566-4AD207D0107F}"/>
              </a:ext>
            </a:extLst>
          </p:cNvPr>
          <p:cNvSpPr>
            <a:spLocks noGrp="1"/>
          </p:cNvSpPr>
          <p:nvPr>
            <p:ph type="sldNum" sz="quarter" idx="12"/>
          </p:nvPr>
        </p:nvSpPr>
        <p:spPr/>
        <p:txBody>
          <a:bodyPr/>
          <a:lstStyle/>
          <a:p>
            <a:fld id="{D49411B6-D24A-40CC-98F2-DE72B3364D1D}" type="slidenum">
              <a:rPr lang="pt-PT" smtClean="0"/>
              <a:t>1</a:t>
            </a:fld>
            <a:endParaRPr lang="pt-PT"/>
          </a:p>
        </p:txBody>
      </p:sp>
    </p:spTree>
    <p:extLst>
      <p:ext uri="{BB962C8B-B14F-4D97-AF65-F5344CB8AC3E}">
        <p14:creationId xmlns:p14="http://schemas.microsoft.com/office/powerpoint/2010/main" val="2173290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3AA9276A-13E2-4CBC-99C9-479C16BA0127}"/>
              </a:ext>
            </a:extLst>
          </p:cNvPr>
          <p:cNvSpPr/>
          <p:nvPr/>
        </p:nvSpPr>
        <p:spPr>
          <a:xfrm>
            <a:off x="318493" y="250838"/>
            <a:ext cx="1937133" cy="584775"/>
          </a:xfrm>
          <a:prstGeom prst="rect">
            <a:avLst/>
          </a:prstGeom>
        </p:spPr>
        <p:txBody>
          <a:bodyPr wrap="none">
            <a:spAutoFit/>
          </a:bodyPr>
          <a:lstStyle/>
          <a:p>
            <a:r>
              <a:rPr lang="pt-PT" sz="3200" b="1" dirty="0" err="1">
                <a:latin typeface="+mj-lt"/>
              </a:rPr>
              <a:t>Dashboard</a:t>
            </a:r>
            <a:endParaRPr lang="pt-PT" sz="3200" b="1" dirty="0">
              <a:latin typeface="+mj-lt"/>
            </a:endParaRPr>
          </a:p>
        </p:txBody>
      </p:sp>
      <p:sp>
        <p:nvSpPr>
          <p:cNvPr id="45" name="Slide Number Placeholder 44">
            <a:extLst>
              <a:ext uri="{FF2B5EF4-FFF2-40B4-BE49-F238E27FC236}">
                <a16:creationId xmlns:a16="http://schemas.microsoft.com/office/drawing/2014/main" id="{920A0DC0-FFDF-47B7-8476-15EFAA7125F5}"/>
              </a:ext>
            </a:extLst>
          </p:cNvPr>
          <p:cNvSpPr>
            <a:spLocks noGrp="1"/>
          </p:cNvSpPr>
          <p:nvPr>
            <p:ph type="sldNum" sz="quarter" idx="12"/>
          </p:nvPr>
        </p:nvSpPr>
        <p:spPr/>
        <p:txBody>
          <a:bodyPr/>
          <a:lstStyle/>
          <a:p>
            <a:fld id="{D49411B6-D24A-40CC-98F2-DE72B3364D1D}" type="slidenum">
              <a:rPr lang="pt-PT" smtClean="0"/>
              <a:t>10</a:t>
            </a:fld>
            <a:endParaRPr lang="pt-PT"/>
          </a:p>
        </p:txBody>
      </p:sp>
      <p:pic>
        <p:nvPicPr>
          <p:cNvPr id="8" name="Picture 7">
            <a:extLst>
              <a:ext uri="{FF2B5EF4-FFF2-40B4-BE49-F238E27FC236}">
                <a16:creationId xmlns:a16="http://schemas.microsoft.com/office/drawing/2014/main" id="{4FC3B2C3-4676-46E0-AB32-65986FCC72DF}"/>
              </a:ext>
            </a:extLst>
          </p:cNvPr>
          <p:cNvPicPr>
            <a:picLocks noChangeAspect="1"/>
          </p:cNvPicPr>
          <p:nvPr/>
        </p:nvPicPr>
        <p:blipFill>
          <a:blip r:embed="rId2"/>
          <a:stretch>
            <a:fillRect/>
          </a:stretch>
        </p:blipFill>
        <p:spPr>
          <a:xfrm>
            <a:off x="504824" y="1310985"/>
            <a:ext cx="10620375" cy="5296177"/>
          </a:xfrm>
          <a:prstGeom prst="rect">
            <a:avLst/>
          </a:prstGeom>
        </p:spPr>
      </p:pic>
      <p:sp>
        <p:nvSpPr>
          <p:cNvPr id="9" name="TextBox 8">
            <a:extLst>
              <a:ext uri="{FF2B5EF4-FFF2-40B4-BE49-F238E27FC236}">
                <a16:creationId xmlns:a16="http://schemas.microsoft.com/office/drawing/2014/main" id="{97C7ED07-3522-460D-8C5D-005283B38518}"/>
              </a:ext>
            </a:extLst>
          </p:cNvPr>
          <p:cNvSpPr txBox="1"/>
          <p:nvPr/>
        </p:nvSpPr>
        <p:spPr>
          <a:xfrm>
            <a:off x="2876550" y="173893"/>
            <a:ext cx="8996957" cy="830997"/>
          </a:xfrm>
          <a:prstGeom prst="rect">
            <a:avLst/>
          </a:prstGeom>
          <a:noFill/>
        </p:spPr>
        <p:txBody>
          <a:bodyPr wrap="square" rtlCol="0">
            <a:spAutoFit/>
          </a:bodyPr>
          <a:lstStyle/>
          <a:p>
            <a:r>
              <a:rPr lang="pt-PT" sz="1200" dirty="0"/>
              <a:t>Criei um </a:t>
            </a:r>
            <a:r>
              <a:rPr lang="pt-PT" sz="1200" dirty="0" err="1"/>
              <a:t>Dashboard</a:t>
            </a:r>
            <a:r>
              <a:rPr lang="pt-PT" sz="1200" dirty="0"/>
              <a:t> para dar um componente mais visual a isto e ajudar a acompanhar a evolução da simulação, o que acabou por ser um desafio bem  maior do que estava à espera por ter 2 programas a correr e forma-los a comunicar sem que prejudique a simulação.</a:t>
            </a:r>
          </a:p>
          <a:p>
            <a:endParaRPr lang="pt-PT" sz="1200" dirty="0"/>
          </a:p>
          <a:p>
            <a:r>
              <a:rPr lang="pt-PT" sz="1200" dirty="0"/>
              <a:t>Isto também ainda não está terminado, Ele funciona mas ainda tenho de corrigir algumas coisas</a:t>
            </a:r>
          </a:p>
        </p:txBody>
      </p:sp>
    </p:spTree>
    <p:extLst>
      <p:ext uri="{BB962C8B-B14F-4D97-AF65-F5344CB8AC3E}">
        <p14:creationId xmlns:p14="http://schemas.microsoft.com/office/powerpoint/2010/main" val="3133984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07B39-AC08-4873-9446-7F9597B8EAA4}"/>
              </a:ext>
            </a:extLst>
          </p:cNvPr>
          <p:cNvSpPr>
            <a:spLocks noGrp="1"/>
          </p:cNvSpPr>
          <p:nvPr>
            <p:ph type="title"/>
          </p:nvPr>
        </p:nvSpPr>
        <p:spPr>
          <a:xfrm>
            <a:off x="838200" y="838199"/>
            <a:ext cx="10515600" cy="3324225"/>
          </a:xfrm>
        </p:spPr>
        <p:txBody>
          <a:bodyPr>
            <a:normAutofit fontScale="90000"/>
          </a:bodyPr>
          <a:lstStyle/>
          <a:p>
            <a:pPr rtl="0">
              <a:spcBef>
                <a:spcPts val="1100"/>
              </a:spcBef>
              <a:spcAft>
                <a:spcPts val="1100"/>
              </a:spcAft>
            </a:pPr>
            <a:br>
              <a:rPr lang="pt-PT" sz="1300" dirty="0"/>
            </a:br>
            <a:r>
              <a:rPr lang="pt-PT" sz="1300" dirty="0">
                <a:latin typeface="+mn-lt"/>
              </a:rPr>
              <a:t>Inicialmente falar do tema da tese obviamente,</a:t>
            </a:r>
            <a:br>
              <a:rPr lang="pt-PT" sz="1300" dirty="0">
                <a:latin typeface="+mn-lt"/>
              </a:rPr>
            </a:br>
            <a:br>
              <a:rPr lang="pt-PT" sz="1300" dirty="0">
                <a:latin typeface="+mn-lt"/>
              </a:rPr>
            </a:br>
            <a:r>
              <a:rPr lang="pt-PT" sz="1300" dirty="0">
                <a:latin typeface="+mn-lt"/>
              </a:rPr>
              <a:t>Efeito chicote, O que o caracteriza, Como se previne e Como mitigar, apoiado em documentação tentar apresentar as melhores práticas sugeridas pela literatura.</a:t>
            </a:r>
            <a:br>
              <a:rPr lang="pt-PT" sz="1300" dirty="0">
                <a:latin typeface="+mn-lt"/>
              </a:rPr>
            </a:br>
            <a:r>
              <a:rPr lang="pt-PT" sz="1300" dirty="0">
                <a:latin typeface="+mn-lt"/>
              </a:rPr>
              <a:t> </a:t>
            </a:r>
            <a:br>
              <a:rPr lang="pt-PT" sz="1300" dirty="0">
                <a:latin typeface="+mn-lt"/>
              </a:rPr>
            </a:br>
            <a:r>
              <a:rPr lang="pt-PT" sz="1300" dirty="0">
                <a:latin typeface="+mn-lt"/>
              </a:rPr>
              <a:t>Depois gostava de falar dos dois temas que que se interligam fortemente com o tema, </a:t>
            </a:r>
            <a:r>
              <a:rPr lang="pt-PT" sz="1300" dirty="0" err="1">
                <a:latin typeface="+mn-lt"/>
              </a:rPr>
              <a:t>Machine</a:t>
            </a:r>
            <a:r>
              <a:rPr lang="pt-PT" sz="1300" dirty="0">
                <a:latin typeface="+mn-lt"/>
              </a:rPr>
              <a:t> </a:t>
            </a:r>
            <a:r>
              <a:rPr lang="pt-PT" sz="1300" dirty="0" err="1">
                <a:latin typeface="+mn-lt"/>
              </a:rPr>
              <a:t>learning</a:t>
            </a:r>
            <a:r>
              <a:rPr lang="pt-PT" sz="1300" dirty="0">
                <a:latin typeface="+mn-lt"/>
              </a:rPr>
              <a:t> e </a:t>
            </a:r>
            <a:r>
              <a:rPr lang="pt-PT" sz="1300" dirty="0" err="1">
                <a:latin typeface="+mn-lt"/>
              </a:rPr>
              <a:t>Block</a:t>
            </a:r>
            <a:r>
              <a:rPr lang="pt-PT" sz="1300" dirty="0">
                <a:latin typeface="+mn-lt"/>
              </a:rPr>
              <a:t> </a:t>
            </a:r>
            <a:r>
              <a:rPr lang="pt-PT" sz="1300" dirty="0" err="1">
                <a:latin typeface="+mn-lt"/>
              </a:rPr>
              <a:t>chain</a:t>
            </a:r>
            <a:r>
              <a:rPr lang="pt-PT" sz="1300" dirty="0">
                <a:latin typeface="+mn-lt"/>
              </a:rPr>
              <a:t>. Penso explicar O que é, </a:t>
            </a:r>
            <a:br>
              <a:rPr lang="pt-PT" sz="1300" dirty="0">
                <a:latin typeface="+mn-lt"/>
              </a:rPr>
            </a:br>
            <a:r>
              <a:rPr lang="pt-PT" sz="1300" dirty="0">
                <a:latin typeface="+mn-lt"/>
              </a:rPr>
              <a:t>razões para utilizar e para não utilizar e talvez técnicas de Como utilizar. Para cada um dos temas. </a:t>
            </a:r>
            <a:br>
              <a:rPr lang="pt-PT" sz="1300" dirty="0">
                <a:latin typeface="+mn-lt"/>
              </a:rPr>
            </a:br>
            <a:br>
              <a:rPr lang="pt-PT" sz="1300" dirty="0">
                <a:latin typeface="+mn-lt"/>
              </a:rPr>
            </a:br>
            <a:br>
              <a:rPr lang="pt-PT" sz="1300" dirty="0">
                <a:latin typeface="+mn-lt"/>
              </a:rPr>
            </a:br>
            <a:r>
              <a:rPr lang="pt-PT" sz="1300" dirty="0">
                <a:latin typeface="+mn-lt"/>
              </a:rPr>
              <a:t> </a:t>
            </a:r>
            <a:br>
              <a:rPr lang="pt-PT" sz="1300" dirty="0">
                <a:latin typeface="+mn-lt"/>
              </a:rPr>
            </a:br>
            <a:r>
              <a:rPr lang="pt-PT" sz="1300" dirty="0">
                <a:latin typeface="+mn-lt"/>
              </a:rPr>
              <a:t>Comecei a escrever a introdução em inglês mas já desisti, vou voltar a português para ser mais rápido</a:t>
            </a:r>
            <a:br>
              <a:rPr lang="pt-PT" sz="1300" dirty="0">
                <a:latin typeface="+mn-lt"/>
              </a:rPr>
            </a:br>
            <a:br>
              <a:rPr lang="pt-PT" sz="1300" dirty="0">
                <a:latin typeface="+mn-lt"/>
              </a:rPr>
            </a:br>
            <a:r>
              <a:rPr lang="pt-PT" sz="1300" dirty="0">
                <a:latin typeface="+mn-lt"/>
              </a:rPr>
              <a:t>Tenho 74 artigos no </a:t>
            </a:r>
            <a:r>
              <a:rPr lang="pt-PT" sz="1300" dirty="0" err="1">
                <a:latin typeface="+mn-lt"/>
              </a:rPr>
              <a:t>Mendeley</a:t>
            </a:r>
            <a:r>
              <a:rPr lang="pt-PT" sz="1300" dirty="0">
                <a:latin typeface="+mn-lt"/>
              </a:rPr>
              <a:t> sobre estes 3 temas EF, ML e BC. Pareciam muitos mas vejo agora que devia arranjar mais uns.</a:t>
            </a:r>
            <a:br>
              <a:rPr lang="pt-PT" sz="1300" dirty="0">
                <a:latin typeface="+mn-lt"/>
              </a:rPr>
            </a:br>
            <a:br>
              <a:rPr lang="pt-PT" sz="1300" dirty="0">
                <a:latin typeface="+mn-lt"/>
              </a:rPr>
            </a:br>
            <a:r>
              <a:rPr lang="pt-PT" sz="1300" dirty="0">
                <a:latin typeface="+mn-lt"/>
              </a:rPr>
              <a:t>Já fiz alguns apontamentos mas n tenho nada formal escrito. Se não tiver nada contra vou começar este fim de semana a escrever, mas estou aberto a sugestões.</a:t>
            </a:r>
            <a:br>
              <a:rPr lang="pt-PT" sz="1300" dirty="0">
                <a:latin typeface="+mn-lt"/>
              </a:rPr>
            </a:br>
            <a:r>
              <a:rPr lang="pt-PT" sz="1300" dirty="0">
                <a:latin typeface="+mn-lt"/>
              </a:rPr>
              <a:t>Como estou apertado de tempo estou a pensar  agarrar-me ao texto e escrever o máximo que conseguir no próximo mês, garantir a teórica e depois avançar até onde conseguir no simulador….</a:t>
            </a:r>
            <a:br>
              <a:rPr lang="pt-PT" sz="1300" dirty="0">
                <a:latin typeface="+mn-lt"/>
              </a:rPr>
            </a:br>
            <a:endParaRPr lang="pt-PT" sz="1300" dirty="0">
              <a:latin typeface="+mn-lt"/>
            </a:endParaRPr>
          </a:p>
        </p:txBody>
      </p:sp>
      <p:sp>
        <p:nvSpPr>
          <p:cNvPr id="4" name="Slide Number Placeholder 3">
            <a:extLst>
              <a:ext uri="{FF2B5EF4-FFF2-40B4-BE49-F238E27FC236}">
                <a16:creationId xmlns:a16="http://schemas.microsoft.com/office/drawing/2014/main" id="{014B3227-A489-4384-B8C0-853531B9BC81}"/>
              </a:ext>
            </a:extLst>
          </p:cNvPr>
          <p:cNvSpPr>
            <a:spLocks noGrp="1"/>
          </p:cNvSpPr>
          <p:nvPr>
            <p:ph type="sldNum" sz="quarter" idx="12"/>
          </p:nvPr>
        </p:nvSpPr>
        <p:spPr/>
        <p:txBody>
          <a:bodyPr/>
          <a:lstStyle/>
          <a:p>
            <a:fld id="{D49411B6-D24A-40CC-98F2-DE72B3364D1D}" type="slidenum">
              <a:rPr lang="pt-PT" smtClean="0"/>
              <a:t>11</a:t>
            </a:fld>
            <a:endParaRPr lang="pt-PT"/>
          </a:p>
        </p:txBody>
      </p:sp>
      <p:sp>
        <p:nvSpPr>
          <p:cNvPr id="6" name="TextBox 5">
            <a:extLst>
              <a:ext uri="{FF2B5EF4-FFF2-40B4-BE49-F238E27FC236}">
                <a16:creationId xmlns:a16="http://schemas.microsoft.com/office/drawing/2014/main" id="{E49AAAF8-C5A8-43C9-83E4-32D3900D2553}"/>
              </a:ext>
            </a:extLst>
          </p:cNvPr>
          <p:cNvSpPr txBox="1"/>
          <p:nvPr/>
        </p:nvSpPr>
        <p:spPr>
          <a:xfrm>
            <a:off x="838200" y="468867"/>
            <a:ext cx="6096000" cy="369332"/>
          </a:xfrm>
          <a:prstGeom prst="rect">
            <a:avLst/>
          </a:prstGeom>
          <a:noFill/>
        </p:spPr>
        <p:txBody>
          <a:bodyPr wrap="square">
            <a:spAutoFit/>
          </a:bodyPr>
          <a:lstStyle/>
          <a:p>
            <a:r>
              <a:rPr lang="pt-PT" sz="1800" dirty="0"/>
              <a:t>O que planei abordar na </a:t>
            </a:r>
            <a:r>
              <a:rPr lang="pt-PT" sz="1800" b="1" dirty="0">
                <a:latin typeface="+mn-lt"/>
              </a:rPr>
              <a:t>dissertação</a:t>
            </a:r>
            <a:endParaRPr lang="pt-PT" b="1" dirty="0"/>
          </a:p>
        </p:txBody>
      </p:sp>
    </p:spTree>
    <p:extLst>
      <p:ext uri="{BB962C8B-B14F-4D97-AF65-F5344CB8AC3E}">
        <p14:creationId xmlns:p14="http://schemas.microsoft.com/office/powerpoint/2010/main" val="47970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 name="Picture 60">
            <a:extLst>
              <a:ext uri="{FF2B5EF4-FFF2-40B4-BE49-F238E27FC236}">
                <a16:creationId xmlns:a16="http://schemas.microsoft.com/office/drawing/2014/main" id="{1CABCACE-5F19-4E7A-9E95-045CFD1EFB7E}"/>
              </a:ext>
            </a:extLst>
          </p:cNvPr>
          <p:cNvPicPr>
            <a:picLocks noChangeAspect="1"/>
          </p:cNvPicPr>
          <p:nvPr/>
        </p:nvPicPr>
        <p:blipFill>
          <a:blip r:embed="rId2"/>
          <a:stretch>
            <a:fillRect/>
          </a:stretch>
        </p:blipFill>
        <p:spPr>
          <a:xfrm>
            <a:off x="3030630" y="68262"/>
            <a:ext cx="8973961" cy="6721475"/>
          </a:xfrm>
          <a:prstGeom prst="rect">
            <a:avLst/>
          </a:prstGeom>
        </p:spPr>
      </p:pic>
      <p:sp>
        <p:nvSpPr>
          <p:cNvPr id="2" name="Title 1">
            <a:extLst>
              <a:ext uri="{FF2B5EF4-FFF2-40B4-BE49-F238E27FC236}">
                <a16:creationId xmlns:a16="http://schemas.microsoft.com/office/drawing/2014/main" id="{5B7ADFCB-4497-4864-A130-DBA7A0BE98EF}"/>
              </a:ext>
            </a:extLst>
          </p:cNvPr>
          <p:cNvSpPr>
            <a:spLocks noGrp="1"/>
          </p:cNvSpPr>
          <p:nvPr>
            <p:ph type="title"/>
          </p:nvPr>
        </p:nvSpPr>
        <p:spPr>
          <a:xfrm>
            <a:off x="466725" y="384175"/>
            <a:ext cx="10515600" cy="1325563"/>
          </a:xfrm>
        </p:spPr>
        <p:txBody>
          <a:bodyPr>
            <a:normAutofit fontScale="90000"/>
          </a:bodyPr>
          <a:lstStyle/>
          <a:p>
            <a:r>
              <a:rPr lang="pt-PT" dirty="0"/>
              <a:t>Proposta</a:t>
            </a:r>
            <a:br>
              <a:rPr lang="pt-PT" dirty="0"/>
            </a:br>
            <a:r>
              <a:rPr lang="pt-PT" dirty="0"/>
              <a:t>Entregue</a:t>
            </a:r>
            <a:br>
              <a:rPr lang="pt-PT" dirty="0"/>
            </a:br>
            <a:br>
              <a:rPr lang="pt-PT" dirty="0"/>
            </a:br>
            <a:r>
              <a:rPr lang="pt-PT" sz="2200" dirty="0"/>
              <a:t>Para referencia </a:t>
            </a:r>
            <a:endParaRPr lang="pt-PT" dirty="0"/>
          </a:p>
        </p:txBody>
      </p:sp>
      <p:sp>
        <p:nvSpPr>
          <p:cNvPr id="4" name="Slide Number Placeholder 3">
            <a:extLst>
              <a:ext uri="{FF2B5EF4-FFF2-40B4-BE49-F238E27FC236}">
                <a16:creationId xmlns:a16="http://schemas.microsoft.com/office/drawing/2014/main" id="{E30E61A3-D8A0-4B30-9E15-18DBFE35D9DF}"/>
              </a:ext>
            </a:extLst>
          </p:cNvPr>
          <p:cNvSpPr>
            <a:spLocks noGrp="1"/>
          </p:cNvSpPr>
          <p:nvPr>
            <p:ph type="sldNum" sz="quarter" idx="12"/>
          </p:nvPr>
        </p:nvSpPr>
        <p:spPr/>
        <p:txBody>
          <a:bodyPr/>
          <a:lstStyle/>
          <a:p>
            <a:fld id="{D49411B6-D24A-40CC-98F2-DE72B3364D1D}" type="slidenum">
              <a:rPr lang="pt-PT" smtClean="0"/>
              <a:t>2</a:t>
            </a:fld>
            <a:endParaRPr lang="pt-PT"/>
          </a:p>
        </p:txBody>
      </p:sp>
    </p:spTree>
    <p:extLst>
      <p:ext uri="{BB962C8B-B14F-4D97-AF65-F5344CB8AC3E}">
        <p14:creationId xmlns:p14="http://schemas.microsoft.com/office/powerpoint/2010/main" val="1630927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ADFCB-4497-4864-A130-DBA7A0BE98EF}"/>
              </a:ext>
            </a:extLst>
          </p:cNvPr>
          <p:cNvSpPr>
            <a:spLocks noGrp="1"/>
          </p:cNvSpPr>
          <p:nvPr>
            <p:ph type="title"/>
          </p:nvPr>
        </p:nvSpPr>
        <p:spPr>
          <a:xfrm>
            <a:off x="466725" y="384175"/>
            <a:ext cx="10515600" cy="1325563"/>
          </a:xfrm>
        </p:spPr>
        <p:txBody>
          <a:bodyPr/>
          <a:lstStyle/>
          <a:p>
            <a:r>
              <a:rPr lang="pt-PT" dirty="0"/>
              <a:t>Objetivos:</a:t>
            </a:r>
          </a:p>
        </p:txBody>
      </p:sp>
      <p:sp>
        <p:nvSpPr>
          <p:cNvPr id="4" name="Slide Number Placeholder 3">
            <a:extLst>
              <a:ext uri="{FF2B5EF4-FFF2-40B4-BE49-F238E27FC236}">
                <a16:creationId xmlns:a16="http://schemas.microsoft.com/office/drawing/2014/main" id="{E30E61A3-D8A0-4B30-9E15-18DBFE35D9DF}"/>
              </a:ext>
            </a:extLst>
          </p:cNvPr>
          <p:cNvSpPr>
            <a:spLocks noGrp="1"/>
          </p:cNvSpPr>
          <p:nvPr>
            <p:ph type="sldNum" sz="quarter" idx="12"/>
          </p:nvPr>
        </p:nvSpPr>
        <p:spPr/>
        <p:txBody>
          <a:bodyPr/>
          <a:lstStyle/>
          <a:p>
            <a:fld id="{D49411B6-D24A-40CC-98F2-DE72B3364D1D}" type="slidenum">
              <a:rPr lang="pt-PT" smtClean="0"/>
              <a:t>3</a:t>
            </a:fld>
            <a:endParaRPr lang="pt-PT"/>
          </a:p>
        </p:txBody>
      </p:sp>
      <p:sp>
        <p:nvSpPr>
          <p:cNvPr id="3" name="TextBox 2">
            <a:extLst>
              <a:ext uri="{FF2B5EF4-FFF2-40B4-BE49-F238E27FC236}">
                <a16:creationId xmlns:a16="http://schemas.microsoft.com/office/drawing/2014/main" id="{325FFE98-783A-405F-97BF-A41EF3A06C1D}"/>
              </a:ext>
            </a:extLst>
          </p:cNvPr>
          <p:cNvSpPr txBox="1"/>
          <p:nvPr/>
        </p:nvSpPr>
        <p:spPr>
          <a:xfrm>
            <a:off x="590550" y="1709738"/>
            <a:ext cx="10515600" cy="1200329"/>
          </a:xfrm>
          <a:prstGeom prst="rect">
            <a:avLst/>
          </a:prstGeom>
          <a:noFill/>
        </p:spPr>
        <p:txBody>
          <a:bodyPr wrap="square" rtlCol="0">
            <a:spAutoFit/>
          </a:bodyPr>
          <a:lstStyle/>
          <a:p>
            <a:pPr marL="285750" indent="-285750">
              <a:buFont typeface="Arial" panose="020B0604020202020204" pitchFamily="34" charset="0"/>
              <a:buChar char="•"/>
            </a:pPr>
            <a:r>
              <a:rPr lang="pt-PT" dirty="0"/>
              <a:t>Criar um </a:t>
            </a:r>
            <a:r>
              <a:rPr lang="pt-PT" b="1" dirty="0"/>
              <a:t>simulador</a:t>
            </a:r>
            <a:r>
              <a:rPr lang="pt-PT" dirty="0"/>
              <a:t> para testar as variáveis</a:t>
            </a:r>
          </a:p>
          <a:p>
            <a:pPr marL="285750" indent="-285750">
              <a:buFont typeface="Arial" panose="020B0604020202020204" pitchFamily="34" charset="0"/>
              <a:buChar char="•"/>
            </a:pPr>
            <a:r>
              <a:rPr lang="pt-PT" dirty="0"/>
              <a:t>Desenvolver um modelo com as melhores condições</a:t>
            </a:r>
          </a:p>
          <a:p>
            <a:pPr marL="285750" indent="-285750">
              <a:buFont typeface="Arial" panose="020B0604020202020204" pitchFamily="34" charset="0"/>
              <a:buChar char="•"/>
            </a:pPr>
            <a:r>
              <a:rPr lang="pt-PT" dirty="0"/>
              <a:t> Comprovar que a partilha de informação com o mercado resulta em sinergias que beneficiará a todos, pois aumenta a eficiência geral do sistema</a:t>
            </a:r>
          </a:p>
        </p:txBody>
      </p:sp>
    </p:spTree>
    <p:extLst>
      <p:ext uri="{BB962C8B-B14F-4D97-AF65-F5344CB8AC3E}">
        <p14:creationId xmlns:p14="http://schemas.microsoft.com/office/powerpoint/2010/main" val="147234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A9403-AA7F-4D26-A9B6-FA52C81D07A1}"/>
              </a:ext>
            </a:extLst>
          </p:cNvPr>
          <p:cNvSpPr>
            <a:spLocks noGrp="1"/>
          </p:cNvSpPr>
          <p:nvPr>
            <p:ph type="ctrTitle"/>
          </p:nvPr>
        </p:nvSpPr>
        <p:spPr/>
        <p:txBody>
          <a:bodyPr>
            <a:normAutofit/>
          </a:bodyPr>
          <a:lstStyle/>
          <a:p>
            <a:r>
              <a:rPr lang="pt-PT" b="1" dirty="0">
                <a:solidFill>
                  <a:srgbClr val="002060"/>
                </a:solidFill>
              </a:rPr>
              <a:t>O que fiz</a:t>
            </a:r>
          </a:p>
        </p:txBody>
      </p:sp>
      <p:sp>
        <p:nvSpPr>
          <p:cNvPr id="4" name="Slide Number Placeholder 3">
            <a:extLst>
              <a:ext uri="{FF2B5EF4-FFF2-40B4-BE49-F238E27FC236}">
                <a16:creationId xmlns:a16="http://schemas.microsoft.com/office/drawing/2014/main" id="{0F478B53-CA16-4889-A566-4AD207D0107F}"/>
              </a:ext>
            </a:extLst>
          </p:cNvPr>
          <p:cNvSpPr>
            <a:spLocks noGrp="1"/>
          </p:cNvSpPr>
          <p:nvPr>
            <p:ph type="sldNum" sz="quarter" idx="12"/>
          </p:nvPr>
        </p:nvSpPr>
        <p:spPr/>
        <p:txBody>
          <a:bodyPr/>
          <a:lstStyle/>
          <a:p>
            <a:fld id="{D49411B6-D24A-40CC-98F2-DE72B3364D1D}" type="slidenum">
              <a:rPr lang="pt-PT" smtClean="0"/>
              <a:t>4</a:t>
            </a:fld>
            <a:endParaRPr lang="pt-PT"/>
          </a:p>
        </p:txBody>
      </p:sp>
    </p:spTree>
    <p:extLst>
      <p:ext uri="{BB962C8B-B14F-4D97-AF65-F5344CB8AC3E}">
        <p14:creationId xmlns:p14="http://schemas.microsoft.com/office/powerpoint/2010/main" val="3970645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B4AC6-B1F8-4D2F-82C3-CDA8A959B108}"/>
              </a:ext>
            </a:extLst>
          </p:cNvPr>
          <p:cNvSpPr>
            <a:spLocks noGrp="1"/>
          </p:cNvSpPr>
          <p:nvPr>
            <p:ph type="title"/>
          </p:nvPr>
        </p:nvSpPr>
        <p:spPr>
          <a:xfrm>
            <a:off x="341832" y="-66163"/>
            <a:ext cx="6855802" cy="1278288"/>
          </a:xfrm>
        </p:spPr>
        <p:txBody>
          <a:bodyPr>
            <a:normAutofit/>
          </a:bodyPr>
          <a:lstStyle/>
          <a:p>
            <a:r>
              <a:rPr lang="pt-PT" sz="3200" b="1" dirty="0"/>
              <a:t>Simulador  - Conceitos e premissas:</a:t>
            </a:r>
          </a:p>
        </p:txBody>
      </p:sp>
      <p:sp>
        <p:nvSpPr>
          <p:cNvPr id="18" name="TextBox 17">
            <a:extLst>
              <a:ext uri="{FF2B5EF4-FFF2-40B4-BE49-F238E27FC236}">
                <a16:creationId xmlns:a16="http://schemas.microsoft.com/office/drawing/2014/main" id="{2515A079-2EDA-4917-A301-17F059350B35}"/>
              </a:ext>
            </a:extLst>
          </p:cNvPr>
          <p:cNvSpPr txBox="1"/>
          <p:nvPr/>
        </p:nvSpPr>
        <p:spPr>
          <a:xfrm>
            <a:off x="10626289" y="25973"/>
            <a:ext cx="324128" cy="369332"/>
          </a:xfrm>
          <a:prstGeom prst="rect">
            <a:avLst/>
          </a:prstGeom>
          <a:noFill/>
        </p:spPr>
        <p:txBody>
          <a:bodyPr wrap="none" rtlCol="0">
            <a:spAutoFit/>
          </a:bodyPr>
          <a:lstStyle/>
          <a:p>
            <a:r>
              <a:rPr lang="pt-PT" b="1" dirty="0"/>
              <a:t>A</a:t>
            </a:r>
          </a:p>
        </p:txBody>
      </p:sp>
      <p:sp>
        <p:nvSpPr>
          <p:cNvPr id="19" name="TextBox 18">
            <a:extLst>
              <a:ext uri="{FF2B5EF4-FFF2-40B4-BE49-F238E27FC236}">
                <a16:creationId xmlns:a16="http://schemas.microsoft.com/office/drawing/2014/main" id="{EDD663FA-1294-47A4-BFF6-9D2247528149}"/>
              </a:ext>
            </a:extLst>
          </p:cNvPr>
          <p:cNvSpPr txBox="1"/>
          <p:nvPr/>
        </p:nvSpPr>
        <p:spPr>
          <a:xfrm>
            <a:off x="10635907" y="754528"/>
            <a:ext cx="314510" cy="369332"/>
          </a:xfrm>
          <a:prstGeom prst="rect">
            <a:avLst/>
          </a:prstGeom>
          <a:noFill/>
        </p:spPr>
        <p:txBody>
          <a:bodyPr wrap="none" rtlCol="0">
            <a:spAutoFit/>
          </a:bodyPr>
          <a:lstStyle/>
          <a:p>
            <a:r>
              <a:rPr lang="pt-PT" b="1" dirty="0"/>
              <a:t>B</a:t>
            </a:r>
          </a:p>
        </p:txBody>
      </p:sp>
      <p:sp>
        <p:nvSpPr>
          <p:cNvPr id="20" name="TextBox 19">
            <a:extLst>
              <a:ext uri="{FF2B5EF4-FFF2-40B4-BE49-F238E27FC236}">
                <a16:creationId xmlns:a16="http://schemas.microsoft.com/office/drawing/2014/main" id="{893EEF50-A391-492C-86F6-CA4A3AF09228}"/>
              </a:ext>
            </a:extLst>
          </p:cNvPr>
          <p:cNvSpPr txBox="1"/>
          <p:nvPr/>
        </p:nvSpPr>
        <p:spPr>
          <a:xfrm>
            <a:off x="10657895" y="1610983"/>
            <a:ext cx="306494" cy="369332"/>
          </a:xfrm>
          <a:prstGeom prst="rect">
            <a:avLst/>
          </a:prstGeom>
          <a:noFill/>
        </p:spPr>
        <p:txBody>
          <a:bodyPr wrap="none" rtlCol="0">
            <a:spAutoFit/>
          </a:bodyPr>
          <a:lstStyle/>
          <a:p>
            <a:r>
              <a:rPr lang="pt-PT" b="1" dirty="0"/>
              <a:t>C</a:t>
            </a:r>
          </a:p>
        </p:txBody>
      </p:sp>
      <p:cxnSp>
        <p:nvCxnSpPr>
          <p:cNvPr id="32" name="Straight Arrow Connector 31">
            <a:extLst>
              <a:ext uri="{FF2B5EF4-FFF2-40B4-BE49-F238E27FC236}">
                <a16:creationId xmlns:a16="http://schemas.microsoft.com/office/drawing/2014/main" id="{9549DF9F-3D9D-40C9-B8E7-E14EB1FD1407}"/>
              </a:ext>
            </a:extLst>
          </p:cNvPr>
          <p:cNvCxnSpPr>
            <a:cxnSpLocks/>
          </p:cNvCxnSpPr>
          <p:nvPr/>
        </p:nvCxnSpPr>
        <p:spPr>
          <a:xfrm>
            <a:off x="10788353" y="282749"/>
            <a:ext cx="2487" cy="455522"/>
          </a:xfrm>
          <a:prstGeom prst="straightConnector1">
            <a:avLst/>
          </a:prstGeom>
          <a:ln w="28575">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3" name="Slide Number Placeholder 52">
            <a:extLst>
              <a:ext uri="{FF2B5EF4-FFF2-40B4-BE49-F238E27FC236}">
                <a16:creationId xmlns:a16="http://schemas.microsoft.com/office/drawing/2014/main" id="{EF3B95A7-6279-4A77-8F39-DA354598B5E4}"/>
              </a:ext>
            </a:extLst>
          </p:cNvPr>
          <p:cNvSpPr>
            <a:spLocks noGrp="1"/>
          </p:cNvSpPr>
          <p:nvPr>
            <p:ph type="sldNum" sz="quarter" idx="12"/>
          </p:nvPr>
        </p:nvSpPr>
        <p:spPr/>
        <p:txBody>
          <a:bodyPr/>
          <a:lstStyle/>
          <a:p>
            <a:fld id="{D49411B6-D24A-40CC-98F2-DE72B3364D1D}" type="slidenum">
              <a:rPr lang="pt-PT" smtClean="0"/>
              <a:t>5</a:t>
            </a:fld>
            <a:endParaRPr lang="pt-PT" dirty="0"/>
          </a:p>
        </p:txBody>
      </p:sp>
      <p:sp>
        <p:nvSpPr>
          <p:cNvPr id="3" name="TextBox 2">
            <a:extLst>
              <a:ext uri="{FF2B5EF4-FFF2-40B4-BE49-F238E27FC236}">
                <a16:creationId xmlns:a16="http://schemas.microsoft.com/office/drawing/2014/main" id="{EFB961C0-FD3C-4582-A44E-33A4CCE24DB8}"/>
              </a:ext>
            </a:extLst>
          </p:cNvPr>
          <p:cNvSpPr txBox="1"/>
          <p:nvPr/>
        </p:nvSpPr>
        <p:spPr>
          <a:xfrm>
            <a:off x="327479" y="922072"/>
            <a:ext cx="9593997" cy="938719"/>
          </a:xfrm>
          <a:prstGeom prst="rect">
            <a:avLst/>
          </a:prstGeom>
          <a:noFill/>
        </p:spPr>
        <p:txBody>
          <a:bodyPr wrap="square" rtlCol="0">
            <a:spAutoFit/>
          </a:bodyPr>
          <a:lstStyle/>
          <a:p>
            <a:r>
              <a:rPr lang="pt-PT" sz="1100" b="1" dirty="0"/>
              <a:t>Actor</a:t>
            </a:r>
            <a:r>
              <a:rPr lang="pt-PT" sz="1100" dirty="0"/>
              <a:t> – Equivalente a uma empresa ou cliente. Um elemento da cadeia de valor, que fará encomendas a outros atores e/ou envia encomendas para outros atores. </a:t>
            </a:r>
          </a:p>
          <a:p>
            <a:r>
              <a:rPr lang="pt-PT" sz="1100" dirty="0"/>
              <a:t>Existem 2 tipos de atores especiais o cliente final (C) e a base da cadeia de valor (A). Usando como exemplo a cadeia ao lado o cliente C diariamente faz encomendas e o talho entrega consoante a </a:t>
            </a:r>
            <a:r>
              <a:rPr lang="pt-PT" sz="1100" dirty="0" err="1"/>
              <a:t>disponibidade</a:t>
            </a:r>
            <a:r>
              <a:rPr lang="pt-PT" sz="1100" dirty="0"/>
              <a:t>, caso necessite de mais irá encomendar ao criador (A).</a:t>
            </a:r>
          </a:p>
          <a:p>
            <a:r>
              <a:rPr lang="pt-PT" sz="1100" dirty="0"/>
              <a:t>Para evitar problemas futuros, defini que o criador (Ator de base da cadeia) terá um stock infinito, tal como o cliente (que defini ter sempre o id 0 (zero) ) também terá um inventário infinito.</a:t>
            </a:r>
          </a:p>
        </p:txBody>
      </p:sp>
      <p:cxnSp>
        <p:nvCxnSpPr>
          <p:cNvPr id="52" name="Straight Arrow Connector 51">
            <a:extLst>
              <a:ext uri="{FF2B5EF4-FFF2-40B4-BE49-F238E27FC236}">
                <a16:creationId xmlns:a16="http://schemas.microsoft.com/office/drawing/2014/main" id="{33C895D3-DFB8-4BD8-8376-541A226B0CED}"/>
              </a:ext>
            </a:extLst>
          </p:cNvPr>
          <p:cNvCxnSpPr>
            <a:cxnSpLocks/>
          </p:cNvCxnSpPr>
          <p:nvPr/>
        </p:nvCxnSpPr>
        <p:spPr>
          <a:xfrm>
            <a:off x="10789865" y="1155461"/>
            <a:ext cx="2487" cy="455522"/>
          </a:xfrm>
          <a:prstGeom prst="straightConnector1">
            <a:avLst/>
          </a:prstGeom>
          <a:ln w="28575">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FC12787C-FB77-4EF5-9AD0-0FAC4D7C45B6}"/>
              </a:ext>
            </a:extLst>
          </p:cNvPr>
          <p:cNvSpPr txBox="1"/>
          <p:nvPr/>
        </p:nvSpPr>
        <p:spPr>
          <a:xfrm>
            <a:off x="10950417" y="122918"/>
            <a:ext cx="1181456" cy="276999"/>
          </a:xfrm>
          <a:prstGeom prst="rect">
            <a:avLst/>
          </a:prstGeom>
          <a:noFill/>
        </p:spPr>
        <p:txBody>
          <a:bodyPr wrap="square">
            <a:spAutoFit/>
          </a:bodyPr>
          <a:lstStyle/>
          <a:p>
            <a:r>
              <a:rPr lang="pt-PT" sz="1200" dirty="0"/>
              <a:t>Criador</a:t>
            </a:r>
          </a:p>
        </p:txBody>
      </p:sp>
      <p:sp>
        <p:nvSpPr>
          <p:cNvPr id="56" name="TextBox 55">
            <a:extLst>
              <a:ext uri="{FF2B5EF4-FFF2-40B4-BE49-F238E27FC236}">
                <a16:creationId xmlns:a16="http://schemas.microsoft.com/office/drawing/2014/main" id="{3395B84F-8F8D-4B81-946B-478BE856DF68}"/>
              </a:ext>
            </a:extLst>
          </p:cNvPr>
          <p:cNvSpPr txBox="1"/>
          <p:nvPr/>
        </p:nvSpPr>
        <p:spPr>
          <a:xfrm>
            <a:off x="11010544" y="800694"/>
            <a:ext cx="1181456" cy="276999"/>
          </a:xfrm>
          <a:prstGeom prst="rect">
            <a:avLst/>
          </a:prstGeom>
          <a:noFill/>
        </p:spPr>
        <p:txBody>
          <a:bodyPr wrap="square">
            <a:spAutoFit/>
          </a:bodyPr>
          <a:lstStyle/>
          <a:p>
            <a:r>
              <a:rPr lang="pt-PT" sz="1200" dirty="0"/>
              <a:t>Talho</a:t>
            </a:r>
          </a:p>
        </p:txBody>
      </p:sp>
      <p:sp>
        <p:nvSpPr>
          <p:cNvPr id="57" name="TextBox 56">
            <a:extLst>
              <a:ext uri="{FF2B5EF4-FFF2-40B4-BE49-F238E27FC236}">
                <a16:creationId xmlns:a16="http://schemas.microsoft.com/office/drawing/2014/main" id="{3F872032-4FE7-4A7B-A344-F5292A9D0BD7}"/>
              </a:ext>
            </a:extLst>
          </p:cNvPr>
          <p:cNvSpPr txBox="1"/>
          <p:nvPr/>
        </p:nvSpPr>
        <p:spPr>
          <a:xfrm>
            <a:off x="11010544" y="1588556"/>
            <a:ext cx="1181456" cy="276999"/>
          </a:xfrm>
          <a:prstGeom prst="rect">
            <a:avLst/>
          </a:prstGeom>
          <a:noFill/>
        </p:spPr>
        <p:txBody>
          <a:bodyPr wrap="square">
            <a:spAutoFit/>
          </a:bodyPr>
          <a:lstStyle/>
          <a:p>
            <a:r>
              <a:rPr lang="pt-PT" sz="1200" dirty="0"/>
              <a:t>Cliente</a:t>
            </a:r>
          </a:p>
        </p:txBody>
      </p:sp>
      <p:sp>
        <p:nvSpPr>
          <p:cNvPr id="60" name="TextBox 59">
            <a:extLst>
              <a:ext uri="{FF2B5EF4-FFF2-40B4-BE49-F238E27FC236}">
                <a16:creationId xmlns:a16="http://schemas.microsoft.com/office/drawing/2014/main" id="{BD242F2D-6436-49B6-843D-09371FCC394C}"/>
              </a:ext>
            </a:extLst>
          </p:cNvPr>
          <p:cNvSpPr txBox="1"/>
          <p:nvPr/>
        </p:nvSpPr>
        <p:spPr>
          <a:xfrm>
            <a:off x="5621" y="2446920"/>
            <a:ext cx="2344218" cy="2954655"/>
          </a:xfrm>
          <a:prstGeom prst="rect">
            <a:avLst/>
          </a:prstGeom>
          <a:noFill/>
        </p:spPr>
        <p:txBody>
          <a:bodyPr wrap="square">
            <a:spAutoFit/>
          </a:bodyPr>
          <a:lstStyle/>
          <a:p>
            <a:r>
              <a:rPr lang="pt-PT" sz="600" b="0" dirty="0">
                <a:solidFill>
                  <a:srgbClr val="000000"/>
                </a:solidFill>
                <a:effectLst/>
                <a:latin typeface="Consolas" panose="020B0609020204030204" pitchFamily="49" charset="0"/>
              </a:rPr>
              <a:t>            </a:t>
            </a:r>
            <a:r>
              <a:rPr lang="pt-PT" sz="600" b="0" dirty="0">
                <a:solidFill>
                  <a:srgbClr val="A31515"/>
                </a:solidFill>
                <a:effectLst/>
                <a:latin typeface="Consolas" panose="020B0609020204030204" pitchFamily="49" charset="0"/>
              </a:rPr>
              <a:t>"id"</a:t>
            </a:r>
            <a:r>
              <a:rPr lang="pt-PT" sz="600" b="0" dirty="0">
                <a:solidFill>
                  <a:srgbClr val="000000"/>
                </a:solidFill>
                <a:effectLst/>
                <a:latin typeface="Consolas" panose="020B0609020204030204" pitchFamily="49" charset="0"/>
              </a:rPr>
              <a:t>: </a:t>
            </a:r>
            <a:r>
              <a:rPr lang="pt-PT" sz="600" b="0" dirty="0">
                <a:solidFill>
                  <a:srgbClr val="098658"/>
                </a:solidFill>
                <a:effectLst/>
                <a:latin typeface="Consolas" panose="020B0609020204030204" pitchFamily="49" charset="0"/>
              </a:rPr>
              <a:t>1</a:t>
            </a:r>
            <a:r>
              <a:rPr lang="pt-PT" sz="600" b="0" dirty="0">
                <a:solidFill>
                  <a:srgbClr val="000000"/>
                </a:solidFill>
                <a:effectLst/>
                <a:latin typeface="Consolas" panose="020B0609020204030204" pitchFamily="49" charset="0"/>
              </a:rPr>
              <a:t>,</a:t>
            </a:r>
          </a:p>
          <a:p>
            <a:r>
              <a:rPr lang="pt-PT" sz="600" b="0" dirty="0">
                <a:solidFill>
                  <a:srgbClr val="000000"/>
                </a:solidFill>
                <a:effectLst/>
                <a:latin typeface="Consolas" panose="020B0609020204030204" pitchFamily="49" charset="0"/>
              </a:rPr>
              <a:t>            </a:t>
            </a:r>
            <a:r>
              <a:rPr lang="pt-PT" sz="600" b="0" dirty="0">
                <a:solidFill>
                  <a:srgbClr val="A31515"/>
                </a:solidFill>
                <a:effectLst/>
                <a:latin typeface="Consolas" panose="020B0609020204030204" pitchFamily="49" charset="0"/>
              </a:rPr>
              <a:t>"</a:t>
            </a:r>
            <a:r>
              <a:rPr lang="pt-PT" sz="600" b="0" dirty="0" err="1">
                <a:solidFill>
                  <a:srgbClr val="A31515"/>
                </a:solidFill>
                <a:effectLst/>
                <a:latin typeface="Consolas" panose="020B0609020204030204" pitchFamily="49" charset="0"/>
              </a:rPr>
              <a:t>name</a:t>
            </a:r>
            <a:r>
              <a:rPr lang="pt-PT" sz="600" b="0" dirty="0">
                <a:solidFill>
                  <a:srgbClr val="A31515"/>
                </a:solidFill>
                <a:effectLst/>
                <a:latin typeface="Consolas" panose="020B0609020204030204" pitchFamily="49" charset="0"/>
              </a:rPr>
              <a:t>"</a:t>
            </a:r>
            <a:r>
              <a:rPr lang="pt-PT" sz="600" b="0" dirty="0">
                <a:solidFill>
                  <a:srgbClr val="000000"/>
                </a:solidFill>
                <a:effectLst/>
                <a:latin typeface="Consolas" panose="020B0609020204030204" pitchFamily="49" charset="0"/>
              </a:rPr>
              <a:t>: </a:t>
            </a:r>
            <a:r>
              <a:rPr lang="pt-PT" sz="600" b="0" dirty="0">
                <a:solidFill>
                  <a:srgbClr val="A31515"/>
                </a:solidFill>
                <a:effectLst/>
                <a:latin typeface="Consolas" panose="020B0609020204030204" pitchFamily="49" charset="0"/>
              </a:rPr>
              <a:t>"</a:t>
            </a:r>
            <a:r>
              <a:rPr lang="pt-PT" sz="600" b="0" dirty="0" err="1">
                <a:solidFill>
                  <a:srgbClr val="A31515"/>
                </a:solidFill>
                <a:effectLst/>
                <a:latin typeface="Consolas" panose="020B0609020204030204" pitchFamily="49" charset="0"/>
              </a:rPr>
              <a:t>Retailer</a:t>
            </a:r>
            <a:r>
              <a:rPr lang="pt-PT" sz="600" b="0" dirty="0">
                <a:solidFill>
                  <a:srgbClr val="A31515"/>
                </a:solidFill>
                <a:effectLst/>
                <a:latin typeface="Consolas" panose="020B0609020204030204" pitchFamily="49" charset="0"/>
              </a:rPr>
              <a:t>"</a:t>
            </a:r>
            <a:r>
              <a:rPr lang="pt-PT" sz="600" b="0" dirty="0">
                <a:solidFill>
                  <a:srgbClr val="000000"/>
                </a:solidFill>
                <a:effectLst/>
                <a:latin typeface="Consolas" panose="020B0609020204030204" pitchFamily="49" charset="0"/>
              </a:rPr>
              <a:t>,</a:t>
            </a:r>
          </a:p>
          <a:p>
            <a:r>
              <a:rPr lang="pt-PT" sz="600" b="0" dirty="0">
                <a:solidFill>
                  <a:srgbClr val="000000"/>
                </a:solidFill>
                <a:effectLst/>
                <a:latin typeface="Consolas" panose="020B0609020204030204" pitchFamily="49" charset="0"/>
              </a:rPr>
              <a:t>            </a:t>
            </a:r>
            <a:r>
              <a:rPr lang="pt-PT" sz="600" b="0" dirty="0">
                <a:solidFill>
                  <a:srgbClr val="A31515"/>
                </a:solidFill>
                <a:effectLst/>
                <a:latin typeface="Consolas" panose="020B0609020204030204" pitchFamily="49" charset="0"/>
              </a:rPr>
              <a:t>"</a:t>
            </a:r>
            <a:r>
              <a:rPr lang="pt-PT" sz="600" b="0" dirty="0" err="1">
                <a:solidFill>
                  <a:srgbClr val="A31515"/>
                </a:solidFill>
                <a:effectLst/>
                <a:latin typeface="Consolas" panose="020B0609020204030204" pitchFamily="49" charset="0"/>
              </a:rPr>
              <a:t>time_average</a:t>
            </a:r>
            <a:r>
              <a:rPr lang="pt-PT" sz="600" b="0" dirty="0">
                <a:solidFill>
                  <a:srgbClr val="A31515"/>
                </a:solidFill>
                <a:effectLst/>
                <a:latin typeface="Consolas" panose="020B0609020204030204" pitchFamily="49" charset="0"/>
              </a:rPr>
              <a:t>"</a:t>
            </a:r>
            <a:r>
              <a:rPr lang="pt-PT" sz="600" b="0" dirty="0">
                <a:solidFill>
                  <a:srgbClr val="000000"/>
                </a:solidFill>
                <a:effectLst/>
                <a:latin typeface="Consolas" panose="020B0609020204030204" pitchFamily="49" charset="0"/>
              </a:rPr>
              <a:t>: </a:t>
            </a:r>
            <a:r>
              <a:rPr lang="pt-PT" sz="600" b="0" dirty="0">
                <a:solidFill>
                  <a:srgbClr val="098658"/>
                </a:solidFill>
                <a:effectLst/>
                <a:latin typeface="Consolas" panose="020B0609020204030204" pitchFamily="49" charset="0"/>
              </a:rPr>
              <a:t>1</a:t>
            </a:r>
            <a:r>
              <a:rPr lang="pt-PT" sz="600" b="0" dirty="0">
                <a:solidFill>
                  <a:srgbClr val="000000"/>
                </a:solidFill>
                <a:effectLst/>
                <a:latin typeface="Consolas" panose="020B0609020204030204" pitchFamily="49" charset="0"/>
              </a:rPr>
              <a:t>,</a:t>
            </a:r>
          </a:p>
          <a:p>
            <a:r>
              <a:rPr lang="pt-PT" sz="600" b="0" dirty="0">
                <a:solidFill>
                  <a:srgbClr val="000000"/>
                </a:solidFill>
                <a:effectLst/>
                <a:latin typeface="Consolas" panose="020B0609020204030204" pitchFamily="49" charset="0"/>
              </a:rPr>
              <a:t>            </a:t>
            </a:r>
            <a:r>
              <a:rPr lang="pt-PT" sz="600" b="0" dirty="0">
                <a:solidFill>
                  <a:srgbClr val="A31515"/>
                </a:solidFill>
                <a:effectLst/>
                <a:latin typeface="Consolas" panose="020B0609020204030204" pitchFamily="49" charset="0"/>
              </a:rPr>
              <a:t>"</a:t>
            </a:r>
            <a:r>
              <a:rPr lang="pt-PT" sz="600" b="0" dirty="0" err="1">
                <a:solidFill>
                  <a:srgbClr val="A31515"/>
                </a:solidFill>
                <a:effectLst/>
                <a:latin typeface="Consolas" panose="020B0609020204030204" pitchFamily="49" charset="0"/>
              </a:rPr>
              <a:t>time_variance</a:t>
            </a:r>
            <a:r>
              <a:rPr lang="pt-PT" sz="600" b="0" dirty="0">
                <a:solidFill>
                  <a:srgbClr val="A31515"/>
                </a:solidFill>
                <a:effectLst/>
                <a:latin typeface="Consolas" panose="020B0609020204030204" pitchFamily="49" charset="0"/>
              </a:rPr>
              <a:t>"</a:t>
            </a:r>
            <a:r>
              <a:rPr lang="pt-PT" sz="600" b="0" dirty="0">
                <a:solidFill>
                  <a:srgbClr val="000000"/>
                </a:solidFill>
                <a:effectLst/>
                <a:latin typeface="Consolas" panose="020B0609020204030204" pitchFamily="49" charset="0"/>
              </a:rPr>
              <a:t>: </a:t>
            </a:r>
            <a:r>
              <a:rPr lang="pt-PT" sz="600" b="0" dirty="0">
                <a:solidFill>
                  <a:srgbClr val="098658"/>
                </a:solidFill>
                <a:effectLst/>
                <a:latin typeface="Consolas" panose="020B0609020204030204" pitchFamily="49" charset="0"/>
              </a:rPr>
              <a:t>1</a:t>
            </a:r>
            <a:r>
              <a:rPr lang="pt-PT" sz="600" b="0" dirty="0">
                <a:solidFill>
                  <a:srgbClr val="000000"/>
                </a:solidFill>
                <a:effectLst/>
                <a:latin typeface="Consolas" panose="020B0609020204030204" pitchFamily="49" charset="0"/>
              </a:rPr>
              <a:t>,</a:t>
            </a:r>
          </a:p>
          <a:p>
            <a:r>
              <a:rPr lang="pt-PT" sz="600" b="0" dirty="0">
                <a:solidFill>
                  <a:srgbClr val="000000"/>
                </a:solidFill>
                <a:effectLst/>
                <a:latin typeface="Consolas" panose="020B0609020204030204" pitchFamily="49" charset="0"/>
              </a:rPr>
              <a:t>            </a:t>
            </a:r>
            <a:r>
              <a:rPr lang="pt-PT" sz="600" b="0" dirty="0">
                <a:solidFill>
                  <a:srgbClr val="A31515"/>
                </a:solidFill>
                <a:effectLst/>
                <a:latin typeface="Consolas" panose="020B0609020204030204" pitchFamily="49" charset="0"/>
              </a:rPr>
              <a:t>"</a:t>
            </a:r>
            <a:r>
              <a:rPr lang="pt-PT" sz="600" b="0" dirty="0" err="1">
                <a:solidFill>
                  <a:srgbClr val="A31515"/>
                </a:solidFill>
                <a:effectLst/>
                <a:latin typeface="Consolas" panose="020B0609020204030204" pitchFamily="49" charset="0"/>
              </a:rPr>
              <a:t>max_inventory</a:t>
            </a:r>
            <a:r>
              <a:rPr lang="pt-PT" sz="600" b="0" dirty="0">
                <a:solidFill>
                  <a:srgbClr val="A31515"/>
                </a:solidFill>
                <a:effectLst/>
                <a:latin typeface="Consolas" panose="020B0609020204030204" pitchFamily="49" charset="0"/>
              </a:rPr>
              <a:t>"</a:t>
            </a:r>
            <a:r>
              <a:rPr lang="pt-PT" sz="600" b="0" dirty="0">
                <a:solidFill>
                  <a:srgbClr val="000000"/>
                </a:solidFill>
                <a:effectLst/>
                <a:latin typeface="Consolas" panose="020B0609020204030204" pitchFamily="49" charset="0"/>
              </a:rPr>
              <a:t>: </a:t>
            </a:r>
            <a:r>
              <a:rPr lang="pt-PT" sz="600" b="0" dirty="0">
                <a:solidFill>
                  <a:srgbClr val="098658"/>
                </a:solidFill>
                <a:effectLst/>
                <a:latin typeface="Consolas" panose="020B0609020204030204" pitchFamily="49" charset="0"/>
              </a:rPr>
              <a:t>1000</a:t>
            </a:r>
            <a:r>
              <a:rPr lang="pt-PT" sz="600" b="0" dirty="0">
                <a:solidFill>
                  <a:srgbClr val="000000"/>
                </a:solidFill>
                <a:effectLst/>
                <a:latin typeface="Consolas" panose="020B0609020204030204" pitchFamily="49" charset="0"/>
              </a:rPr>
              <a:t>,</a:t>
            </a:r>
          </a:p>
          <a:p>
            <a:r>
              <a:rPr lang="pt-PT" sz="600" b="0" dirty="0">
                <a:solidFill>
                  <a:srgbClr val="000000"/>
                </a:solidFill>
                <a:effectLst/>
                <a:latin typeface="Consolas" panose="020B0609020204030204" pitchFamily="49" charset="0"/>
              </a:rPr>
              <a:t>            </a:t>
            </a:r>
            <a:r>
              <a:rPr lang="pt-PT" sz="600" b="0" dirty="0">
                <a:solidFill>
                  <a:srgbClr val="A31515"/>
                </a:solidFill>
                <a:effectLst/>
                <a:latin typeface="Consolas" panose="020B0609020204030204" pitchFamily="49" charset="0"/>
              </a:rPr>
              <a:t>"</a:t>
            </a:r>
            <a:r>
              <a:rPr lang="pt-PT" sz="600" b="0" dirty="0" err="1">
                <a:solidFill>
                  <a:srgbClr val="A31515"/>
                </a:solidFill>
                <a:effectLst/>
                <a:latin typeface="Consolas" panose="020B0609020204030204" pitchFamily="49" charset="0"/>
              </a:rPr>
              <a:t>products</a:t>
            </a:r>
            <a:r>
              <a:rPr lang="pt-PT" sz="600" b="0" dirty="0">
                <a:solidFill>
                  <a:srgbClr val="A31515"/>
                </a:solidFill>
                <a:effectLst/>
                <a:latin typeface="Consolas" panose="020B0609020204030204" pitchFamily="49" charset="0"/>
              </a:rPr>
              <a:t>"</a:t>
            </a:r>
            <a:r>
              <a:rPr lang="pt-PT" sz="600" b="0" dirty="0">
                <a:solidFill>
                  <a:srgbClr val="000000"/>
                </a:solidFill>
                <a:effectLst/>
                <a:latin typeface="Consolas" panose="020B0609020204030204" pitchFamily="49" charset="0"/>
              </a:rPr>
              <a:t>:</a:t>
            </a:r>
          </a:p>
          <a:p>
            <a:r>
              <a:rPr lang="pt-PT" sz="600" b="0" dirty="0">
                <a:solidFill>
                  <a:srgbClr val="000000"/>
                </a:solidFill>
                <a:effectLst/>
                <a:latin typeface="Consolas" panose="020B0609020204030204" pitchFamily="49" charset="0"/>
              </a:rPr>
              <a:t>            [</a:t>
            </a:r>
          </a:p>
          <a:p>
            <a:r>
              <a:rPr lang="pt-PT" sz="600" b="0" dirty="0">
                <a:solidFill>
                  <a:srgbClr val="000000"/>
                </a:solidFill>
                <a:effectLst/>
                <a:latin typeface="Consolas" panose="020B0609020204030204" pitchFamily="49" charset="0"/>
              </a:rPr>
              <a:t>                {</a:t>
            </a:r>
          </a:p>
          <a:p>
            <a:r>
              <a:rPr lang="pt-PT" sz="600" b="0" dirty="0">
                <a:solidFill>
                  <a:srgbClr val="000000"/>
                </a:solidFill>
                <a:effectLst/>
                <a:latin typeface="Consolas" panose="020B0609020204030204" pitchFamily="49" charset="0"/>
              </a:rPr>
              <a:t>                    </a:t>
            </a:r>
            <a:r>
              <a:rPr lang="pt-PT" sz="600" b="0" dirty="0">
                <a:solidFill>
                  <a:srgbClr val="A31515"/>
                </a:solidFill>
                <a:effectLst/>
                <a:latin typeface="Consolas" panose="020B0609020204030204" pitchFamily="49" charset="0"/>
              </a:rPr>
              <a:t>"</a:t>
            </a:r>
            <a:r>
              <a:rPr lang="pt-PT" sz="600" b="0" dirty="0" err="1">
                <a:solidFill>
                  <a:srgbClr val="A31515"/>
                </a:solidFill>
                <a:effectLst/>
                <a:latin typeface="Consolas" panose="020B0609020204030204" pitchFamily="49" charset="0"/>
              </a:rPr>
              <a:t>name</a:t>
            </a:r>
            <a:r>
              <a:rPr lang="pt-PT" sz="600" b="0" dirty="0">
                <a:solidFill>
                  <a:srgbClr val="A31515"/>
                </a:solidFill>
                <a:effectLst/>
                <a:latin typeface="Consolas" panose="020B0609020204030204" pitchFamily="49" charset="0"/>
              </a:rPr>
              <a:t>"</a:t>
            </a:r>
            <a:r>
              <a:rPr lang="pt-PT" sz="600" b="0" dirty="0">
                <a:solidFill>
                  <a:srgbClr val="000000"/>
                </a:solidFill>
                <a:effectLst/>
                <a:latin typeface="Consolas" panose="020B0609020204030204" pitchFamily="49" charset="0"/>
              </a:rPr>
              <a:t>: </a:t>
            </a:r>
            <a:r>
              <a:rPr lang="pt-PT" sz="600" b="0" dirty="0">
                <a:solidFill>
                  <a:srgbClr val="A31515"/>
                </a:solidFill>
                <a:effectLst/>
                <a:latin typeface="Consolas" panose="020B0609020204030204" pitchFamily="49" charset="0"/>
              </a:rPr>
              <a:t>"</a:t>
            </a:r>
            <a:r>
              <a:rPr lang="pt-PT" sz="600" b="0" dirty="0" err="1">
                <a:solidFill>
                  <a:srgbClr val="A31515"/>
                </a:solidFill>
                <a:effectLst/>
                <a:latin typeface="Consolas" panose="020B0609020204030204" pitchFamily="49" charset="0"/>
              </a:rPr>
              <a:t>ProductA</a:t>
            </a:r>
            <a:r>
              <a:rPr lang="pt-PT" sz="600" b="0" dirty="0">
                <a:solidFill>
                  <a:srgbClr val="A31515"/>
                </a:solidFill>
                <a:effectLst/>
                <a:latin typeface="Consolas" panose="020B0609020204030204" pitchFamily="49" charset="0"/>
              </a:rPr>
              <a:t>"</a:t>
            </a:r>
            <a:r>
              <a:rPr lang="pt-PT" sz="600" b="0" dirty="0">
                <a:solidFill>
                  <a:srgbClr val="000000"/>
                </a:solidFill>
                <a:effectLst/>
                <a:latin typeface="Consolas" panose="020B0609020204030204" pitchFamily="49" charset="0"/>
              </a:rPr>
              <a:t>,</a:t>
            </a:r>
          </a:p>
          <a:p>
            <a:r>
              <a:rPr lang="pt-PT" sz="600" b="0" dirty="0">
                <a:solidFill>
                  <a:srgbClr val="000000"/>
                </a:solidFill>
                <a:effectLst/>
                <a:latin typeface="Consolas" panose="020B0609020204030204" pitchFamily="49" charset="0"/>
              </a:rPr>
              <a:t>                    </a:t>
            </a:r>
            <a:r>
              <a:rPr lang="pt-PT" sz="600" b="0" dirty="0">
                <a:solidFill>
                  <a:srgbClr val="A31515"/>
                </a:solidFill>
                <a:effectLst/>
                <a:latin typeface="Consolas" panose="020B0609020204030204" pitchFamily="49" charset="0"/>
              </a:rPr>
              <a:t>"id"</a:t>
            </a:r>
            <a:r>
              <a:rPr lang="pt-PT" sz="600" b="0" dirty="0">
                <a:solidFill>
                  <a:srgbClr val="000000"/>
                </a:solidFill>
                <a:effectLst/>
                <a:latin typeface="Consolas" panose="020B0609020204030204" pitchFamily="49" charset="0"/>
              </a:rPr>
              <a:t>: </a:t>
            </a:r>
            <a:r>
              <a:rPr lang="pt-PT" sz="600" b="0" dirty="0">
                <a:solidFill>
                  <a:srgbClr val="098658"/>
                </a:solidFill>
                <a:effectLst/>
                <a:latin typeface="Consolas" panose="020B0609020204030204" pitchFamily="49" charset="0"/>
              </a:rPr>
              <a:t>1001</a:t>
            </a:r>
            <a:r>
              <a:rPr lang="pt-PT" sz="600" b="0" dirty="0">
                <a:solidFill>
                  <a:srgbClr val="000000"/>
                </a:solidFill>
                <a:effectLst/>
                <a:latin typeface="Consolas" panose="020B0609020204030204" pitchFamily="49" charset="0"/>
              </a:rPr>
              <a:t>,</a:t>
            </a:r>
          </a:p>
          <a:p>
            <a:r>
              <a:rPr lang="pt-PT" sz="600" b="0" dirty="0">
                <a:solidFill>
                  <a:srgbClr val="000000"/>
                </a:solidFill>
                <a:effectLst/>
                <a:latin typeface="Consolas" panose="020B0609020204030204" pitchFamily="49" charset="0"/>
              </a:rPr>
              <a:t>                    </a:t>
            </a:r>
            <a:r>
              <a:rPr lang="pt-PT" sz="600" b="0" dirty="0">
                <a:solidFill>
                  <a:srgbClr val="A31515"/>
                </a:solidFill>
                <a:effectLst/>
                <a:latin typeface="Consolas" panose="020B0609020204030204" pitchFamily="49" charset="0"/>
              </a:rPr>
              <a:t>"</a:t>
            </a:r>
            <a:r>
              <a:rPr lang="pt-PT" sz="600" b="0" dirty="0" err="1">
                <a:solidFill>
                  <a:srgbClr val="A31515"/>
                </a:solidFill>
                <a:effectLst/>
                <a:latin typeface="Consolas" panose="020B0609020204030204" pitchFamily="49" charset="0"/>
              </a:rPr>
              <a:t>initial_stock</a:t>
            </a:r>
            <a:r>
              <a:rPr lang="pt-PT" sz="600" b="0" dirty="0">
                <a:solidFill>
                  <a:srgbClr val="A31515"/>
                </a:solidFill>
                <a:effectLst/>
                <a:latin typeface="Consolas" panose="020B0609020204030204" pitchFamily="49" charset="0"/>
              </a:rPr>
              <a:t>"</a:t>
            </a:r>
            <a:r>
              <a:rPr lang="pt-PT" sz="600" b="0" dirty="0">
                <a:solidFill>
                  <a:srgbClr val="000000"/>
                </a:solidFill>
                <a:effectLst/>
                <a:latin typeface="Consolas" panose="020B0609020204030204" pitchFamily="49" charset="0"/>
              </a:rPr>
              <a:t>: </a:t>
            </a:r>
            <a:r>
              <a:rPr lang="pt-PT" sz="600" b="0" dirty="0">
                <a:solidFill>
                  <a:srgbClr val="098658"/>
                </a:solidFill>
                <a:effectLst/>
                <a:latin typeface="Consolas" panose="020B0609020204030204" pitchFamily="49" charset="0"/>
              </a:rPr>
              <a:t>3</a:t>
            </a:r>
            <a:r>
              <a:rPr lang="pt-PT" sz="600" b="0" dirty="0">
                <a:solidFill>
                  <a:srgbClr val="000000"/>
                </a:solidFill>
                <a:effectLst/>
                <a:latin typeface="Consolas" panose="020B0609020204030204" pitchFamily="49" charset="0"/>
              </a:rPr>
              <a:t>,</a:t>
            </a:r>
          </a:p>
          <a:p>
            <a:r>
              <a:rPr lang="pt-PT" sz="600" b="0" dirty="0">
                <a:solidFill>
                  <a:srgbClr val="000000"/>
                </a:solidFill>
                <a:effectLst/>
                <a:latin typeface="Consolas" panose="020B0609020204030204" pitchFamily="49" charset="0"/>
              </a:rPr>
              <a:t>                    </a:t>
            </a:r>
            <a:r>
              <a:rPr lang="pt-PT" sz="600" b="0" dirty="0">
                <a:solidFill>
                  <a:srgbClr val="A31515"/>
                </a:solidFill>
                <a:effectLst/>
                <a:latin typeface="Consolas" panose="020B0609020204030204" pitchFamily="49" charset="0"/>
              </a:rPr>
              <a:t>"</a:t>
            </a:r>
            <a:r>
              <a:rPr lang="pt-PT" sz="600" b="0" dirty="0" err="1">
                <a:solidFill>
                  <a:srgbClr val="A31515"/>
                </a:solidFill>
                <a:effectLst/>
                <a:latin typeface="Consolas" panose="020B0609020204030204" pitchFamily="49" charset="0"/>
              </a:rPr>
              <a:t>safety_stock</a:t>
            </a:r>
            <a:r>
              <a:rPr lang="pt-PT" sz="600" b="0" dirty="0">
                <a:solidFill>
                  <a:srgbClr val="A31515"/>
                </a:solidFill>
                <a:effectLst/>
                <a:latin typeface="Consolas" panose="020B0609020204030204" pitchFamily="49" charset="0"/>
              </a:rPr>
              <a:t>"</a:t>
            </a:r>
            <a:r>
              <a:rPr lang="pt-PT" sz="600" b="0" dirty="0">
                <a:solidFill>
                  <a:srgbClr val="000000"/>
                </a:solidFill>
                <a:effectLst/>
                <a:latin typeface="Consolas" panose="020B0609020204030204" pitchFamily="49" charset="0"/>
              </a:rPr>
              <a:t>: </a:t>
            </a:r>
            <a:r>
              <a:rPr lang="pt-PT" sz="600" b="0" dirty="0">
                <a:solidFill>
                  <a:srgbClr val="098658"/>
                </a:solidFill>
                <a:effectLst/>
                <a:latin typeface="Consolas" panose="020B0609020204030204" pitchFamily="49" charset="0"/>
              </a:rPr>
              <a:t>2</a:t>
            </a:r>
            <a:r>
              <a:rPr lang="pt-PT" sz="600" b="0" dirty="0">
                <a:solidFill>
                  <a:srgbClr val="000000"/>
                </a:solidFill>
                <a:effectLst/>
                <a:latin typeface="Consolas" panose="020B0609020204030204" pitchFamily="49" charset="0"/>
              </a:rPr>
              <a:t>,</a:t>
            </a:r>
          </a:p>
          <a:p>
            <a:r>
              <a:rPr lang="pt-PT" sz="600" b="0" dirty="0">
                <a:solidFill>
                  <a:srgbClr val="000000"/>
                </a:solidFill>
                <a:effectLst/>
                <a:latin typeface="Consolas" panose="020B0609020204030204" pitchFamily="49" charset="0"/>
              </a:rPr>
              <a:t>                    </a:t>
            </a:r>
            <a:r>
              <a:rPr lang="pt-PT" sz="600" b="0" dirty="0">
                <a:solidFill>
                  <a:srgbClr val="A31515"/>
                </a:solidFill>
                <a:effectLst/>
                <a:latin typeface="Consolas" panose="020B0609020204030204" pitchFamily="49" charset="0"/>
              </a:rPr>
              <a:t>"</a:t>
            </a:r>
            <a:r>
              <a:rPr lang="pt-PT" sz="600" b="0" dirty="0" err="1">
                <a:solidFill>
                  <a:srgbClr val="A31515"/>
                </a:solidFill>
                <a:effectLst/>
                <a:latin typeface="Consolas" panose="020B0609020204030204" pitchFamily="49" charset="0"/>
              </a:rPr>
              <a:t>reorder_history_size</a:t>
            </a:r>
            <a:r>
              <a:rPr lang="pt-PT" sz="600" b="0" dirty="0">
                <a:solidFill>
                  <a:srgbClr val="A31515"/>
                </a:solidFill>
                <a:effectLst/>
                <a:latin typeface="Consolas" panose="020B0609020204030204" pitchFamily="49" charset="0"/>
              </a:rPr>
              <a:t>"</a:t>
            </a:r>
            <a:r>
              <a:rPr lang="pt-PT" sz="600" b="0" dirty="0">
                <a:solidFill>
                  <a:srgbClr val="000000"/>
                </a:solidFill>
                <a:effectLst/>
                <a:latin typeface="Consolas" panose="020B0609020204030204" pitchFamily="49" charset="0"/>
              </a:rPr>
              <a:t>: </a:t>
            </a:r>
            <a:r>
              <a:rPr lang="pt-PT" sz="600" b="0" dirty="0">
                <a:solidFill>
                  <a:srgbClr val="098658"/>
                </a:solidFill>
                <a:effectLst/>
                <a:latin typeface="Consolas" panose="020B0609020204030204" pitchFamily="49" charset="0"/>
              </a:rPr>
              <a:t>7</a:t>
            </a:r>
            <a:r>
              <a:rPr lang="pt-PT" sz="600" b="0" dirty="0">
                <a:solidFill>
                  <a:srgbClr val="000000"/>
                </a:solidFill>
                <a:effectLst/>
                <a:latin typeface="Consolas" panose="020B0609020204030204" pitchFamily="49" charset="0"/>
              </a:rPr>
              <a:t>,</a:t>
            </a:r>
          </a:p>
          <a:p>
            <a:r>
              <a:rPr lang="pt-PT" sz="600" b="0" dirty="0">
                <a:solidFill>
                  <a:srgbClr val="000000"/>
                </a:solidFill>
                <a:effectLst/>
                <a:latin typeface="Consolas" panose="020B0609020204030204" pitchFamily="49" charset="0"/>
              </a:rPr>
              <a:t>                    </a:t>
            </a:r>
            <a:r>
              <a:rPr lang="pt-PT" sz="600" b="0" dirty="0">
                <a:solidFill>
                  <a:srgbClr val="A31515"/>
                </a:solidFill>
                <a:effectLst/>
                <a:latin typeface="Consolas" panose="020B0609020204030204" pitchFamily="49" charset="0"/>
              </a:rPr>
              <a:t>"</a:t>
            </a:r>
            <a:r>
              <a:rPr lang="pt-PT" sz="600" b="0" dirty="0" err="1">
                <a:solidFill>
                  <a:srgbClr val="A31515"/>
                </a:solidFill>
                <a:effectLst/>
                <a:latin typeface="Consolas" panose="020B0609020204030204" pitchFamily="49" charset="0"/>
              </a:rPr>
              <a:t>composition</a:t>
            </a:r>
            <a:r>
              <a:rPr lang="pt-PT" sz="600" b="0" dirty="0">
                <a:solidFill>
                  <a:srgbClr val="A31515"/>
                </a:solidFill>
                <a:effectLst/>
                <a:latin typeface="Consolas" panose="020B0609020204030204" pitchFamily="49" charset="0"/>
              </a:rPr>
              <a:t>"</a:t>
            </a:r>
            <a:r>
              <a:rPr lang="pt-PT" sz="600" b="0" dirty="0">
                <a:solidFill>
                  <a:srgbClr val="000000"/>
                </a:solidFill>
                <a:effectLst/>
                <a:latin typeface="Consolas" panose="020B0609020204030204" pitchFamily="49" charset="0"/>
              </a:rPr>
              <a:t>:</a:t>
            </a:r>
          </a:p>
          <a:p>
            <a:r>
              <a:rPr lang="pt-PT" sz="600" b="0" dirty="0">
                <a:solidFill>
                  <a:srgbClr val="000000"/>
                </a:solidFill>
                <a:effectLst/>
                <a:latin typeface="Consolas" panose="020B0609020204030204" pitchFamily="49" charset="0"/>
              </a:rPr>
              <a:t>                    {</a:t>
            </a:r>
          </a:p>
          <a:p>
            <a:r>
              <a:rPr lang="pt-PT" sz="600" b="0" dirty="0">
                <a:solidFill>
                  <a:srgbClr val="000000"/>
                </a:solidFill>
                <a:effectLst/>
                <a:latin typeface="Consolas" panose="020B0609020204030204" pitchFamily="49" charset="0"/>
              </a:rPr>
              <a:t>                        </a:t>
            </a:r>
            <a:r>
              <a:rPr lang="pt-PT" sz="600" b="0" dirty="0">
                <a:solidFill>
                  <a:srgbClr val="098658"/>
                </a:solidFill>
                <a:effectLst/>
                <a:latin typeface="Consolas" panose="020B0609020204030204" pitchFamily="49" charset="0"/>
              </a:rPr>
              <a:t>2001</a:t>
            </a:r>
            <a:r>
              <a:rPr lang="pt-PT" sz="600" b="0" dirty="0">
                <a:solidFill>
                  <a:srgbClr val="000000"/>
                </a:solidFill>
                <a:effectLst/>
                <a:latin typeface="Consolas" panose="020B0609020204030204" pitchFamily="49" charset="0"/>
              </a:rPr>
              <a:t>: </a:t>
            </a:r>
            <a:r>
              <a:rPr lang="pt-PT" sz="600" b="0" dirty="0">
                <a:solidFill>
                  <a:srgbClr val="098658"/>
                </a:solidFill>
                <a:effectLst/>
                <a:latin typeface="Consolas" panose="020B0609020204030204" pitchFamily="49" charset="0"/>
              </a:rPr>
              <a:t>1</a:t>
            </a:r>
            <a:r>
              <a:rPr lang="pt-PT" sz="600" b="0" dirty="0">
                <a:solidFill>
                  <a:srgbClr val="000000"/>
                </a:solidFill>
                <a:effectLst/>
                <a:latin typeface="Consolas" panose="020B0609020204030204" pitchFamily="49" charset="0"/>
              </a:rPr>
              <a:t>,</a:t>
            </a:r>
          </a:p>
          <a:p>
            <a:r>
              <a:rPr lang="pt-PT" sz="600" b="0" dirty="0">
                <a:solidFill>
                  <a:srgbClr val="000000"/>
                </a:solidFill>
                <a:effectLst/>
                <a:latin typeface="Consolas" panose="020B0609020204030204" pitchFamily="49" charset="0"/>
              </a:rPr>
              <a:t>                    }</a:t>
            </a:r>
          </a:p>
          <a:p>
            <a:r>
              <a:rPr lang="pt-PT" sz="600" b="0" dirty="0">
                <a:solidFill>
                  <a:srgbClr val="000000"/>
                </a:solidFill>
                <a:effectLst/>
                <a:latin typeface="Consolas" panose="020B0609020204030204" pitchFamily="49" charset="0"/>
              </a:rPr>
              <a:t>                },  {</a:t>
            </a:r>
          </a:p>
          <a:p>
            <a:r>
              <a:rPr lang="pt-PT" sz="600" b="0" dirty="0">
                <a:solidFill>
                  <a:srgbClr val="000000"/>
                </a:solidFill>
                <a:effectLst/>
                <a:latin typeface="Consolas" panose="020B0609020204030204" pitchFamily="49" charset="0"/>
              </a:rPr>
              <a:t>                    </a:t>
            </a:r>
            <a:r>
              <a:rPr lang="pt-PT" sz="600" b="0" dirty="0">
                <a:solidFill>
                  <a:srgbClr val="A31515"/>
                </a:solidFill>
                <a:effectLst/>
                <a:latin typeface="Consolas" panose="020B0609020204030204" pitchFamily="49" charset="0"/>
              </a:rPr>
              <a:t>"</a:t>
            </a:r>
            <a:r>
              <a:rPr lang="pt-PT" sz="600" b="0" dirty="0" err="1">
                <a:solidFill>
                  <a:srgbClr val="A31515"/>
                </a:solidFill>
                <a:effectLst/>
                <a:latin typeface="Consolas" panose="020B0609020204030204" pitchFamily="49" charset="0"/>
              </a:rPr>
              <a:t>name</a:t>
            </a:r>
            <a:r>
              <a:rPr lang="pt-PT" sz="600" b="0" dirty="0">
                <a:solidFill>
                  <a:srgbClr val="A31515"/>
                </a:solidFill>
                <a:effectLst/>
                <a:latin typeface="Consolas" panose="020B0609020204030204" pitchFamily="49" charset="0"/>
              </a:rPr>
              <a:t>"</a:t>
            </a:r>
            <a:r>
              <a:rPr lang="pt-PT" sz="600" b="0" dirty="0">
                <a:solidFill>
                  <a:srgbClr val="000000"/>
                </a:solidFill>
                <a:effectLst/>
                <a:latin typeface="Consolas" panose="020B0609020204030204" pitchFamily="49" charset="0"/>
              </a:rPr>
              <a:t>: </a:t>
            </a:r>
            <a:r>
              <a:rPr lang="pt-PT" sz="600" b="0" dirty="0">
                <a:solidFill>
                  <a:srgbClr val="A31515"/>
                </a:solidFill>
                <a:effectLst/>
                <a:latin typeface="Consolas" panose="020B0609020204030204" pitchFamily="49" charset="0"/>
              </a:rPr>
              <a:t>"</a:t>
            </a:r>
            <a:r>
              <a:rPr lang="pt-PT" sz="600" b="0" dirty="0" err="1">
                <a:solidFill>
                  <a:srgbClr val="A31515"/>
                </a:solidFill>
                <a:effectLst/>
                <a:latin typeface="Consolas" panose="020B0609020204030204" pitchFamily="49" charset="0"/>
              </a:rPr>
              <a:t>ProductA</a:t>
            </a:r>
            <a:r>
              <a:rPr lang="pt-PT" sz="600" b="0" dirty="0">
                <a:solidFill>
                  <a:srgbClr val="A31515"/>
                </a:solidFill>
                <a:effectLst/>
                <a:latin typeface="Consolas" panose="020B0609020204030204" pitchFamily="49" charset="0"/>
              </a:rPr>
              <a:t>"</a:t>
            </a:r>
            <a:r>
              <a:rPr lang="pt-PT" sz="600" b="0" dirty="0">
                <a:solidFill>
                  <a:srgbClr val="000000"/>
                </a:solidFill>
                <a:effectLst/>
                <a:latin typeface="Consolas" panose="020B0609020204030204" pitchFamily="49" charset="0"/>
              </a:rPr>
              <a:t>,</a:t>
            </a:r>
          </a:p>
          <a:p>
            <a:r>
              <a:rPr lang="pt-PT" sz="600" b="0" dirty="0">
                <a:solidFill>
                  <a:srgbClr val="000000"/>
                </a:solidFill>
                <a:effectLst/>
                <a:latin typeface="Consolas" panose="020B0609020204030204" pitchFamily="49" charset="0"/>
              </a:rPr>
              <a:t>                    </a:t>
            </a:r>
            <a:r>
              <a:rPr lang="pt-PT" sz="600" b="0" dirty="0">
                <a:solidFill>
                  <a:srgbClr val="A31515"/>
                </a:solidFill>
                <a:effectLst/>
                <a:latin typeface="Consolas" panose="020B0609020204030204" pitchFamily="49" charset="0"/>
              </a:rPr>
              <a:t>"id"</a:t>
            </a:r>
            <a:r>
              <a:rPr lang="pt-PT" sz="600" b="0" dirty="0">
                <a:solidFill>
                  <a:srgbClr val="000000"/>
                </a:solidFill>
                <a:effectLst/>
                <a:latin typeface="Consolas" panose="020B0609020204030204" pitchFamily="49" charset="0"/>
              </a:rPr>
              <a:t>: </a:t>
            </a:r>
            <a:r>
              <a:rPr lang="pt-PT" sz="600" b="0" dirty="0">
                <a:solidFill>
                  <a:srgbClr val="098658"/>
                </a:solidFill>
                <a:effectLst/>
                <a:latin typeface="Consolas" panose="020B0609020204030204" pitchFamily="49" charset="0"/>
              </a:rPr>
              <a:t>2001</a:t>
            </a:r>
            <a:r>
              <a:rPr lang="pt-PT" sz="600" b="0" dirty="0">
                <a:solidFill>
                  <a:srgbClr val="000000"/>
                </a:solidFill>
                <a:effectLst/>
                <a:latin typeface="Consolas" panose="020B0609020204030204" pitchFamily="49" charset="0"/>
              </a:rPr>
              <a:t>,</a:t>
            </a:r>
          </a:p>
          <a:p>
            <a:r>
              <a:rPr lang="pt-PT" sz="600" b="0" dirty="0">
                <a:solidFill>
                  <a:srgbClr val="000000"/>
                </a:solidFill>
                <a:effectLst/>
                <a:latin typeface="Consolas" panose="020B0609020204030204" pitchFamily="49" charset="0"/>
              </a:rPr>
              <a:t>                    </a:t>
            </a:r>
            <a:r>
              <a:rPr lang="pt-PT" sz="600" b="0" dirty="0">
                <a:solidFill>
                  <a:srgbClr val="A31515"/>
                </a:solidFill>
                <a:effectLst/>
                <a:latin typeface="Consolas" panose="020B0609020204030204" pitchFamily="49" charset="0"/>
              </a:rPr>
              <a:t>"</a:t>
            </a:r>
            <a:r>
              <a:rPr lang="pt-PT" sz="600" b="0" dirty="0" err="1">
                <a:solidFill>
                  <a:srgbClr val="A31515"/>
                </a:solidFill>
                <a:effectLst/>
                <a:latin typeface="Consolas" panose="020B0609020204030204" pitchFamily="49" charset="0"/>
              </a:rPr>
              <a:t>initial_stock</a:t>
            </a:r>
            <a:r>
              <a:rPr lang="pt-PT" sz="600" b="0" dirty="0">
                <a:solidFill>
                  <a:srgbClr val="A31515"/>
                </a:solidFill>
                <a:effectLst/>
                <a:latin typeface="Consolas" panose="020B0609020204030204" pitchFamily="49" charset="0"/>
              </a:rPr>
              <a:t>"</a:t>
            </a:r>
            <a:r>
              <a:rPr lang="pt-PT" sz="600" b="0" dirty="0">
                <a:solidFill>
                  <a:srgbClr val="000000"/>
                </a:solidFill>
                <a:effectLst/>
                <a:latin typeface="Consolas" panose="020B0609020204030204" pitchFamily="49" charset="0"/>
              </a:rPr>
              <a:t>: </a:t>
            </a:r>
            <a:r>
              <a:rPr lang="pt-PT" sz="600" b="0" dirty="0">
                <a:solidFill>
                  <a:srgbClr val="098658"/>
                </a:solidFill>
                <a:effectLst/>
                <a:latin typeface="Consolas" panose="020B0609020204030204" pitchFamily="49" charset="0"/>
              </a:rPr>
              <a:t>3</a:t>
            </a:r>
            <a:r>
              <a:rPr lang="pt-PT" sz="600" b="0" dirty="0">
                <a:solidFill>
                  <a:srgbClr val="000000"/>
                </a:solidFill>
                <a:effectLst/>
                <a:latin typeface="Consolas" panose="020B0609020204030204" pitchFamily="49" charset="0"/>
              </a:rPr>
              <a:t>,</a:t>
            </a:r>
          </a:p>
          <a:p>
            <a:r>
              <a:rPr lang="pt-PT" sz="600" b="0" dirty="0">
                <a:solidFill>
                  <a:srgbClr val="000000"/>
                </a:solidFill>
                <a:effectLst/>
                <a:latin typeface="Consolas" panose="020B0609020204030204" pitchFamily="49" charset="0"/>
              </a:rPr>
              <a:t>                    </a:t>
            </a:r>
            <a:r>
              <a:rPr lang="pt-PT" sz="600" b="0" dirty="0">
                <a:solidFill>
                  <a:srgbClr val="A31515"/>
                </a:solidFill>
                <a:effectLst/>
                <a:latin typeface="Consolas" panose="020B0609020204030204" pitchFamily="49" charset="0"/>
              </a:rPr>
              <a:t>"</a:t>
            </a:r>
            <a:r>
              <a:rPr lang="pt-PT" sz="600" b="0" dirty="0" err="1">
                <a:solidFill>
                  <a:srgbClr val="A31515"/>
                </a:solidFill>
                <a:effectLst/>
                <a:latin typeface="Consolas" panose="020B0609020204030204" pitchFamily="49" charset="0"/>
              </a:rPr>
              <a:t>safety_stock</a:t>
            </a:r>
            <a:r>
              <a:rPr lang="pt-PT" sz="600" b="0" dirty="0">
                <a:solidFill>
                  <a:srgbClr val="A31515"/>
                </a:solidFill>
                <a:effectLst/>
                <a:latin typeface="Consolas" panose="020B0609020204030204" pitchFamily="49" charset="0"/>
              </a:rPr>
              <a:t>"</a:t>
            </a:r>
            <a:r>
              <a:rPr lang="pt-PT" sz="600" b="0" dirty="0">
                <a:solidFill>
                  <a:srgbClr val="000000"/>
                </a:solidFill>
                <a:effectLst/>
                <a:latin typeface="Consolas" panose="020B0609020204030204" pitchFamily="49" charset="0"/>
              </a:rPr>
              <a:t>: </a:t>
            </a:r>
            <a:r>
              <a:rPr lang="pt-PT" sz="600" b="0" dirty="0">
                <a:solidFill>
                  <a:srgbClr val="098658"/>
                </a:solidFill>
                <a:effectLst/>
                <a:latin typeface="Consolas" panose="020B0609020204030204" pitchFamily="49" charset="0"/>
              </a:rPr>
              <a:t>2</a:t>
            </a:r>
            <a:r>
              <a:rPr lang="pt-PT" sz="600" b="0" dirty="0">
                <a:solidFill>
                  <a:srgbClr val="000000"/>
                </a:solidFill>
                <a:effectLst/>
                <a:latin typeface="Consolas" panose="020B0609020204030204" pitchFamily="49" charset="0"/>
              </a:rPr>
              <a:t>,</a:t>
            </a:r>
          </a:p>
          <a:p>
            <a:r>
              <a:rPr lang="pt-PT" sz="600" b="0" dirty="0">
                <a:solidFill>
                  <a:srgbClr val="000000"/>
                </a:solidFill>
                <a:effectLst/>
                <a:latin typeface="Consolas" panose="020B0609020204030204" pitchFamily="49" charset="0"/>
              </a:rPr>
              <a:t>                    </a:t>
            </a:r>
            <a:r>
              <a:rPr lang="pt-PT" sz="600" b="0" dirty="0">
                <a:solidFill>
                  <a:srgbClr val="A31515"/>
                </a:solidFill>
                <a:effectLst/>
                <a:latin typeface="Consolas" panose="020B0609020204030204" pitchFamily="49" charset="0"/>
              </a:rPr>
              <a:t>"</a:t>
            </a:r>
            <a:r>
              <a:rPr lang="pt-PT" sz="600" b="0" dirty="0" err="1">
                <a:solidFill>
                  <a:srgbClr val="A31515"/>
                </a:solidFill>
                <a:effectLst/>
                <a:latin typeface="Consolas" panose="020B0609020204030204" pitchFamily="49" charset="0"/>
              </a:rPr>
              <a:t>reorder_history_size</a:t>
            </a:r>
            <a:r>
              <a:rPr lang="pt-PT" sz="600" b="0" dirty="0">
                <a:solidFill>
                  <a:srgbClr val="A31515"/>
                </a:solidFill>
                <a:effectLst/>
                <a:latin typeface="Consolas" panose="020B0609020204030204" pitchFamily="49" charset="0"/>
              </a:rPr>
              <a:t>"</a:t>
            </a:r>
            <a:r>
              <a:rPr lang="pt-PT" sz="600" b="0" dirty="0">
                <a:solidFill>
                  <a:srgbClr val="000000"/>
                </a:solidFill>
                <a:effectLst/>
                <a:latin typeface="Consolas" panose="020B0609020204030204" pitchFamily="49" charset="0"/>
              </a:rPr>
              <a:t>: </a:t>
            </a:r>
            <a:r>
              <a:rPr lang="pt-PT" sz="600" b="0" dirty="0">
                <a:solidFill>
                  <a:srgbClr val="098658"/>
                </a:solidFill>
                <a:effectLst/>
                <a:latin typeface="Consolas" panose="020B0609020204030204" pitchFamily="49" charset="0"/>
              </a:rPr>
              <a:t>7</a:t>
            </a:r>
            <a:r>
              <a:rPr lang="pt-PT" sz="600" b="0" dirty="0">
                <a:solidFill>
                  <a:srgbClr val="000000"/>
                </a:solidFill>
                <a:effectLst/>
                <a:latin typeface="Consolas" panose="020B0609020204030204" pitchFamily="49" charset="0"/>
              </a:rPr>
              <a:t>,</a:t>
            </a:r>
          </a:p>
          <a:p>
            <a:r>
              <a:rPr lang="pt-PT" sz="600" b="0" dirty="0">
                <a:solidFill>
                  <a:srgbClr val="000000"/>
                </a:solidFill>
                <a:effectLst/>
                <a:latin typeface="Consolas" panose="020B0609020204030204" pitchFamily="49" charset="0"/>
              </a:rPr>
              <a:t>                    </a:t>
            </a:r>
            <a:r>
              <a:rPr lang="pt-PT" sz="600" b="0" dirty="0">
                <a:solidFill>
                  <a:srgbClr val="A31515"/>
                </a:solidFill>
                <a:effectLst/>
                <a:latin typeface="Consolas" panose="020B0609020204030204" pitchFamily="49" charset="0"/>
              </a:rPr>
              <a:t>"</a:t>
            </a:r>
            <a:r>
              <a:rPr lang="pt-PT" sz="600" b="0" dirty="0" err="1">
                <a:solidFill>
                  <a:srgbClr val="A31515"/>
                </a:solidFill>
                <a:effectLst/>
                <a:latin typeface="Consolas" panose="020B0609020204030204" pitchFamily="49" charset="0"/>
              </a:rPr>
              <a:t>composition</a:t>
            </a:r>
            <a:r>
              <a:rPr lang="pt-PT" sz="600" b="0" dirty="0">
                <a:solidFill>
                  <a:srgbClr val="A31515"/>
                </a:solidFill>
                <a:effectLst/>
                <a:latin typeface="Consolas" panose="020B0609020204030204" pitchFamily="49" charset="0"/>
              </a:rPr>
              <a:t>"</a:t>
            </a:r>
            <a:r>
              <a:rPr lang="pt-PT" sz="600" b="0" dirty="0">
                <a:solidFill>
                  <a:srgbClr val="000000"/>
                </a:solidFill>
                <a:effectLst/>
                <a:latin typeface="Consolas" panose="020B0609020204030204" pitchFamily="49" charset="0"/>
              </a:rPr>
              <a:t>:</a:t>
            </a:r>
          </a:p>
          <a:p>
            <a:r>
              <a:rPr lang="pt-PT" sz="600" b="0" dirty="0">
                <a:solidFill>
                  <a:srgbClr val="000000"/>
                </a:solidFill>
                <a:effectLst/>
                <a:latin typeface="Consolas" panose="020B0609020204030204" pitchFamily="49" charset="0"/>
              </a:rPr>
              <a:t>                    {</a:t>
            </a:r>
          </a:p>
          <a:p>
            <a:r>
              <a:rPr lang="pt-PT" sz="600" b="0" dirty="0">
                <a:solidFill>
                  <a:srgbClr val="000000"/>
                </a:solidFill>
                <a:effectLst/>
                <a:latin typeface="Consolas" panose="020B0609020204030204" pitchFamily="49" charset="0"/>
              </a:rPr>
              <a:t>                        </a:t>
            </a:r>
            <a:r>
              <a:rPr lang="pt-PT" sz="600" b="0" dirty="0">
                <a:solidFill>
                  <a:srgbClr val="098658"/>
                </a:solidFill>
                <a:effectLst/>
                <a:latin typeface="Consolas" panose="020B0609020204030204" pitchFamily="49" charset="0"/>
              </a:rPr>
              <a:t>3001</a:t>
            </a:r>
            <a:r>
              <a:rPr lang="pt-PT" sz="600" b="0" dirty="0">
                <a:solidFill>
                  <a:srgbClr val="000000"/>
                </a:solidFill>
                <a:effectLst/>
                <a:latin typeface="Consolas" panose="020B0609020204030204" pitchFamily="49" charset="0"/>
              </a:rPr>
              <a:t>: </a:t>
            </a:r>
            <a:r>
              <a:rPr lang="pt-PT" sz="600" b="0" dirty="0">
                <a:solidFill>
                  <a:srgbClr val="098658"/>
                </a:solidFill>
                <a:effectLst/>
                <a:latin typeface="Consolas" panose="020B0609020204030204" pitchFamily="49" charset="0"/>
              </a:rPr>
              <a:t>1</a:t>
            </a:r>
            <a:r>
              <a:rPr lang="pt-PT" sz="600" b="0" dirty="0">
                <a:solidFill>
                  <a:srgbClr val="000000"/>
                </a:solidFill>
                <a:effectLst/>
                <a:latin typeface="Consolas" panose="020B0609020204030204" pitchFamily="49" charset="0"/>
              </a:rPr>
              <a:t>,</a:t>
            </a:r>
          </a:p>
          <a:p>
            <a:r>
              <a:rPr lang="pt-PT" sz="600" b="0" dirty="0">
                <a:solidFill>
                  <a:srgbClr val="000000"/>
                </a:solidFill>
                <a:effectLst/>
                <a:latin typeface="Consolas" panose="020B0609020204030204" pitchFamily="49" charset="0"/>
              </a:rPr>
              <a:t>                    }</a:t>
            </a:r>
          </a:p>
          <a:p>
            <a:r>
              <a:rPr lang="pt-PT" sz="600" b="0" dirty="0">
                <a:solidFill>
                  <a:srgbClr val="000000"/>
                </a:solidFill>
                <a:effectLst/>
                <a:latin typeface="Consolas" panose="020B0609020204030204" pitchFamily="49" charset="0"/>
              </a:rPr>
              <a:t>                },</a:t>
            </a:r>
          </a:p>
          <a:p>
            <a:r>
              <a:rPr lang="pt-PT" sz="600" b="0" dirty="0">
                <a:solidFill>
                  <a:srgbClr val="000000"/>
                </a:solidFill>
                <a:effectLst/>
                <a:latin typeface="Consolas" panose="020B0609020204030204" pitchFamily="49" charset="0"/>
              </a:rPr>
              <a:t>              </a:t>
            </a:r>
          </a:p>
          <a:p>
            <a:r>
              <a:rPr lang="pt-PT" sz="600" b="0" dirty="0">
                <a:solidFill>
                  <a:srgbClr val="000000"/>
                </a:solidFill>
                <a:effectLst/>
                <a:latin typeface="Consolas" panose="020B0609020204030204" pitchFamily="49" charset="0"/>
              </a:rPr>
              <a:t>            ]</a:t>
            </a:r>
          </a:p>
          <a:p>
            <a:r>
              <a:rPr lang="pt-PT" sz="600" b="0" dirty="0">
                <a:solidFill>
                  <a:srgbClr val="000000"/>
                </a:solidFill>
                <a:effectLst/>
                <a:latin typeface="Consolas" panose="020B0609020204030204" pitchFamily="49" charset="0"/>
              </a:rPr>
              <a:t>        </a:t>
            </a:r>
            <a:endParaRPr lang="pt-PT" sz="300" b="0" dirty="0">
              <a:solidFill>
                <a:srgbClr val="000000"/>
              </a:solidFill>
              <a:effectLst/>
              <a:latin typeface="Consolas" panose="020B0609020204030204" pitchFamily="49" charset="0"/>
            </a:endParaRPr>
          </a:p>
        </p:txBody>
      </p:sp>
      <p:sp>
        <p:nvSpPr>
          <p:cNvPr id="11" name="TextBox 10">
            <a:extLst>
              <a:ext uri="{FF2B5EF4-FFF2-40B4-BE49-F238E27FC236}">
                <a16:creationId xmlns:a16="http://schemas.microsoft.com/office/drawing/2014/main" id="{38E6992A-CC43-4EF5-8574-8F2E7E8E91DA}"/>
              </a:ext>
            </a:extLst>
          </p:cNvPr>
          <p:cNvSpPr txBox="1"/>
          <p:nvPr/>
        </p:nvSpPr>
        <p:spPr>
          <a:xfrm>
            <a:off x="2578456" y="2694190"/>
            <a:ext cx="10127894" cy="2793072"/>
          </a:xfrm>
          <a:prstGeom prst="rect">
            <a:avLst/>
          </a:prstGeom>
          <a:noFill/>
        </p:spPr>
        <p:txBody>
          <a:bodyPr wrap="square" rtlCol="0">
            <a:spAutoFit/>
          </a:bodyPr>
          <a:lstStyle/>
          <a:p>
            <a:r>
              <a:rPr lang="pt-PT" sz="1050" dirty="0"/>
              <a:t>Configuração do ator:</a:t>
            </a:r>
          </a:p>
          <a:p>
            <a:r>
              <a:rPr lang="pt-PT" sz="1050" dirty="0"/>
              <a:t>Cada ator tem um conjuntos de parâmetros para personalizar o seu comportamento, esta configuração é carregada num ficheiro antes de iniciar a simulação</a:t>
            </a:r>
          </a:p>
          <a:p>
            <a:r>
              <a:rPr lang="pt-PT" sz="1050" dirty="0"/>
              <a:t>por exemplo:</a:t>
            </a:r>
          </a:p>
          <a:p>
            <a:r>
              <a:rPr lang="pt-PT" sz="800" b="0" dirty="0">
                <a:solidFill>
                  <a:srgbClr val="000000"/>
                </a:solidFill>
                <a:effectLst/>
                <a:latin typeface="Consolas" panose="020B0609020204030204" pitchFamily="49" charset="0"/>
              </a:rPr>
              <a:t>            </a:t>
            </a:r>
            <a:r>
              <a:rPr lang="pt-PT" sz="800" b="0" dirty="0">
                <a:solidFill>
                  <a:srgbClr val="A31515"/>
                </a:solidFill>
                <a:effectLst/>
                <a:latin typeface="Consolas" panose="020B0609020204030204" pitchFamily="49" charset="0"/>
              </a:rPr>
              <a:t>"id"</a:t>
            </a:r>
            <a:r>
              <a:rPr lang="pt-PT" sz="800" b="0" dirty="0">
                <a:solidFill>
                  <a:srgbClr val="000000"/>
                </a:solidFill>
                <a:effectLst/>
                <a:latin typeface="Consolas" panose="020B0609020204030204" pitchFamily="49" charset="0"/>
              </a:rPr>
              <a:t>: 	Usado para invocar o ator no simulador</a:t>
            </a:r>
          </a:p>
          <a:p>
            <a:r>
              <a:rPr lang="pt-PT" sz="800" b="0" dirty="0">
                <a:solidFill>
                  <a:srgbClr val="000000"/>
                </a:solidFill>
                <a:effectLst/>
                <a:latin typeface="Consolas" panose="020B0609020204030204" pitchFamily="49" charset="0"/>
              </a:rPr>
              <a:t>            </a:t>
            </a:r>
            <a:r>
              <a:rPr lang="pt-PT" sz="800" b="0" dirty="0">
                <a:solidFill>
                  <a:srgbClr val="A31515"/>
                </a:solidFill>
                <a:effectLst/>
                <a:latin typeface="Consolas" panose="020B0609020204030204" pitchFamily="49" charset="0"/>
              </a:rPr>
              <a:t>"</a:t>
            </a:r>
            <a:r>
              <a:rPr lang="pt-PT" sz="800" b="0" dirty="0" err="1">
                <a:solidFill>
                  <a:srgbClr val="A31515"/>
                </a:solidFill>
                <a:effectLst/>
                <a:latin typeface="Consolas" panose="020B0609020204030204" pitchFamily="49" charset="0"/>
              </a:rPr>
              <a:t>name</a:t>
            </a:r>
            <a:r>
              <a:rPr lang="pt-PT" sz="800" b="0" dirty="0">
                <a:solidFill>
                  <a:srgbClr val="A31515"/>
                </a:solidFill>
                <a:effectLst/>
                <a:latin typeface="Consolas" panose="020B0609020204030204" pitchFamily="49" charset="0"/>
              </a:rPr>
              <a:t>"</a:t>
            </a:r>
            <a:r>
              <a:rPr lang="pt-PT" sz="800" b="0" dirty="0">
                <a:solidFill>
                  <a:srgbClr val="000000"/>
                </a:solidFill>
                <a:effectLst/>
                <a:latin typeface="Consolas" panose="020B0609020204030204" pitchFamily="49" charset="0"/>
              </a:rPr>
              <a:t>: 	Usado apenas para facilidade de interpretação</a:t>
            </a:r>
          </a:p>
          <a:p>
            <a:r>
              <a:rPr lang="pt-PT" sz="800" b="0" dirty="0">
                <a:solidFill>
                  <a:srgbClr val="000000"/>
                </a:solidFill>
                <a:effectLst/>
                <a:latin typeface="Consolas" panose="020B0609020204030204" pitchFamily="49" charset="0"/>
              </a:rPr>
              <a:t>            </a:t>
            </a:r>
            <a:r>
              <a:rPr lang="pt-PT" sz="800" b="0" dirty="0">
                <a:solidFill>
                  <a:srgbClr val="A31515"/>
                </a:solidFill>
                <a:effectLst/>
                <a:latin typeface="Consolas" panose="020B0609020204030204" pitchFamily="49" charset="0"/>
              </a:rPr>
              <a:t>"</a:t>
            </a:r>
            <a:r>
              <a:rPr lang="pt-PT" sz="800" b="0" dirty="0" err="1">
                <a:solidFill>
                  <a:srgbClr val="A31515"/>
                </a:solidFill>
                <a:effectLst/>
                <a:latin typeface="Consolas" panose="020B0609020204030204" pitchFamily="49" charset="0"/>
              </a:rPr>
              <a:t>time_average</a:t>
            </a:r>
            <a:r>
              <a:rPr lang="pt-PT" sz="800" b="0" dirty="0">
                <a:solidFill>
                  <a:srgbClr val="A31515"/>
                </a:solidFill>
                <a:effectLst/>
                <a:latin typeface="Consolas" panose="020B0609020204030204" pitchFamily="49" charset="0"/>
              </a:rPr>
              <a:t>"</a:t>
            </a:r>
            <a:r>
              <a:rPr lang="pt-PT" sz="800" b="0" dirty="0">
                <a:solidFill>
                  <a:srgbClr val="000000"/>
                </a:solidFill>
                <a:effectLst/>
                <a:latin typeface="Consolas" panose="020B0609020204030204" pitchFamily="49" charset="0"/>
              </a:rPr>
              <a:t>: 	Parâmetro para definir o tempo de entrega do ator</a:t>
            </a:r>
          </a:p>
          <a:p>
            <a:r>
              <a:rPr lang="pt-PT" sz="800" b="0" dirty="0">
                <a:solidFill>
                  <a:srgbClr val="000000"/>
                </a:solidFill>
                <a:effectLst/>
                <a:latin typeface="Consolas" panose="020B0609020204030204" pitchFamily="49" charset="0"/>
              </a:rPr>
              <a:t>            </a:t>
            </a:r>
            <a:r>
              <a:rPr lang="pt-PT" sz="800" b="0" dirty="0">
                <a:solidFill>
                  <a:srgbClr val="A31515"/>
                </a:solidFill>
                <a:effectLst/>
                <a:latin typeface="Consolas" panose="020B0609020204030204" pitchFamily="49" charset="0"/>
              </a:rPr>
              <a:t>"</a:t>
            </a:r>
            <a:r>
              <a:rPr lang="pt-PT" sz="800" b="0" dirty="0" err="1">
                <a:solidFill>
                  <a:srgbClr val="A31515"/>
                </a:solidFill>
                <a:effectLst/>
                <a:latin typeface="Consolas" panose="020B0609020204030204" pitchFamily="49" charset="0"/>
              </a:rPr>
              <a:t>time_variance</a:t>
            </a:r>
            <a:r>
              <a:rPr lang="pt-PT" sz="800" b="0" dirty="0">
                <a:solidFill>
                  <a:srgbClr val="A31515"/>
                </a:solidFill>
                <a:effectLst/>
                <a:latin typeface="Consolas" panose="020B0609020204030204" pitchFamily="49" charset="0"/>
              </a:rPr>
              <a:t>"</a:t>
            </a:r>
            <a:r>
              <a:rPr lang="pt-PT" sz="800" b="0" dirty="0">
                <a:solidFill>
                  <a:srgbClr val="000000"/>
                </a:solidFill>
                <a:effectLst/>
                <a:latin typeface="Consolas" panose="020B0609020204030204" pitchFamily="49" charset="0"/>
              </a:rPr>
              <a:t>:  	Parâmetro para definir o tempo de entrega do ator</a:t>
            </a:r>
          </a:p>
          <a:p>
            <a:r>
              <a:rPr lang="pt-PT" sz="800" b="0" dirty="0">
                <a:solidFill>
                  <a:srgbClr val="000000"/>
                </a:solidFill>
                <a:effectLst/>
                <a:latin typeface="Consolas" panose="020B0609020204030204" pitchFamily="49" charset="0"/>
              </a:rPr>
              <a:t>            </a:t>
            </a:r>
            <a:r>
              <a:rPr lang="pt-PT" sz="800" b="0" dirty="0">
                <a:solidFill>
                  <a:srgbClr val="A31515"/>
                </a:solidFill>
                <a:effectLst/>
                <a:latin typeface="Consolas" panose="020B0609020204030204" pitchFamily="49" charset="0"/>
              </a:rPr>
              <a:t>"</a:t>
            </a:r>
            <a:r>
              <a:rPr lang="pt-PT" sz="800" b="0" dirty="0" err="1">
                <a:solidFill>
                  <a:srgbClr val="A31515"/>
                </a:solidFill>
                <a:effectLst/>
                <a:latin typeface="Consolas" panose="020B0609020204030204" pitchFamily="49" charset="0"/>
              </a:rPr>
              <a:t>max_inventory</a:t>
            </a:r>
            <a:r>
              <a:rPr lang="pt-PT" sz="800" b="0" dirty="0">
                <a:solidFill>
                  <a:srgbClr val="A31515"/>
                </a:solidFill>
                <a:effectLst/>
                <a:latin typeface="Consolas" panose="020B0609020204030204" pitchFamily="49" charset="0"/>
              </a:rPr>
              <a:t>"</a:t>
            </a:r>
            <a:r>
              <a:rPr lang="pt-PT" sz="800" b="0" dirty="0">
                <a:solidFill>
                  <a:srgbClr val="000000"/>
                </a:solidFill>
                <a:effectLst/>
                <a:latin typeface="Consolas" panose="020B0609020204030204" pitchFamily="49" charset="0"/>
              </a:rPr>
              <a:t>:  	Numero máximo que o ator pode ter no seu inventário </a:t>
            </a:r>
          </a:p>
          <a:p>
            <a:r>
              <a:rPr lang="pt-PT" sz="800" b="0" dirty="0">
                <a:solidFill>
                  <a:srgbClr val="000000"/>
                </a:solidFill>
                <a:effectLst/>
                <a:latin typeface="Consolas" panose="020B0609020204030204" pitchFamily="49" charset="0"/>
              </a:rPr>
              <a:t>            </a:t>
            </a:r>
            <a:r>
              <a:rPr lang="pt-PT" sz="800" b="0" dirty="0">
                <a:solidFill>
                  <a:srgbClr val="A31515"/>
                </a:solidFill>
                <a:effectLst/>
                <a:latin typeface="Consolas" panose="020B0609020204030204" pitchFamily="49" charset="0"/>
              </a:rPr>
              <a:t>"</a:t>
            </a:r>
            <a:r>
              <a:rPr lang="pt-PT" sz="800" b="0" dirty="0" err="1">
                <a:solidFill>
                  <a:srgbClr val="A31515"/>
                </a:solidFill>
                <a:effectLst/>
                <a:latin typeface="Consolas" panose="020B0609020204030204" pitchFamily="49" charset="0"/>
              </a:rPr>
              <a:t>products</a:t>
            </a:r>
            <a:r>
              <a:rPr lang="pt-PT" sz="800" b="0" dirty="0">
                <a:solidFill>
                  <a:srgbClr val="A31515"/>
                </a:solidFill>
                <a:effectLst/>
                <a:latin typeface="Consolas" panose="020B0609020204030204" pitchFamily="49" charset="0"/>
              </a:rPr>
              <a:t>"</a:t>
            </a:r>
            <a:r>
              <a:rPr lang="pt-PT" sz="800" b="0" dirty="0">
                <a:solidFill>
                  <a:srgbClr val="000000"/>
                </a:solidFill>
                <a:effectLst/>
                <a:latin typeface="Consolas" panose="020B0609020204030204" pitchFamily="49" charset="0"/>
              </a:rPr>
              <a:t>:	Cada ator pode ter vário produtos, só está limitado pela quantidade máxima de stock</a:t>
            </a:r>
          </a:p>
          <a:p>
            <a:r>
              <a:rPr lang="pt-PT" sz="800" b="0" dirty="0">
                <a:solidFill>
                  <a:srgbClr val="000000"/>
                </a:solidFill>
                <a:effectLst/>
                <a:latin typeface="Consolas" panose="020B0609020204030204" pitchFamily="49" charset="0"/>
              </a:rPr>
              <a:t>            [			</a:t>
            </a:r>
          </a:p>
          <a:p>
            <a:r>
              <a:rPr lang="pt-PT" sz="800" b="0" dirty="0">
                <a:solidFill>
                  <a:srgbClr val="000000"/>
                </a:solidFill>
                <a:effectLst/>
                <a:latin typeface="Consolas" panose="020B0609020204030204" pitchFamily="49" charset="0"/>
              </a:rPr>
              <a:t>                {</a:t>
            </a:r>
          </a:p>
          <a:p>
            <a:r>
              <a:rPr lang="pt-PT" sz="800" b="0" dirty="0">
                <a:solidFill>
                  <a:srgbClr val="000000"/>
                </a:solidFill>
                <a:effectLst/>
                <a:latin typeface="Consolas" panose="020B0609020204030204" pitchFamily="49" charset="0"/>
              </a:rPr>
              <a:t>                    </a:t>
            </a:r>
            <a:r>
              <a:rPr lang="pt-PT" sz="800" b="0" dirty="0">
                <a:solidFill>
                  <a:srgbClr val="A31515"/>
                </a:solidFill>
                <a:effectLst/>
                <a:latin typeface="Consolas" panose="020B0609020204030204" pitchFamily="49" charset="0"/>
              </a:rPr>
              <a:t>"</a:t>
            </a:r>
            <a:r>
              <a:rPr lang="pt-PT" sz="800" b="0" dirty="0" err="1">
                <a:solidFill>
                  <a:srgbClr val="A31515"/>
                </a:solidFill>
                <a:effectLst/>
                <a:latin typeface="Consolas" panose="020B0609020204030204" pitchFamily="49" charset="0"/>
              </a:rPr>
              <a:t>name</a:t>
            </a:r>
            <a:r>
              <a:rPr lang="pt-PT" sz="800" b="0" dirty="0">
                <a:solidFill>
                  <a:srgbClr val="A31515"/>
                </a:solidFill>
                <a:effectLst/>
                <a:latin typeface="Consolas" panose="020B0609020204030204" pitchFamily="49" charset="0"/>
              </a:rPr>
              <a:t>"</a:t>
            </a:r>
            <a:r>
              <a:rPr lang="pt-PT" sz="800" b="0" dirty="0">
                <a:solidFill>
                  <a:srgbClr val="000000"/>
                </a:solidFill>
                <a:effectLst/>
                <a:latin typeface="Consolas" panose="020B0609020204030204" pitchFamily="49" charset="0"/>
              </a:rPr>
              <a:t>: </a:t>
            </a:r>
            <a:r>
              <a:rPr lang="pt-PT" sz="800" b="0" dirty="0">
                <a:solidFill>
                  <a:srgbClr val="A31515"/>
                </a:solidFill>
                <a:effectLst/>
                <a:latin typeface="Consolas" panose="020B0609020204030204" pitchFamily="49" charset="0"/>
              </a:rPr>
              <a:t>"</a:t>
            </a:r>
            <a:r>
              <a:rPr lang="pt-PT" sz="800" b="0" dirty="0" err="1">
                <a:solidFill>
                  <a:srgbClr val="A31515"/>
                </a:solidFill>
                <a:effectLst/>
                <a:latin typeface="Consolas" panose="020B0609020204030204" pitchFamily="49" charset="0"/>
              </a:rPr>
              <a:t>ProductA</a:t>
            </a:r>
            <a:r>
              <a:rPr lang="pt-PT" sz="800" b="0" dirty="0">
                <a:solidFill>
                  <a:srgbClr val="A31515"/>
                </a:solidFill>
                <a:effectLst/>
                <a:latin typeface="Consolas" panose="020B0609020204030204" pitchFamily="49" charset="0"/>
              </a:rPr>
              <a:t>"</a:t>
            </a:r>
            <a:r>
              <a:rPr lang="pt-PT" sz="800" b="0" dirty="0">
                <a:solidFill>
                  <a:srgbClr val="000000"/>
                </a:solidFill>
                <a:effectLst/>
                <a:latin typeface="Consolas" panose="020B0609020204030204" pitchFamily="49" charset="0"/>
              </a:rPr>
              <a:t>, 	Usado apenas para facilidade de interpretação</a:t>
            </a:r>
          </a:p>
          <a:p>
            <a:r>
              <a:rPr lang="pt-PT" sz="800" b="0" dirty="0">
                <a:solidFill>
                  <a:srgbClr val="000000"/>
                </a:solidFill>
                <a:effectLst/>
                <a:latin typeface="Consolas" panose="020B0609020204030204" pitchFamily="49" charset="0"/>
              </a:rPr>
              <a:t>                    </a:t>
            </a:r>
            <a:r>
              <a:rPr lang="pt-PT" sz="800" b="0" dirty="0">
                <a:solidFill>
                  <a:srgbClr val="A31515"/>
                </a:solidFill>
                <a:effectLst/>
                <a:latin typeface="Consolas" panose="020B0609020204030204" pitchFamily="49" charset="0"/>
              </a:rPr>
              <a:t>"id"</a:t>
            </a:r>
            <a:r>
              <a:rPr lang="pt-PT" sz="800" b="0" dirty="0">
                <a:solidFill>
                  <a:srgbClr val="000000"/>
                </a:solidFill>
                <a:effectLst/>
                <a:latin typeface="Consolas" panose="020B0609020204030204" pitchFamily="49" charset="0"/>
              </a:rPr>
              <a:t>: </a:t>
            </a:r>
            <a:r>
              <a:rPr lang="pt-PT" sz="800" b="0" dirty="0">
                <a:solidFill>
                  <a:srgbClr val="098658"/>
                </a:solidFill>
                <a:effectLst/>
                <a:latin typeface="Consolas" panose="020B0609020204030204" pitchFamily="49" charset="0"/>
              </a:rPr>
              <a:t>1001</a:t>
            </a:r>
            <a:r>
              <a:rPr lang="pt-PT" sz="800" b="0" dirty="0">
                <a:solidFill>
                  <a:srgbClr val="000000"/>
                </a:solidFill>
                <a:effectLst/>
                <a:latin typeface="Consolas" panose="020B0609020204030204" pitchFamily="49" charset="0"/>
              </a:rPr>
              <a:t>, 		Usado para invocar o produto no simulador</a:t>
            </a:r>
          </a:p>
          <a:p>
            <a:r>
              <a:rPr lang="pt-PT" sz="800" b="0" dirty="0">
                <a:solidFill>
                  <a:srgbClr val="000000"/>
                </a:solidFill>
                <a:effectLst/>
                <a:latin typeface="Consolas" panose="020B0609020204030204" pitchFamily="49" charset="0"/>
              </a:rPr>
              <a:t>                    </a:t>
            </a:r>
            <a:r>
              <a:rPr lang="pt-PT" sz="800" b="0" dirty="0">
                <a:solidFill>
                  <a:srgbClr val="A31515"/>
                </a:solidFill>
                <a:effectLst/>
                <a:latin typeface="Consolas" panose="020B0609020204030204" pitchFamily="49" charset="0"/>
              </a:rPr>
              <a:t>"</a:t>
            </a:r>
            <a:r>
              <a:rPr lang="pt-PT" sz="800" b="0" dirty="0" err="1">
                <a:solidFill>
                  <a:srgbClr val="A31515"/>
                </a:solidFill>
                <a:effectLst/>
                <a:latin typeface="Consolas" panose="020B0609020204030204" pitchFamily="49" charset="0"/>
              </a:rPr>
              <a:t>initial_stock</a:t>
            </a:r>
            <a:r>
              <a:rPr lang="pt-PT" sz="800" b="0" dirty="0">
                <a:solidFill>
                  <a:srgbClr val="A31515"/>
                </a:solidFill>
                <a:effectLst/>
                <a:latin typeface="Consolas" panose="020B0609020204030204" pitchFamily="49" charset="0"/>
              </a:rPr>
              <a:t>"</a:t>
            </a:r>
            <a:r>
              <a:rPr lang="pt-PT" sz="800" b="0" dirty="0">
                <a:solidFill>
                  <a:srgbClr val="000000"/>
                </a:solidFill>
                <a:effectLst/>
                <a:latin typeface="Consolas" panose="020B0609020204030204" pitchFamily="49" charset="0"/>
              </a:rPr>
              <a:t>: </a:t>
            </a:r>
            <a:r>
              <a:rPr lang="pt-PT" sz="800" b="0" dirty="0">
                <a:solidFill>
                  <a:srgbClr val="098658"/>
                </a:solidFill>
                <a:effectLst/>
                <a:latin typeface="Consolas" panose="020B0609020204030204" pitchFamily="49" charset="0"/>
              </a:rPr>
              <a:t>3</a:t>
            </a:r>
            <a:r>
              <a:rPr lang="pt-PT" sz="800" b="0" dirty="0">
                <a:solidFill>
                  <a:srgbClr val="000000"/>
                </a:solidFill>
                <a:effectLst/>
                <a:latin typeface="Consolas" panose="020B0609020204030204" pitchFamily="49" charset="0"/>
              </a:rPr>
              <a:t>,	Numero de unidades do produto em inventário no inicio da simulação</a:t>
            </a:r>
          </a:p>
          <a:p>
            <a:r>
              <a:rPr lang="pt-PT" sz="800" b="0" dirty="0">
                <a:solidFill>
                  <a:srgbClr val="000000"/>
                </a:solidFill>
                <a:effectLst/>
                <a:latin typeface="Consolas" panose="020B0609020204030204" pitchFamily="49" charset="0"/>
              </a:rPr>
              <a:t>                    </a:t>
            </a:r>
            <a:r>
              <a:rPr lang="pt-PT" sz="800" b="0" dirty="0">
                <a:solidFill>
                  <a:srgbClr val="A31515"/>
                </a:solidFill>
                <a:effectLst/>
                <a:latin typeface="Consolas" panose="020B0609020204030204" pitchFamily="49" charset="0"/>
              </a:rPr>
              <a:t>"</a:t>
            </a:r>
            <a:r>
              <a:rPr lang="pt-PT" sz="800" b="0" dirty="0" err="1">
                <a:solidFill>
                  <a:srgbClr val="A31515"/>
                </a:solidFill>
                <a:effectLst/>
                <a:latin typeface="Consolas" panose="020B0609020204030204" pitchFamily="49" charset="0"/>
              </a:rPr>
              <a:t>safety_stock</a:t>
            </a:r>
            <a:r>
              <a:rPr lang="pt-PT" sz="800" b="0" dirty="0">
                <a:solidFill>
                  <a:srgbClr val="A31515"/>
                </a:solidFill>
                <a:effectLst/>
                <a:latin typeface="Consolas" panose="020B0609020204030204" pitchFamily="49" charset="0"/>
              </a:rPr>
              <a:t>"</a:t>
            </a:r>
            <a:r>
              <a:rPr lang="pt-PT" sz="800" b="0" dirty="0">
                <a:solidFill>
                  <a:srgbClr val="000000"/>
                </a:solidFill>
                <a:effectLst/>
                <a:latin typeface="Consolas" panose="020B0609020204030204" pitchFamily="49" charset="0"/>
              </a:rPr>
              <a:t>: </a:t>
            </a:r>
            <a:r>
              <a:rPr lang="pt-PT" sz="800" b="0" dirty="0">
                <a:solidFill>
                  <a:srgbClr val="098658"/>
                </a:solidFill>
                <a:effectLst/>
                <a:latin typeface="Consolas" panose="020B0609020204030204" pitchFamily="49" charset="0"/>
              </a:rPr>
              <a:t>2</a:t>
            </a:r>
            <a:r>
              <a:rPr lang="pt-PT" sz="800" b="0" dirty="0">
                <a:solidFill>
                  <a:srgbClr val="000000"/>
                </a:solidFill>
                <a:effectLst/>
                <a:latin typeface="Consolas" panose="020B0609020204030204" pitchFamily="49" charset="0"/>
              </a:rPr>
              <a:t>,	Valor a partir do qual o ator deve atuar para aumentar stock (encomenda ou produção)</a:t>
            </a:r>
          </a:p>
          <a:p>
            <a:r>
              <a:rPr lang="pt-PT" sz="800" b="0" dirty="0">
                <a:solidFill>
                  <a:srgbClr val="000000"/>
                </a:solidFill>
                <a:effectLst/>
                <a:latin typeface="Consolas" panose="020B0609020204030204" pitchFamily="49" charset="0"/>
              </a:rPr>
              <a:t>                    </a:t>
            </a:r>
            <a:r>
              <a:rPr lang="pt-PT" sz="800" b="0" dirty="0">
                <a:solidFill>
                  <a:srgbClr val="A31515"/>
                </a:solidFill>
                <a:effectLst/>
                <a:latin typeface="Consolas" panose="020B0609020204030204" pitchFamily="49" charset="0"/>
              </a:rPr>
              <a:t>"</a:t>
            </a:r>
            <a:r>
              <a:rPr lang="pt-PT" sz="800" b="0" dirty="0" err="1">
                <a:solidFill>
                  <a:srgbClr val="A31515"/>
                </a:solidFill>
                <a:effectLst/>
                <a:latin typeface="Consolas" panose="020B0609020204030204" pitchFamily="49" charset="0"/>
              </a:rPr>
              <a:t>reorder_history_size</a:t>
            </a:r>
            <a:r>
              <a:rPr lang="pt-PT" sz="800" b="0" dirty="0">
                <a:solidFill>
                  <a:srgbClr val="A31515"/>
                </a:solidFill>
                <a:effectLst/>
                <a:latin typeface="Consolas" panose="020B0609020204030204" pitchFamily="49" charset="0"/>
              </a:rPr>
              <a:t>"</a:t>
            </a:r>
            <a:r>
              <a:rPr lang="pt-PT" sz="800" b="0" dirty="0">
                <a:solidFill>
                  <a:srgbClr val="000000"/>
                </a:solidFill>
                <a:effectLst/>
                <a:latin typeface="Consolas" panose="020B0609020204030204" pitchFamily="49" charset="0"/>
              </a:rPr>
              <a:t>: </a:t>
            </a:r>
            <a:r>
              <a:rPr lang="pt-PT" sz="800" b="0" dirty="0">
                <a:solidFill>
                  <a:srgbClr val="098658"/>
                </a:solidFill>
                <a:effectLst/>
                <a:latin typeface="Consolas" panose="020B0609020204030204" pitchFamily="49" charset="0"/>
              </a:rPr>
              <a:t>7</a:t>
            </a:r>
            <a:r>
              <a:rPr lang="pt-PT" sz="800" b="0" dirty="0">
                <a:solidFill>
                  <a:srgbClr val="000000"/>
                </a:solidFill>
                <a:effectLst/>
                <a:latin typeface="Consolas" panose="020B0609020204030204" pitchFamily="49" charset="0"/>
              </a:rPr>
              <a:t>,	Inicialmente pensei analisar as ultimas encomendas de produto para fazer encomendar matéria prima, mas n está a ser usado</a:t>
            </a:r>
          </a:p>
          <a:p>
            <a:r>
              <a:rPr lang="pt-PT" sz="800" b="0" dirty="0">
                <a:solidFill>
                  <a:srgbClr val="000000"/>
                </a:solidFill>
                <a:effectLst/>
                <a:latin typeface="Consolas" panose="020B0609020204030204" pitchFamily="49" charset="0"/>
              </a:rPr>
              <a:t>                    </a:t>
            </a:r>
            <a:r>
              <a:rPr lang="pt-PT" sz="800" b="0" dirty="0">
                <a:solidFill>
                  <a:srgbClr val="A31515"/>
                </a:solidFill>
                <a:effectLst/>
                <a:latin typeface="Consolas" panose="020B0609020204030204" pitchFamily="49" charset="0"/>
              </a:rPr>
              <a:t>"</a:t>
            </a:r>
            <a:r>
              <a:rPr lang="pt-PT" sz="800" b="0" dirty="0" err="1">
                <a:solidFill>
                  <a:srgbClr val="A31515"/>
                </a:solidFill>
                <a:effectLst/>
                <a:latin typeface="Consolas" panose="020B0609020204030204" pitchFamily="49" charset="0"/>
              </a:rPr>
              <a:t>composition</a:t>
            </a:r>
            <a:r>
              <a:rPr lang="pt-PT" sz="800" b="0" dirty="0">
                <a:solidFill>
                  <a:srgbClr val="A31515"/>
                </a:solidFill>
                <a:effectLst/>
                <a:latin typeface="Consolas" panose="020B0609020204030204" pitchFamily="49" charset="0"/>
              </a:rPr>
              <a:t>"</a:t>
            </a:r>
            <a:r>
              <a:rPr lang="pt-PT" sz="800" b="0" dirty="0">
                <a:solidFill>
                  <a:srgbClr val="000000"/>
                </a:solidFill>
                <a:effectLst/>
                <a:latin typeface="Consolas" panose="020B0609020204030204" pitchFamily="49" charset="0"/>
              </a:rPr>
              <a:t>:	Cada produto tem uma composição que identifica quais as </a:t>
            </a:r>
            <a:r>
              <a:rPr lang="pt-PT" sz="800" dirty="0">
                <a:solidFill>
                  <a:srgbClr val="000000"/>
                </a:solidFill>
                <a:latin typeface="Consolas" panose="020B0609020204030204" pitchFamily="49" charset="0"/>
              </a:rPr>
              <a:t>m</a:t>
            </a:r>
            <a:r>
              <a:rPr lang="pt-PT" sz="800" b="0" dirty="0">
                <a:solidFill>
                  <a:srgbClr val="000000"/>
                </a:solidFill>
                <a:effectLst/>
                <a:latin typeface="Consolas" panose="020B0609020204030204" pitchFamily="49" charset="0"/>
              </a:rPr>
              <a:t>atérias primas necessárias para a sua produção</a:t>
            </a:r>
          </a:p>
          <a:p>
            <a:r>
              <a:rPr lang="pt-PT" sz="800" b="0" dirty="0">
                <a:solidFill>
                  <a:srgbClr val="000000"/>
                </a:solidFill>
                <a:effectLst/>
                <a:latin typeface="Consolas" panose="020B0609020204030204" pitchFamily="49" charset="0"/>
              </a:rPr>
              <a:t>                    {</a:t>
            </a:r>
          </a:p>
          <a:p>
            <a:r>
              <a:rPr lang="pt-PT" sz="800" b="0" dirty="0">
                <a:solidFill>
                  <a:srgbClr val="000000"/>
                </a:solidFill>
                <a:effectLst/>
                <a:latin typeface="Consolas" panose="020B0609020204030204" pitchFamily="49" charset="0"/>
              </a:rPr>
              <a:t>                        </a:t>
            </a:r>
            <a:r>
              <a:rPr lang="pt-PT" sz="800" b="0" dirty="0">
                <a:solidFill>
                  <a:srgbClr val="098658"/>
                </a:solidFill>
                <a:effectLst/>
                <a:latin typeface="Consolas" panose="020B0609020204030204" pitchFamily="49" charset="0"/>
              </a:rPr>
              <a:t>2001</a:t>
            </a:r>
            <a:r>
              <a:rPr lang="pt-PT" sz="800" b="0" dirty="0">
                <a:solidFill>
                  <a:srgbClr val="000000"/>
                </a:solidFill>
                <a:effectLst/>
                <a:latin typeface="Consolas" panose="020B0609020204030204" pitchFamily="49" charset="0"/>
              </a:rPr>
              <a:t>: </a:t>
            </a:r>
            <a:r>
              <a:rPr lang="pt-PT" sz="800" b="0" dirty="0">
                <a:solidFill>
                  <a:srgbClr val="098658"/>
                </a:solidFill>
                <a:effectLst/>
                <a:latin typeface="Consolas" panose="020B0609020204030204" pitchFamily="49" charset="0"/>
              </a:rPr>
              <a:t>1</a:t>
            </a:r>
            <a:r>
              <a:rPr lang="pt-PT" sz="800" b="0" dirty="0">
                <a:solidFill>
                  <a:srgbClr val="000000"/>
                </a:solidFill>
                <a:effectLst/>
                <a:latin typeface="Consolas" panose="020B0609020204030204" pitchFamily="49" charset="0"/>
              </a:rPr>
              <a:t>,</a:t>
            </a:r>
          </a:p>
          <a:p>
            <a:r>
              <a:rPr lang="pt-PT" sz="800" b="0" dirty="0">
                <a:solidFill>
                  <a:srgbClr val="000000"/>
                </a:solidFill>
                <a:effectLst/>
                <a:latin typeface="Consolas" panose="020B0609020204030204" pitchFamily="49" charset="0"/>
              </a:rPr>
              <a:t>                    }</a:t>
            </a:r>
          </a:p>
          <a:p>
            <a:r>
              <a:rPr lang="pt-PT" sz="800" b="0" dirty="0">
                <a:solidFill>
                  <a:srgbClr val="000000"/>
                </a:solidFill>
                <a:effectLst/>
                <a:latin typeface="Consolas" panose="020B0609020204030204" pitchFamily="49" charset="0"/>
              </a:rPr>
              <a:t>                }</a:t>
            </a:r>
            <a:endParaRPr lang="pt-PT" sz="1050" dirty="0"/>
          </a:p>
        </p:txBody>
      </p:sp>
      <p:sp>
        <p:nvSpPr>
          <p:cNvPr id="61" name="TextBox 60">
            <a:extLst>
              <a:ext uri="{FF2B5EF4-FFF2-40B4-BE49-F238E27FC236}">
                <a16:creationId xmlns:a16="http://schemas.microsoft.com/office/drawing/2014/main" id="{CED80185-2CAA-4CFE-882D-C0FA7D90C92D}"/>
              </a:ext>
            </a:extLst>
          </p:cNvPr>
          <p:cNvSpPr txBox="1"/>
          <p:nvPr/>
        </p:nvSpPr>
        <p:spPr>
          <a:xfrm>
            <a:off x="3049253" y="1780244"/>
            <a:ext cx="5471213" cy="938719"/>
          </a:xfrm>
          <a:prstGeom prst="rect">
            <a:avLst/>
          </a:prstGeom>
          <a:noFill/>
        </p:spPr>
        <p:txBody>
          <a:bodyPr wrap="square">
            <a:spAutoFit/>
          </a:bodyPr>
          <a:lstStyle/>
          <a:p>
            <a:r>
              <a:rPr lang="pt-PT" sz="1100" b="1" dirty="0"/>
              <a:t>Composição do ator:</a:t>
            </a:r>
          </a:p>
          <a:p>
            <a:pPr marL="171450" indent="-171450">
              <a:buFont typeface="Arial" panose="020B0604020202020204" pitchFamily="34" charset="0"/>
              <a:buChar char="•"/>
            </a:pPr>
            <a:r>
              <a:rPr lang="pt-PT" sz="1100" dirty="0"/>
              <a:t>Conjunto de variáveis que definem o seu comportamento (Configuração do ator)</a:t>
            </a:r>
          </a:p>
          <a:p>
            <a:pPr marL="171450" indent="-171450">
              <a:buFont typeface="Arial" panose="020B0604020202020204" pitchFamily="34" charset="0"/>
              <a:buChar char="•"/>
            </a:pPr>
            <a:r>
              <a:rPr lang="pt-PT" sz="1100" dirty="0"/>
              <a:t>Inventário: Estrutura de dados de guarda a informação do stock </a:t>
            </a:r>
            <a:r>
              <a:rPr lang="pt-PT" sz="1100" dirty="0" err="1"/>
              <a:t>actual</a:t>
            </a:r>
            <a:r>
              <a:rPr lang="pt-PT" sz="1100" dirty="0"/>
              <a:t> do ator</a:t>
            </a:r>
          </a:p>
          <a:p>
            <a:pPr marL="171450" indent="-171450">
              <a:buFont typeface="Arial" panose="020B0604020202020204" pitchFamily="34" charset="0"/>
              <a:buChar char="•"/>
            </a:pPr>
            <a:r>
              <a:rPr lang="pt-PT" sz="1100" dirty="0" err="1"/>
              <a:t>Orders</a:t>
            </a:r>
            <a:r>
              <a:rPr lang="pt-PT" sz="1100" dirty="0"/>
              <a:t> records: estrutura com o registo das encomendas do ator</a:t>
            </a:r>
          </a:p>
          <a:p>
            <a:pPr marL="171450" indent="-171450">
              <a:buFont typeface="Arial" panose="020B0604020202020204" pitchFamily="34" charset="0"/>
              <a:buChar char="•"/>
            </a:pPr>
            <a:endParaRPr lang="pt-PT" sz="1100" dirty="0"/>
          </a:p>
        </p:txBody>
      </p:sp>
      <p:sp>
        <p:nvSpPr>
          <p:cNvPr id="62" name="TextBox 61">
            <a:extLst>
              <a:ext uri="{FF2B5EF4-FFF2-40B4-BE49-F238E27FC236}">
                <a16:creationId xmlns:a16="http://schemas.microsoft.com/office/drawing/2014/main" id="{B117E177-0597-460A-B7FE-241A624FEC78}"/>
              </a:ext>
            </a:extLst>
          </p:cNvPr>
          <p:cNvSpPr txBox="1"/>
          <p:nvPr/>
        </p:nvSpPr>
        <p:spPr>
          <a:xfrm>
            <a:off x="123384" y="2074433"/>
            <a:ext cx="2226455" cy="430887"/>
          </a:xfrm>
          <a:prstGeom prst="rect">
            <a:avLst/>
          </a:prstGeom>
          <a:noFill/>
        </p:spPr>
        <p:txBody>
          <a:bodyPr wrap="square">
            <a:spAutoFit/>
          </a:bodyPr>
          <a:lstStyle/>
          <a:p>
            <a:r>
              <a:rPr lang="pt-PT" sz="1100" dirty="0"/>
              <a:t>Exemplo de parte do ficheiro de configuração</a:t>
            </a:r>
          </a:p>
        </p:txBody>
      </p:sp>
      <p:sp>
        <p:nvSpPr>
          <p:cNvPr id="63" name="TextBox 62">
            <a:extLst>
              <a:ext uri="{FF2B5EF4-FFF2-40B4-BE49-F238E27FC236}">
                <a16:creationId xmlns:a16="http://schemas.microsoft.com/office/drawing/2014/main" id="{9A95656D-0D9F-42C4-9262-C278E2AE09DE}"/>
              </a:ext>
            </a:extLst>
          </p:cNvPr>
          <p:cNvSpPr txBox="1"/>
          <p:nvPr/>
        </p:nvSpPr>
        <p:spPr>
          <a:xfrm>
            <a:off x="388204" y="5660740"/>
            <a:ext cx="4136172" cy="769441"/>
          </a:xfrm>
          <a:prstGeom prst="rect">
            <a:avLst/>
          </a:prstGeom>
          <a:noFill/>
        </p:spPr>
        <p:txBody>
          <a:bodyPr wrap="square" rtlCol="0">
            <a:spAutoFit/>
          </a:bodyPr>
          <a:lstStyle/>
          <a:p>
            <a:r>
              <a:rPr lang="pt-PT" sz="1100" dirty="0"/>
              <a:t> </a:t>
            </a:r>
            <a:r>
              <a:rPr lang="pt-PT" sz="1100" b="1" dirty="0"/>
              <a:t>Produtos </a:t>
            </a:r>
            <a:r>
              <a:rPr lang="pt-PT" sz="1100" dirty="0"/>
              <a:t>– Cada ator pode ser vários produtos no seu inventário, o id do produto é composto por o id do </a:t>
            </a:r>
            <a:r>
              <a:rPr lang="pt-PT" sz="1100" dirty="0" err="1"/>
              <a:t>actor</a:t>
            </a:r>
            <a:r>
              <a:rPr lang="pt-PT" sz="1100" dirty="0"/>
              <a:t> a qual pertence seguido de 3 algarismos.  Esta identificação permite facilmente identificar a quem pertence determinado produto, e logo a quem encomendar.</a:t>
            </a:r>
          </a:p>
        </p:txBody>
      </p:sp>
    </p:spTree>
    <p:extLst>
      <p:ext uri="{BB962C8B-B14F-4D97-AF65-F5344CB8AC3E}">
        <p14:creationId xmlns:p14="http://schemas.microsoft.com/office/powerpoint/2010/main" val="1773310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B4AC6-B1F8-4D2F-82C3-CDA8A959B108}"/>
              </a:ext>
            </a:extLst>
          </p:cNvPr>
          <p:cNvSpPr>
            <a:spLocks noGrp="1"/>
          </p:cNvSpPr>
          <p:nvPr>
            <p:ph type="title"/>
          </p:nvPr>
        </p:nvSpPr>
        <p:spPr>
          <a:xfrm>
            <a:off x="341832" y="-66163"/>
            <a:ext cx="6855802" cy="1278288"/>
          </a:xfrm>
        </p:spPr>
        <p:txBody>
          <a:bodyPr>
            <a:normAutofit/>
          </a:bodyPr>
          <a:lstStyle/>
          <a:p>
            <a:r>
              <a:rPr lang="pt-PT" sz="3200" b="1" dirty="0"/>
              <a:t>Simulador  - Conceitos e premissas :</a:t>
            </a:r>
          </a:p>
        </p:txBody>
      </p:sp>
      <p:sp>
        <p:nvSpPr>
          <p:cNvPr id="53" name="Slide Number Placeholder 52">
            <a:extLst>
              <a:ext uri="{FF2B5EF4-FFF2-40B4-BE49-F238E27FC236}">
                <a16:creationId xmlns:a16="http://schemas.microsoft.com/office/drawing/2014/main" id="{EF3B95A7-6279-4A77-8F39-DA354598B5E4}"/>
              </a:ext>
            </a:extLst>
          </p:cNvPr>
          <p:cNvSpPr>
            <a:spLocks noGrp="1"/>
          </p:cNvSpPr>
          <p:nvPr>
            <p:ph type="sldNum" sz="quarter" idx="12"/>
          </p:nvPr>
        </p:nvSpPr>
        <p:spPr/>
        <p:txBody>
          <a:bodyPr/>
          <a:lstStyle/>
          <a:p>
            <a:fld id="{D49411B6-D24A-40CC-98F2-DE72B3364D1D}" type="slidenum">
              <a:rPr lang="pt-PT" smtClean="0"/>
              <a:t>6</a:t>
            </a:fld>
            <a:endParaRPr lang="pt-PT"/>
          </a:p>
        </p:txBody>
      </p:sp>
      <p:sp>
        <p:nvSpPr>
          <p:cNvPr id="5" name="TextBox 4">
            <a:extLst>
              <a:ext uri="{FF2B5EF4-FFF2-40B4-BE49-F238E27FC236}">
                <a16:creationId xmlns:a16="http://schemas.microsoft.com/office/drawing/2014/main" id="{D8EBE632-763E-47FD-A12F-96A837899420}"/>
              </a:ext>
            </a:extLst>
          </p:cNvPr>
          <p:cNvSpPr txBox="1"/>
          <p:nvPr/>
        </p:nvSpPr>
        <p:spPr>
          <a:xfrm>
            <a:off x="212428" y="1078775"/>
            <a:ext cx="11503322" cy="1200329"/>
          </a:xfrm>
          <a:prstGeom prst="rect">
            <a:avLst/>
          </a:prstGeom>
          <a:noFill/>
        </p:spPr>
        <p:txBody>
          <a:bodyPr wrap="square" rtlCol="0">
            <a:spAutoFit/>
          </a:bodyPr>
          <a:lstStyle/>
          <a:p>
            <a:r>
              <a:rPr lang="pt-PT" sz="1200" b="1" dirty="0" err="1"/>
              <a:t>Order</a:t>
            </a:r>
            <a:r>
              <a:rPr lang="pt-PT" sz="1200" dirty="0"/>
              <a:t> – Encomenda feita de um ator a outro</a:t>
            </a:r>
          </a:p>
          <a:p>
            <a:endParaRPr lang="pt-PT" sz="1200" dirty="0"/>
          </a:p>
          <a:p>
            <a:r>
              <a:rPr lang="pt-PT" sz="1200" dirty="0"/>
              <a:t>Quando um ator recebe uma encomenda adiciona a mesma à sua  lista de encomendas e só será processada quando chegar a altura do dia em que processas as encomendas.</a:t>
            </a:r>
          </a:p>
          <a:p>
            <a:r>
              <a:rPr lang="pt-PT" sz="1200" dirty="0"/>
              <a:t>Para fazer uma encomenda (significa que precisa produzir algo que lhe foi encomendado) o ator vai procurar qual a composição do produto que precisa, supondo que o ator necessita do produto 1001 e que este é composto por 2 unidade do produto 2001 e uma do produto 2002, então irá fazer uma encomenda dos produtos 2001 e 2002. (Para simplificar vamos assumir que só encomenda para produzir 1 unidade)</a:t>
            </a:r>
          </a:p>
        </p:txBody>
      </p:sp>
      <p:sp>
        <p:nvSpPr>
          <p:cNvPr id="3" name="TextBox 2">
            <a:extLst>
              <a:ext uri="{FF2B5EF4-FFF2-40B4-BE49-F238E27FC236}">
                <a16:creationId xmlns:a16="http://schemas.microsoft.com/office/drawing/2014/main" id="{6C6D66D4-B159-4524-A241-343BCC5387E4}"/>
              </a:ext>
            </a:extLst>
          </p:cNvPr>
          <p:cNvSpPr txBox="1"/>
          <p:nvPr/>
        </p:nvSpPr>
        <p:spPr>
          <a:xfrm>
            <a:off x="800100" y="2357063"/>
            <a:ext cx="1138453" cy="584775"/>
          </a:xfrm>
          <a:prstGeom prst="rect">
            <a:avLst/>
          </a:prstGeom>
          <a:noFill/>
        </p:spPr>
        <p:txBody>
          <a:bodyPr wrap="none" rtlCol="0">
            <a:spAutoFit/>
          </a:bodyPr>
          <a:lstStyle/>
          <a:p>
            <a:r>
              <a:rPr lang="pt-PT" sz="800" b="0" dirty="0">
                <a:solidFill>
                  <a:srgbClr val="000000"/>
                </a:solidFill>
                <a:effectLst/>
                <a:latin typeface="Consolas" panose="020B0609020204030204" pitchFamily="49" charset="0"/>
              </a:rPr>
              <a:t>  </a:t>
            </a:r>
            <a:r>
              <a:rPr lang="pt-PT" sz="800" b="0" dirty="0">
                <a:solidFill>
                  <a:srgbClr val="A31515"/>
                </a:solidFill>
                <a:effectLst/>
                <a:latin typeface="Consolas" panose="020B0609020204030204" pitchFamily="49" charset="0"/>
              </a:rPr>
              <a:t>"id"</a:t>
            </a:r>
            <a:r>
              <a:rPr lang="pt-PT" sz="800" b="0" dirty="0">
                <a:solidFill>
                  <a:srgbClr val="000000"/>
                </a:solidFill>
                <a:effectLst/>
                <a:latin typeface="Consolas" panose="020B0609020204030204" pitchFamily="49" charset="0"/>
              </a:rPr>
              <a:t>: </a:t>
            </a:r>
            <a:r>
              <a:rPr lang="pt-PT" sz="800" b="0" dirty="0">
                <a:solidFill>
                  <a:srgbClr val="098658"/>
                </a:solidFill>
                <a:effectLst/>
                <a:latin typeface="Consolas" panose="020B0609020204030204" pitchFamily="49" charset="0"/>
              </a:rPr>
              <a:t>1001</a:t>
            </a:r>
            <a:r>
              <a:rPr lang="pt-PT" sz="800" b="0" dirty="0">
                <a:solidFill>
                  <a:srgbClr val="000000"/>
                </a:solidFill>
                <a:effectLst/>
                <a:latin typeface="Consolas" panose="020B0609020204030204" pitchFamily="49" charset="0"/>
              </a:rPr>
              <a:t>,</a:t>
            </a:r>
          </a:p>
          <a:p>
            <a:r>
              <a:rPr lang="pt-PT" sz="800" b="0" dirty="0">
                <a:solidFill>
                  <a:srgbClr val="000000"/>
                </a:solidFill>
                <a:effectLst/>
                <a:latin typeface="Consolas" panose="020B0609020204030204" pitchFamily="49" charset="0"/>
              </a:rPr>
              <a:t>  </a:t>
            </a:r>
            <a:r>
              <a:rPr lang="pt-PT" sz="800" b="0" dirty="0">
                <a:solidFill>
                  <a:srgbClr val="A31515"/>
                </a:solidFill>
                <a:effectLst/>
                <a:latin typeface="Consolas" panose="020B0609020204030204" pitchFamily="49" charset="0"/>
              </a:rPr>
              <a:t>"</a:t>
            </a:r>
            <a:r>
              <a:rPr lang="pt-PT" sz="800" b="0" dirty="0" err="1">
                <a:solidFill>
                  <a:srgbClr val="A31515"/>
                </a:solidFill>
                <a:effectLst/>
                <a:latin typeface="Consolas" panose="020B0609020204030204" pitchFamily="49" charset="0"/>
              </a:rPr>
              <a:t>composition</a:t>
            </a:r>
            <a:r>
              <a:rPr lang="pt-PT" sz="800" b="0" dirty="0">
                <a:solidFill>
                  <a:srgbClr val="A31515"/>
                </a:solidFill>
                <a:effectLst/>
                <a:latin typeface="Consolas" panose="020B0609020204030204" pitchFamily="49" charset="0"/>
              </a:rPr>
              <a:t>"</a:t>
            </a:r>
            <a:r>
              <a:rPr lang="pt-PT" sz="800" b="0" dirty="0">
                <a:solidFill>
                  <a:srgbClr val="000000"/>
                </a:solidFill>
                <a:effectLst/>
                <a:latin typeface="Consolas" panose="020B0609020204030204" pitchFamily="49" charset="0"/>
              </a:rPr>
              <a:t>:</a:t>
            </a:r>
          </a:p>
          <a:p>
            <a:r>
              <a:rPr lang="pt-PT" sz="800" b="0" dirty="0">
                <a:solidFill>
                  <a:srgbClr val="000000"/>
                </a:solidFill>
                <a:effectLst/>
                <a:latin typeface="Consolas" panose="020B0609020204030204" pitchFamily="49" charset="0"/>
              </a:rPr>
              <a:t>          </a:t>
            </a:r>
            <a:r>
              <a:rPr lang="pt-PT" sz="800" b="0" dirty="0">
                <a:solidFill>
                  <a:srgbClr val="098658"/>
                </a:solidFill>
                <a:effectLst/>
                <a:latin typeface="Consolas" panose="020B0609020204030204" pitchFamily="49" charset="0"/>
              </a:rPr>
              <a:t>2001</a:t>
            </a:r>
            <a:r>
              <a:rPr lang="pt-PT" sz="800" b="0" dirty="0">
                <a:solidFill>
                  <a:srgbClr val="000000"/>
                </a:solidFill>
                <a:effectLst/>
                <a:latin typeface="Consolas" panose="020B0609020204030204" pitchFamily="49" charset="0"/>
              </a:rPr>
              <a:t>: </a:t>
            </a:r>
            <a:r>
              <a:rPr lang="pt-PT" sz="800" b="0" dirty="0">
                <a:solidFill>
                  <a:srgbClr val="098658"/>
                </a:solidFill>
                <a:effectLst/>
                <a:latin typeface="Consolas" panose="020B0609020204030204" pitchFamily="49" charset="0"/>
              </a:rPr>
              <a:t>2</a:t>
            </a:r>
            <a:endParaRPr lang="pt-PT" sz="800" b="0" dirty="0">
              <a:solidFill>
                <a:srgbClr val="000000"/>
              </a:solidFill>
              <a:effectLst/>
              <a:latin typeface="Consolas" panose="020B0609020204030204" pitchFamily="49" charset="0"/>
            </a:endParaRPr>
          </a:p>
          <a:p>
            <a:r>
              <a:rPr lang="pt-PT" sz="800" dirty="0">
                <a:solidFill>
                  <a:srgbClr val="000000"/>
                </a:solidFill>
                <a:latin typeface="Consolas" panose="020B0609020204030204" pitchFamily="49" charset="0"/>
              </a:rPr>
              <a:t>          2002:</a:t>
            </a:r>
            <a:r>
              <a:rPr lang="pt-PT" sz="800" b="0" dirty="0">
                <a:solidFill>
                  <a:srgbClr val="000000"/>
                </a:solidFill>
                <a:effectLst/>
                <a:latin typeface="Consolas" panose="020B0609020204030204" pitchFamily="49" charset="0"/>
              </a:rPr>
              <a:t> 1</a:t>
            </a:r>
          </a:p>
        </p:txBody>
      </p:sp>
      <p:sp>
        <p:nvSpPr>
          <p:cNvPr id="4" name="Arrow: Right 3">
            <a:extLst>
              <a:ext uri="{FF2B5EF4-FFF2-40B4-BE49-F238E27FC236}">
                <a16:creationId xmlns:a16="http://schemas.microsoft.com/office/drawing/2014/main" id="{5B3A637A-CA30-4385-AD93-D799558CA439}"/>
              </a:ext>
            </a:extLst>
          </p:cNvPr>
          <p:cNvSpPr/>
          <p:nvPr/>
        </p:nvSpPr>
        <p:spPr>
          <a:xfrm>
            <a:off x="2295525" y="2495550"/>
            <a:ext cx="1383773" cy="4462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2 </a:t>
            </a:r>
            <a:r>
              <a:rPr lang="pt-PT" dirty="0" err="1"/>
              <a:t>orders</a:t>
            </a:r>
            <a:endParaRPr lang="pt-PT" dirty="0"/>
          </a:p>
        </p:txBody>
      </p:sp>
      <p:sp>
        <p:nvSpPr>
          <p:cNvPr id="6" name="TextBox 5">
            <a:extLst>
              <a:ext uri="{FF2B5EF4-FFF2-40B4-BE49-F238E27FC236}">
                <a16:creationId xmlns:a16="http://schemas.microsoft.com/office/drawing/2014/main" id="{0536AA8D-3F24-4DFF-A7C2-13435EDA42EB}"/>
              </a:ext>
            </a:extLst>
          </p:cNvPr>
          <p:cNvSpPr txBox="1"/>
          <p:nvPr/>
        </p:nvSpPr>
        <p:spPr>
          <a:xfrm>
            <a:off x="3733800" y="2495550"/>
            <a:ext cx="2850460" cy="261610"/>
          </a:xfrm>
          <a:prstGeom prst="rect">
            <a:avLst/>
          </a:prstGeom>
          <a:noFill/>
        </p:spPr>
        <p:txBody>
          <a:bodyPr wrap="none" rtlCol="0">
            <a:spAutoFit/>
          </a:bodyPr>
          <a:lstStyle/>
          <a:p>
            <a:r>
              <a:rPr lang="pt-PT" sz="1100" dirty="0"/>
              <a:t>Encomenda para ator 2 de 2 unidades de 2001</a:t>
            </a:r>
          </a:p>
        </p:txBody>
      </p:sp>
      <p:sp>
        <p:nvSpPr>
          <p:cNvPr id="26" name="TextBox 25">
            <a:extLst>
              <a:ext uri="{FF2B5EF4-FFF2-40B4-BE49-F238E27FC236}">
                <a16:creationId xmlns:a16="http://schemas.microsoft.com/office/drawing/2014/main" id="{B6CFD3E4-34DB-457B-9D05-A940F3B7023D}"/>
              </a:ext>
            </a:extLst>
          </p:cNvPr>
          <p:cNvSpPr txBox="1"/>
          <p:nvPr/>
        </p:nvSpPr>
        <p:spPr>
          <a:xfrm>
            <a:off x="3733800" y="2686907"/>
            <a:ext cx="2795958" cy="261610"/>
          </a:xfrm>
          <a:prstGeom prst="rect">
            <a:avLst/>
          </a:prstGeom>
          <a:noFill/>
        </p:spPr>
        <p:txBody>
          <a:bodyPr wrap="none" rtlCol="0">
            <a:spAutoFit/>
          </a:bodyPr>
          <a:lstStyle/>
          <a:p>
            <a:r>
              <a:rPr lang="pt-PT" sz="1100" dirty="0"/>
              <a:t>Encomenda para ator 2 de 1 unidade de 2002</a:t>
            </a:r>
          </a:p>
        </p:txBody>
      </p:sp>
      <p:sp>
        <p:nvSpPr>
          <p:cNvPr id="27" name="TextBox 26">
            <a:extLst>
              <a:ext uri="{FF2B5EF4-FFF2-40B4-BE49-F238E27FC236}">
                <a16:creationId xmlns:a16="http://schemas.microsoft.com/office/drawing/2014/main" id="{F1D9F0D5-6F9A-48A2-BE16-189E90B2D219}"/>
              </a:ext>
            </a:extLst>
          </p:cNvPr>
          <p:cNvSpPr txBox="1"/>
          <p:nvPr/>
        </p:nvSpPr>
        <p:spPr>
          <a:xfrm>
            <a:off x="334780" y="3293237"/>
            <a:ext cx="11503322" cy="1015663"/>
          </a:xfrm>
          <a:prstGeom prst="rect">
            <a:avLst/>
          </a:prstGeom>
          <a:noFill/>
        </p:spPr>
        <p:txBody>
          <a:bodyPr wrap="square" rtlCol="0">
            <a:spAutoFit/>
          </a:bodyPr>
          <a:lstStyle/>
          <a:p>
            <a:r>
              <a:rPr lang="pt-PT" sz="1200" b="1" dirty="0" err="1">
                <a:latin typeface="Calibri (Body)"/>
              </a:rPr>
              <a:t>Transaction</a:t>
            </a:r>
            <a:r>
              <a:rPr lang="pt-PT" sz="1200" dirty="0">
                <a:latin typeface="Calibri (Body)"/>
              </a:rPr>
              <a:t> – Processo de transferência de um artigo de um ator a outro. Na prática faz de transportadora</a:t>
            </a:r>
          </a:p>
          <a:p>
            <a:endParaRPr lang="pt-PT" sz="1200" dirty="0">
              <a:latin typeface="Calibri (Body)"/>
            </a:endParaRPr>
          </a:p>
          <a:p>
            <a:r>
              <a:rPr lang="pt-PT" sz="1200" dirty="0">
                <a:latin typeface="Calibri (Body)"/>
              </a:rPr>
              <a:t>Para responder a uma </a:t>
            </a:r>
            <a:r>
              <a:rPr lang="pt-PT" sz="1200" dirty="0" err="1">
                <a:latin typeface="Calibri (Body)"/>
              </a:rPr>
              <a:t>order</a:t>
            </a:r>
            <a:r>
              <a:rPr lang="pt-PT" sz="1200" dirty="0">
                <a:latin typeface="Calibri (Body)"/>
              </a:rPr>
              <a:t> o ator envia uma transação para quem fez a encomenda. Ao registar uma transação o stock sai do inventário de quem envia e será adicionado ao inventário de quem recebe no dia da entrega. Os campos </a:t>
            </a:r>
            <a:r>
              <a:rPr lang="pt-PT" sz="1200" b="0" dirty="0" err="1">
                <a:solidFill>
                  <a:srgbClr val="A31515"/>
                </a:solidFill>
                <a:effectLst/>
                <a:latin typeface="Calibri (Body)"/>
              </a:rPr>
              <a:t>time_average</a:t>
            </a:r>
            <a:r>
              <a:rPr lang="pt-PT" sz="1200" b="0" dirty="0">
                <a:solidFill>
                  <a:srgbClr val="A31515"/>
                </a:solidFill>
                <a:effectLst/>
                <a:latin typeface="Calibri (Body)"/>
              </a:rPr>
              <a:t> e </a:t>
            </a:r>
            <a:r>
              <a:rPr lang="pt-PT" sz="1200" b="0" dirty="0" err="1">
                <a:solidFill>
                  <a:srgbClr val="A31515"/>
                </a:solidFill>
                <a:effectLst/>
                <a:latin typeface="Calibri (Body)"/>
              </a:rPr>
              <a:t>time_variance</a:t>
            </a:r>
            <a:r>
              <a:rPr lang="pt-PT" sz="1200" b="0" dirty="0">
                <a:solidFill>
                  <a:srgbClr val="A31515"/>
                </a:solidFill>
                <a:effectLst/>
                <a:latin typeface="Calibri (Body)"/>
              </a:rPr>
              <a:t> </a:t>
            </a:r>
            <a:r>
              <a:rPr lang="pt-PT" sz="1200" dirty="0">
                <a:latin typeface="Calibri (Body)"/>
              </a:rPr>
              <a:t>da configuração do ator servem para gerar o dia da entrega dos produtos da transação no inventário do ator que encomendou.</a:t>
            </a:r>
          </a:p>
        </p:txBody>
      </p:sp>
      <p:sp>
        <p:nvSpPr>
          <p:cNvPr id="29" name="TextBox 28">
            <a:extLst>
              <a:ext uri="{FF2B5EF4-FFF2-40B4-BE49-F238E27FC236}">
                <a16:creationId xmlns:a16="http://schemas.microsoft.com/office/drawing/2014/main" id="{9024FE57-8A78-4607-8149-5C493E357A9A}"/>
              </a:ext>
            </a:extLst>
          </p:cNvPr>
          <p:cNvSpPr txBox="1"/>
          <p:nvPr/>
        </p:nvSpPr>
        <p:spPr>
          <a:xfrm>
            <a:off x="341832" y="4653620"/>
            <a:ext cx="11373918" cy="276999"/>
          </a:xfrm>
          <a:prstGeom prst="rect">
            <a:avLst/>
          </a:prstGeom>
          <a:noFill/>
        </p:spPr>
        <p:txBody>
          <a:bodyPr wrap="square">
            <a:spAutoFit/>
          </a:bodyPr>
          <a:lstStyle/>
          <a:p>
            <a:r>
              <a:rPr lang="pt-PT" sz="1200" b="1" dirty="0" err="1">
                <a:latin typeface="Calibri (Body)"/>
              </a:rPr>
              <a:t>Production</a:t>
            </a:r>
            <a:r>
              <a:rPr lang="pt-PT" sz="1200" b="1" dirty="0">
                <a:latin typeface="Calibri (Body)"/>
              </a:rPr>
              <a:t> </a:t>
            </a:r>
            <a:r>
              <a:rPr lang="pt-PT" sz="1200" dirty="0">
                <a:latin typeface="Calibri (Body)"/>
              </a:rPr>
              <a:t>– o ator vai ao seu stock e converte matérias primas em produtos para enviar, para tal tem de ver stocks, composições e calcular reagente limitante.</a:t>
            </a:r>
            <a:endParaRPr lang="pt-PT" sz="1200" dirty="0"/>
          </a:p>
        </p:txBody>
      </p:sp>
    </p:spTree>
    <p:extLst>
      <p:ext uri="{BB962C8B-B14F-4D97-AF65-F5344CB8AC3E}">
        <p14:creationId xmlns:p14="http://schemas.microsoft.com/office/powerpoint/2010/main" val="3167642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9066A34-0FC7-4454-BF09-877B95321463}"/>
              </a:ext>
            </a:extLst>
          </p:cNvPr>
          <p:cNvPicPr>
            <a:picLocks noChangeAspect="1"/>
          </p:cNvPicPr>
          <p:nvPr/>
        </p:nvPicPr>
        <p:blipFill>
          <a:blip r:embed="rId2"/>
          <a:stretch>
            <a:fillRect/>
          </a:stretch>
        </p:blipFill>
        <p:spPr>
          <a:xfrm>
            <a:off x="5116687" y="2636138"/>
            <a:ext cx="6855802" cy="4152012"/>
          </a:xfrm>
          <a:prstGeom prst="rect">
            <a:avLst/>
          </a:prstGeom>
        </p:spPr>
      </p:pic>
      <p:pic>
        <p:nvPicPr>
          <p:cNvPr id="7" name="Picture 6">
            <a:extLst>
              <a:ext uri="{FF2B5EF4-FFF2-40B4-BE49-F238E27FC236}">
                <a16:creationId xmlns:a16="http://schemas.microsoft.com/office/drawing/2014/main" id="{DFE6C5F9-8C42-40F6-925F-2577310592B7}"/>
              </a:ext>
            </a:extLst>
          </p:cNvPr>
          <p:cNvPicPr>
            <a:picLocks noChangeAspect="1"/>
          </p:cNvPicPr>
          <p:nvPr/>
        </p:nvPicPr>
        <p:blipFill>
          <a:blip r:embed="rId3"/>
          <a:stretch>
            <a:fillRect/>
          </a:stretch>
        </p:blipFill>
        <p:spPr>
          <a:xfrm>
            <a:off x="4897176" y="0"/>
            <a:ext cx="7294824" cy="2277548"/>
          </a:xfrm>
          <a:prstGeom prst="rect">
            <a:avLst/>
          </a:prstGeom>
        </p:spPr>
      </p:pic>
      <p:sp>
        <p:nvSpPr>
          <p:cNvPr id="2" name="Title 1">
            <a:extLst>
              <a:ext uri="{FF2B5EF4-FFF2-40B4-BE49-F238E27FC236}">
                <a16:creationId xmlns:a16="http://schemas.microsoft.com/office/drawing/2014/main" id="{A12B4AC6-B1F8-4D2F-82C3-CDA8A959B108}"/>
              </a:ext>
            </a:extLst>
          </p:cNvPr>
          <p:cNvSpPr>
            <a:spLocks noGrp="1"/>
          </p:cNvSpPr>
          <p:nvPr>
            <p:ph type="title"/>
          </p:nvPr>
        </p:nvSpPr>
        <p:spPr>
          <a:xfrm>
            <a:off x="341832" y="-66163"/>
            <a:ext cx="6855802" cy="1278288"/>
          </a:xfrm>
        </p:spPr>
        <p:txBody>
          <a:bodyPr>
            <a:normAutofit/>
          </a:bodyPr>
          <a:lstStyle/>
          <a:p>
            <a:r>
              <a:rPr lang="pt-PT" sz="3200" b="1" dirty="0"/>
              <a:t>Simulador  - </a:t>
            </a:r>
            <a:r>
              <a:rPr lang="pt-PT" sz="3200" b="1" dirty="0" err="1"/>
              <a:t>Supply</a:t>
            </a:r>
            <a:r>
              <a:rPr lang="pt-PT" sz="3200" b="1" dirty="0"/>
              <a:t> </a:t>
            </a:r>
            <a:r>
              <a:rPr lang="pt-PT" sz="3200" b="1" dirty="0" err="1"/>
              <a:t>Chain</a:t>
            </a:r>
            <a:r>
              <a:rPr lang="pt-PT" sz="3200" b="1" dirty="0"/>
              <a:t>:</a:t>
            </a:r>
          </a:p>
        </p:txBody>
      </p:sp>
      <p:sp>
        <p:nvSpPr>
          <p:cNvPr id="53" name="Slide Number Placeholder 52">
            <a:extLst>
              <a:ext uri="{FF2B5EF4-FFF2-40B4-BE49-F238E27FC236}">
                <a16:creationId xmlns:a16="http://schemas.microsoft.com/office/drawing/2014/main" id="{EF3B95A7-6279-4A77-8F39-DA354598B5E4}"/>
              </a:ext>
            </a:extLst>
          </p:cNvPr>
          <p:cNvSpPr>
            <a:spLocks noGrp="1"/>
          </p:cNvSpPr>
          <p:nvPr>
            <p:ph type="sldNum" sz="quarter" idx="12"/>
          </p:nvPr>
        </p:nvSpPr>
        <p:spPr/>
        <p:txBody>
          <a:bodyPr/>
          <a:lstStyle/>
          <a:p>
            <a:fld id="{D49411B6-D24A-40CC-98F2-DE72B3364D1D}" type="slidenum">
              <a:rPr lang="pt-PT" smtClean="0"/>
              <a:t>7</a:t>
            </a:fld>
            <a:endParaRPr lang="pt-PT"/>
          </a:p>
        </p:txBody>
      </p:sp>
      <p:sp>
        <p:nvSpPr>
          <p:cNvPr id="5" name="TextBox 4">
            <a:extLst>
              <a:ext uri="{FF2B5EF4-FFF2-40B4-BE49-F238E27FC236}">
                <a16:creationId xmlns:a16="http://schemas.microsoft.com/office/drawing/2014/main" id="{D8EBE632-763E-47FD-A12F-96A837899420}"/>
              </a:ext>
            </a:extLst>
          </p:cNvPr>
          <p:cNvSpPr txBox="1"/>
          <p:nvPr/>
        </p:nvSpPr>
        <p:spPr>
          <a:xfrm>
            <a:off x="212428" y="1078775"/>
            <a:ext cx="5597821" cy="1384995"/>
          </a:xfrm>
          <a:prstGeom prst="rect">
            <a:avLst/>
          </a:prstGeom>
          <a:noFill/>
        </p:spPr>
        <p:txBody>
          <a:bodyPr wrap="square" rtlCol="0">
            <a:spAutoFit/>
          </a:bodyPr>
          <a:lstStyle/>
          <a:p>
            <a:r>
              <a:rPr lang="pt-PT" sz="1200" dirty="0"/>
              <a:t>O meu objetivo era analisar como diferentes cadeias podiam ser influencias por diferentes condições, boa parte do tempo usado para programar isto foi também para que possa facilmente alterar o ficheiro de configuração e todos o sistema funcione sem problemas independentemente da complexidade da cadeia.</a:t>
            </a:r>
          </a:p>
          <a:p>
            <a:endParaRPr lang="pt-PT" sz="1200" dirty="0"/>
          </a:p>
          <a:p>
            <a:r>
              <a:rPr lang="pt-PT" sz="1200" dirty="0"/>
              <a:t>Para avançar mais rapidamente a cadeia que estou a usar é semelhante ao seguinte diagrama ao lado</a:t>
            </a:r>
          </a:p>
        </p:txBody>
      </p:sp>
      <p:sp>
        <p:nvSpPr>
          <p:cNvPr id="67" name="TextBox 66">
            <a:extLst>
              <a:ext uri="{FF2B5EF4-FFF2-40B4-BE49-F238E27FC236}">
                <a16:creationId xmlns:a16="http://schemas.microsoft.com/office/drawing/2014/main" id="{5227C45A-213D-444F-AFEC-D38154F7A6FB}"/>
              </a:ext>
            </a:extLst>
          </p:cNvPr>
          <p:cNvSpPr txBox="1"/>
          <p:nvPr/>
        </p:nvSpPr>
        <p:spPr>
          <a:xfrm>
            <a:off x="86161" y="3147043"/>
            <a:ext cx="5597821" cy="1569660"/>
          </a:xfrm>
          <a:prstGeom prst="rect">
            <a:avLst/>
          </a:prstGeom>
          <a:noFill/>
        </p:spPr>
        <p:txBody>
          <a:bodyPr wrap="square" rtlCol="0">
            <a:spAutoFit/>
          </a:bodyPr>
          <a:lstStyle/>
          <a:p>
            <a:r>
              <a:rPr lang="pt-PT" sz="1200" dirty="0"/>
              <a:t>Em maio tentei implementar um SC idêntico ao da figura à direita, achei que seria muito mais interessante, mas comecei a ter muito mais dificuldade em encontrar a origem dos bugs, então passei para o simplificado, implementei várias melhorias ao código mas ainda não está preparado para uma coisa destas. Compliquei muito com receitas de produção que só me estavam a distrair e afastar do foco.</a:t>
            </a:r>
          </a:p>
          <a:p>
            <a:endParaRPr lang="pt-PT" sz="1200" dirty="0"/>
          </a:p>
          <a:p>
            <a:r>
              <a:rPr lang="pt-PT" sz="1200" b="1" dirty="0"/>
              <a:t>Não sei se terei tempo mas a ideia inicial era ter um SC não linear, para ser mais interessante</a:t>
            </a:r>
          </a:p>
        </p:txBody>
      </p:sp>
      <p:sp>
        <p:nvSpPr>
          <p:cNvPr id="68" name="TextBox 67">
            <a:extLst>
              <a:ext uri="{FF2B5EF4-FFF2-40B4-BE49-F238E27FC236}">
                <a16:creationId xmlns:a16="http://schemas.microsoft.com/office/drawing/2014/main" id="{7F5302A7-B390-4973-9079-F9B92AB7A36A}"/>
              </a:ext>
            </a:extLst>
          </p:cNvPr>
          <p:cNvSpPr txBox="1"/>
          <p:nvPr/>
        </p:nvSpPr>
        <p:spPr>
          <a:xfrm>
            <a:off x="1418364" y="4722570"/>
            <a:ext cx="324128" cy="369332"/>
          </a:xfrm>
          <a:prstGeom prst="rect">
            <a:avLst/>
          </a:prstGeom>
          <a:noFill/>
        </p:spPr>
        <p:txBody>
          <a:bodyPr wrap="none" rtlCol="0">
            <a:spAutoFit/>
          </a:bodyPr>
          <a:lstStyle/>
          <a:p>
            <a:r>
              <a:rPr lang="pt-PT" b="1" dirty="0"/>
              <a:t>A</a:t>
            </a:r>
          </a:p>
        </p:txBody>
      </p:sp>
      <p:sp>
        <p:nvSpPr>
          <p:cNvPr id="69" name="TextBox 68">
            <a:extLst>
              <a:ext uri="{FF2B5EF4-FFF2-40B4-BE49-F238E27FC236}">
                <a16:creationId xmlns:a16="http://schemas.microsoft.com/office/drawing/2014/main" id="{1C67DDD0-3896-4703-AD3A-975A50A2E2CE}"/>
              </a:ext>
            </a:extLst>
          </p:cNvPr>
          <p:cNvSpPr txBox="1"/>
          <p:nvPr/>
        </p:nvSpPr>
        <p:spPr>
          <a:xfrm>
            <a:off x="2234288" y="4691921"/>
            <a:ext cx="314510" cy="369332"/>
          </a:xfrm>
          <a:prstGeom prst="rect">
            <a:avLst/>
          </a:prstGeom>
          <a:noFill/>
        </p:spPr>
        <p:txBody>
          <a:bodyPr wrap="none" rtlCol="0">
            <a:spAutoFit/>
          </a:bodyPr>
          <a:lstStyle/>
          <a:p>
            <a:r>
              <a:rPr lang="pt-PT" b="1" dirty="0"/>
              <a:t>B</a:t>
            </a:r>
          </a:p>
        </p:txBody>
      </p:sp>
      <p:sp>
        <p:nvSpPr>
          <p:cNvPr id="70" name="TextBox 69">
            <a:extLst>
              <a:ext uri="{FF2B5EF4-FFF2-40B4-BE49-F238E27FC236}">
                <a16:creationId xmlns:a16="http://schemas.microsoft.com/office/drawing/2014/main" id="{36E856FA-C9B0-45C8-B568-BC4AEAF54FE2}"/>
              </a:ext>
            </a:extLst>
          </p:cNvPr>
          <p:cNvSpPr txBox="1"/>
          <p:nvPr/>
        </p:nvSpPr>
        <p:spPr>
          <a:xfrm>
            <a:off x="3087546" y="4691921"/>
            <a:ext cx="306494" cy="369332"/>
          </a:xfrm>
          <a:prstGeom prst="rect">
            <a:avLst/>
          </a:prstGeom>
          <a:noFill/>
        </p:spPr>
        <p:txBody>
          <a:bodyPr wrap="none" rtlCol="0">
            <a:spAutoFit/>
          </a:bodyPr>
          <a:lstStyle/>
          <a:p>
            <a:r>
              <a:rPr lang="pt-PT" b="1" dirty="0"/>
              <a:t>C</a:t>
            </a:r>
          </a:p>
        </p:txBody>
      </p:sp>
      <p:sp>
        <p:nvSpPr>
          <p:cNvPr id="71" name="TextBox 70">
            <a:extLst>
              <a:ext uri="{FF2B5EF4-FFF2-40B4-BE49-F238E27FC236}">
                <a16:creationId xmlns:a16="http://schemas.microsoft.com/office/drawing/2014/main" id="{AB051484-4C0F-46C8-8244-6F764459E36A}"/>
              </a:ext>
            </a:extLst>
          </p:cNvPr>
          <p:cNvSpPr txBox="1"/>
          <p:nvPr/>
        </p:nvSpPr>
        <p:spPr>
          <a:xfrm>
            <a:off x="1974571" y="5496441"/>
            <a:ext cx="330540" cy="369332"/>
          </a:xfrm>
          <a:prstGeom prst="rect">
            <a:avLst/>
          </a:prstGeom>
          <a:noFill/>
        </p:spPr>
        <p:txBody>
          <a:bodyPr wrap="none" rtlCol="0">
            <a:spAutoFit/>
          </a:bodyPr>
          <a:lstStyle/>
          <a:p>
            <a:r>
              <a:rPr lang="pt-PT" b="1" dirty="0"/>
              <a:t>D</a:t>
            </a:r>
          </a:p>
        </p:txBody>
      </p:sp>
      <p:sp>
        <p:nvSpPr>
          <p:cNvPr id="72" name="TextBox 71">
            <a:extLst>
              <a:ext uri="{FF2B5EF4-FFF2-40B4-BE49-F238E27FC236}">
                <a16:creationId xmlns:a16="http://schemas.microsoft.com/office/drawing/2014/main" id="{C5D0174D-5F57-4120-8CF2-6A0E97BF4BF0}"/>
              </a:ext>
            </a:extLst>
          </p:cNvPr>
          <p:cNvSpPr txBox="1"/>
          <p:nvPr/>
        </p:nvSpPr>
        <p:spPr>
          <a:xfrm>
            <a:off x="2806842" y="5496441"/>
            <a:ext cx="296876" cy="369332"/>
          </a:xfrm>
          <a:prstGeom prst="rect">
            <a:avLst/>
          </a:prstGeom>
          <a:noFill/>
        </p:spPr>
        <p:txBody>
          <a:bodyPr wrap="none" rtlCol="0">
            <a:spAutoFit/>
          </a:bodyPr>
          <a:lstStyle/>
          <a:p>
            <a:r>
              <a:rPr lang="pt-PT" b="1" dirty="0"/>
              <a:t>E</a:t>
            </a:r>
          </a:p>
        </p:txBody>
      </p:sp>
      <p:sp>
        <p:nvSpPr>
          <p:cNvPr id="73" name="TextBox 72">
            <a:extLst>
              <a:ext uri="{FF2B5EF4-FFF2-40B4-BE49-F238E27FC236}">
                <a16:creationId xmlns:a16="http://schemas.microsoft.com/office/drawing/2014/main" id="{13595010-C212-4903-B9D2-F3DC6644516E}"/>
              </a:ext>
            </a:extLst>
          </p:cNvPr>
          <p:cNvSpPr txBox="1"/>
          <p:nvPr/>
        </p:nvSpPr>
        <p:spPr>
          <a:xfrm>
            <a:off x="3917294" y="4691921"/>
            <a:ext cx="290464" cy="369332"/>
          </a:xfrm>
          <a:prstGeom prst="rect">
            <a:avLst/>
          </a:prstGeom>
          <a:noFill/>
        </p:spPr>
        <p:txBody>
          <a:bodyPr wrap="none" rtlCol="0">
            <a:spAutoFit/>
          </a:bodyPr>
          <a:lstStyle/>
          <a:p>
            <a:r>
              <a:rPr lang="pt-PT" b="1" dirty="0"/>
              <a:t>F</a:t>
            </a:r>
          </a:p>
        </p:txBody>
      </p:sp>
      <p:sp>
        <p:nvSpPr>
          <p:cNvPr id="74" name="TextBox 73">
            <a:extLst>
              <a:ext uri="{FF2B5EF4-FFF2-40B4-BE49-F238E27FC236}">
                <a16:creationId xmlns:a16="http://schemas.microsoft.com/office/drawing/2014/main" id="{584A2C5B-1ED1-40AD-B184-628F9D52696D}"/>
              </a:ext>
            </a:extLst>
          </p:cNvPr>
          <p:cNvSpPr txBox="1"/>
          <p:nvPr/>
        </p:nvSpPr>
        <p:spPr>
          <a:xfrm>
            <a:off x="2584460" y="6101474"/>
            <a:ext cx="332142" cy="369332"/>
          </a:xfrm>
          <a:prstGeom prst="rect">
            <a:avLst/>
          </a:prstGeom>
          <a:noFill/>
        </p:spPr>
        <p:txBody>
          <a:bodyPr wrap="none" rtlCol="0">
            <a:spAutoFit/>
          </a:bodyPr>
          <a:lstStyle/>
          <a:p>
            <a:r>
              <a:rPr lang="pt-PT" b="1" dirty="0"/>
              <a:t>G</a:t>
            </a:r>
          </a:p>
        </p:txBody>
      </p:sp>
      <p:sp>
        <p:nvSpPr>
          <p:cNvPr id="75" name="TextBox 74">
            <a:extLst>
              <a:ext uri="{FF2B5EF4-FFF2-40B4-BE49-F238E27FC236}">
                <a16:creationId xmlns:a16="http://schemas.microsoft.com/office/drawing/2014/main" id="{5F5D8F1B-B974-4045-BE49-D6B877205E4F}"/>
              </a:ext>
            </a:extLst>
          </p:cNvPr>
          <p:cNvSpPr txBox="1"/>
          <p:nvPr/>
        </p:nvSpPr>
        <p:spPr>
          <a:xfrm>
            <a:off x="3428236" y="6488668"/>
            <a:ext cx="330540" cy="369332"/>
          </a:xfrm>
          <a:prstGeom prst="rect">
            <a:avLst/>
          </a:prstGeom>
          <a:noFill/>
        </p:spPr>
        <p:txBody>
          <a:bodyPr wrap="none" rtlCol="0">
            <a:spAutoFit/>
          </a:bodyPr>
          <a:lstStyle/>
          <a:p>
            <a:r>
              <a:rPr lang="pt-PT" b="1" dirty="0"/>
              <a:t>H</a:t>
            </a:r>
          </a:p>
        </p:txBody>
      </p:sp>
      <p:cxnSp>
        <p:nvCxnSpPr>
          <p:cNvPr id="76" name="Straight Arrow Connector 75">
            <a:extLst>
              <a:ext uri="{FF2B5EF4-FFF2-40B4-BE49-F238E27FC236}">
                <a16:creationId xmlns:a16="http://schemas.microsoft.com/office/drawing/2014/main" id="{89A5F4FB-027C-48FD-87D5-0DAB0DD649B8}"/>
              </a:ext>
            </a:extLst>
          </p:cNvPr>
          <p:cNvCxnSpPr>
            <a:cxnSpLocks/>
          </p:cNvCxnSpPr>
          <p:nvPr/>
        </p:nvCxnSpPr>
        <p:spPr>
          <a:xfrm>
            <a:off x="1742492" y="5197585"/>
            <a:ext cx="261243" cy="298856"/>
          </a:xfrm>
          <a:prstGeom prst="straightConnector1">
            <a:avLst/>
          </a:prstGeom>
          <a:ln w="28575">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A532E3E8-ACA9-4F28-BBE5-B143DC22B2F8}"/>
              </a:ext>
            </a:extLst>
          </p:cNvPr>
          <p:cNvCxnSpPr>
            <a:cxnSpLocks/>
          </p:cNvCxnSpPr>
          <p:nvPr/>
        </p:nvCxnSpPr>
        <p:spPr>
          <a:xfrm>
            <a:off x="2576071" y="5111813"/>
            <a:ext cx="261243" cy="298856"/>
          </a:xfrm>
          <a:prstGeom prst="straightConnector1">
            <a:avLst/>
          </a:prstGeom>
          <a:ln w="28575">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180E062C-362F-40DE-B7EF-55986A4A0FF6}"/>
              </a:ext>
            </a:extLst>
          </p:cNvPr>
          <p:cNvCxnSpPr>
            <a:cxnSpLocks/>
          </p:cNvCxnSpPr>
          <p:nvPr/>
        </p:nvCxnSpPr>
        <p:spPr>
          <a:xfrm>
            <a:off x="2287555" y="5872693"/>
            <a:ext cx="261243" cy="298856"/>
          </a:xfrm>
          <a:prstGeom prst="straightConnector1">
            <a:avLst/>
          </a:prstGeom>
          <a:ln w="28575">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52099AD5-5A22-4BD6-8E56-485E83A13901}"/>
              </a:ext>
            </a:extLst>
          </p:cNvPr>
          <p:cNvCxnSpPr>
            <a:cxnSpLocks/>
            <a:endCxn id="74" idx="3"/>
          </p:cNvCxnSpPr>
          <p:nvPr/>
        </p:nvCxnSpPr>
        <p:spPr>
          <a:xfrm flipH="1">
            <a:off x="2916602" y="5865773"/>
            <a:ext cx="67192" cy="420367"/>
          </a:xfrm>
          <a:prstGeom prst="straightConnector1">
            <a:avLst/>
          </a:prstGeom>
          <a:ln w="28575">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6C34F045-9B31-496E-8089-608D7C8FE136}"/>
              </a:ext>
            </a:extLst>
          </p:cNvPr>
          <p:cNvCxnSpPr>
            <a:cxnSpLocks/>
          </p:cNvCxnSpPr>
          <p:nvPr/>
        </p:nvCxnSpPr>
        <p:spPr>
          <a:xfrm flipH="1">
            <a:off x="3097153" y="5063697"/>
            <a:ext cx="77222" cy="395088"/>
          </a:xfrm>
          <a:prstGeom prst="straightConnector1">
            <a:avLst/>
          </a:prstGeom>
          <a:ln w="28575">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79CBC696-36C3-4456-815E-25B813170847}"/>
              </a:ext>
            </a:extLst>
          </p:cNvPr>
          <p:cNvCxnSpPr>
            <a:cxnSpLocks/>
          </p:cNvCxnSpPr>
          <p:nvPr/>
        </p:nvCxnSpPr>
        <p:spPr>
          <a:xfrm flipH="1">
            <a:off x="3232909" y="5091252"/>
            <a:ext cx="697823" cy="531875"/>
          </a:xfrm>
          <a:prstGeom prst="straightConnector1">
            <a:avLst/>
          </a:prstGeom>
          <a:ln w="28575">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88743E7A-D768-4063-ABC6-2998C8143343}"/>
              </a:ext>
            </a:extLst>
          </p:cNvPr>
          <p:cNvCxnSpPr>
            <a:cxnSpLocks/>
          </p:cNvCxnSpPr>
          <p:nvPr/>
        </p:nvCxnSpPr>
        <p:spPr>
          <a:xfrm>
            <a:off x="2834614" y="6350924"/>
            <a:ext cx="406179" cy="205654"/>
          </a:xfrm>
          <a:prstGeom prst="straightConnector1">
            <a:avLst/>
          </a:prstGeom>
          <a:ln w="28575">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7381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B4AC6-B1F8-4D2F-82C3-CDA8A959B108}"/>
              </a:ext>
            </a:extLst>
          </p:cNvPr>
          <p:cNvSpPr>
            <a:spLocks noGrp="1"/>
          </p:cNvSpPr>
          <p:nvPr>
            <p:ph type="title"/>
          </p:nvPr>
        </p:nvSpPr>
        <p:spPr>
          <a:xfrm>
            <a:off x="341832" y="-66163"/>
            <a:ext cx="6855802" cy="1278288"/>
          </a:xfrm>
        </p:spPr>
        <p:txBody>
          <a:bodyPr>
            <a:normAutofit/>
          </a:bodyPr>
          <a:lstStyle/>
          <a:p>
            <a:r>
              <a:rPr lang="pt-PT" sz="3200" b="1"/>
              <a:t>Simulador  - Funcionamento:</a:t>
            </a:r>
            <a:endParaRPr lang="pt-PT" sz="3200" b="1" dirty="0"/>
          </a:p>
        </p:txBody>
      </p:sp>
      <p:sp>
        <p:nvSpPr>
          <p:cNvPr id="53" name="Slide Number Placeholder 52">
            <a:extLst>
              <a:ext uri="{FF2B5EF4-FFF2-40B4-BE49-F238E27FC236}">
                <a16:creationId xmlns:a16="http://schemas.microsoft.com/office/drawing/2014/main" id="{EF3B95A7-6279-4A77-8F39-DA354598B5E4}"/>
              </a:ext>
            </a:extLst>
          </p:cNvPr>
          <p:cNvSpPr>
            <a:spLocks noGrp="1"/>
          </p:cNvSpPr>
          <p:nvPr>
            <p:ph type="sldNum" sz="quarter" idx="12"/>
          </p:nvPr>
        </p:nvSpPr>
        <p:spPr/>
        <p:txBody>
          <a:bodyPr/>
          <a:lstStyle/>
          <a:p>
            <a:fld id="{D49411B6-D24A-40CC-98F2-DE72B3364D1D}" type="slidenum">
              <a:rPr lang="pt-PT" smtClean="0"/>
              <a:t>8</a:t>
            </a:fld>
            <a:endParaRPr lang="pt-PT"/>
          </a:p>
        </p:txBody>
      </p:sp>
      <p:sp>
        <p:nvSpPr>
          <p:cNvPr id="5" name="TextBox 4">
            <a:extLst>
              <a:ext uri="{FF2B5EF4-FFF2-40B4-BE49-F238E27FC236}">
                <a16:creationId xmlns:a16="http://schemas.microsoft.com/office/drawing/2014/main" id="{D8EBE632-763E-47FD-A12F-96A837899420}"/>
              </a:ext>
            </a:extLst>
          </p:cNvPr>
          <p:cNvSpPr txBox="1"/>
          <p:nvPr/>
        </p:nvSpPr>
        <p:spPr>
          <a:xfrm>
            <a:off x="479128" y="941249"/>
            <a:ext cx="11550947" cy="3477875"/>
          </a:xfrm>
          <a:prstGeom prst="rect">
            <a:avLst/>
          </a:prstGeom>
          <a:noFill/>
        </p:spPr>
        <p:txBody>
          <a:bodyPr wrap="square" rtlCol="0">
            <a:spAutoFit/>
          </a:bodyPr>
          <a:lstStyle/>
          <a:p>
            <a:r>
              <a:rPr lang="pt-PT" sz="1100" b="1" dirty="0"/>
              <a:t>Pré simulação:</a:t>
            </a:r>
          </a:p>
          <a:p>
            <a:r>
              <a:rPr lang="pt-PT" sz="1100" dirty="0"/>
              <a:t>As configurações são carregadas para memória, e são criados os objetos (atores, inventários, registos e </a:t>
            </a:r>
            <a:r>
              <a:rPr lang="pt-PT" sz="1100" dirty="0" err="1"/>
              <a:t>supply</a:t>
            </a:r>
            <a:r>
              <a:rPr lang="pt-PT" sz="1100" dirty="0"/>
              <a:t> </a:t>
            </a:r>
            <a:r>
              <a:rPr lang="pt-PT" sz="1100" dirty="0" err="1"/>
              <a:t>chain</a:t>
            </a:r>
            <a:r>
              <a:rPr lang="pt-PT" sz="1100" dirty="0"/>
              <a:t> (SC) )</a:t>
            </a:r>
          </a:p>
          <a:p>
            <a:endParaRPr lang="pt-PT" sz="1100" b="1" dirty="0"/>
          </a:p>
          <a:p>
            <a:r>
              <a:rPr lang="pt-PT" sz="1100" b="1" dirty="0"/>
              <a:t>Simulação:</a:t>
            </a:r>
          </a:p>
          <a:p>
            <a:r>
              <a:rPr lang="pt-PT" sz="1100" dirty="0"/>
              <a:t>A simulação corre por dias e começa sempre por um pedido do cliente final (ator zero) ao ator 1 (1º do SC) (x quantidade do produto Y),  a quantidade desta encomenda é aleatória (neste momento) dentro de um intervalo predefinido. Achei interessente usar algum dado que apesar de dar alguma aleatoriedade ao modelo está também representasse variações na economia, pensei em usar por exemplo os valores do cambio euro – dólar como coeficiente para influenciar o numero de encomendas. Para tal usava por exemplo o valor médio do câmbio num determinado nº de dias.</a:t>
            </a:r>
          </a:p>
          <a:p>
            <a:endParaRPr lang="pt-PT" sz="1100" dirty="0"/>
          </a:p>
          <a:p>
            <a:r>
              <a:rPr lang="pt-PT" sz="1100" dirty="0"/>
              <a:t>Sequencia de atividade:</a:t>
            </a:r>
          </a:p>
          <a:p>
            <a:r>
              <a:rPr lang="pt-PT" sz="1100" dirty="0"/>
              <a:t>Inicio do dia</a:t>
            </a:r>
          </a:p>
          <a:p>
            <a:r>
              <a:rPr lang="pt-PT" sz="1100" dirty="0"/>
              <a:t>Ator 0 ( cliente final ) faz uma encomenda ao ator 1 e termina a sua atividade</a:t>
            </a:r>
          </a:p>
          <a:p>
            <a:r>
              <a:rPr lang="pt-PT" sz="1100" dirty="0"/>
              <a:t>Ator 1 fica ativo:</a:t>
            </a:r>
          </a:p>
          <a:p>
            <a:r>
              <a:rPr lang="pt-PT" sz="1100" dirty="0"/>
              <a:t>verifica se tem encomendas para receber, se sim, verifica se tem espaço em stock. Se tiver espaço os produtos são transferidos para o seu inventário, caso contrário, a encomenda fica em espera </a:t>
            </a:r>
          </a:p>
          <a:p>
            <a:r>
              <a:rPr lang="pt-PT" sz="1100" dirty="0"/>
              <a:t>verifica se tem encomendas para enviar, se sim, verifica stock. Se tiver stock então regista a transação , se não tiver stock não faz nada.</a:t>
            </a:r>
          </a:p>
          <a:p>
            <a:r>
              <a:rPr lang="pt-PT" sz="1100" dirty="0"/>
              <a:t>Verifica se tem stocks baixo do stock de segurança nos seus produtos, se tiver tenta produzir, se não conseguir produzir, encomenda matéria prima </a:t>
            </a:r>
          </a:p>
          <a:p>
            <a:r>
              <a:rPr lang="pt-PT" sz="1100" dirty="0"/>
              <a:t>Ator 1 termina a sua atividade </a:t>
            </a:r>
          </a:p>
          <a:p>
            <a:r>
              <a:rPr lang="pt-PT" sz="1100" dirty="0"/>
              <a:t>Ator 2 inicia a sua atividade e vai passar pelos mesmos passos do ator 1, o mesmo se irá repetir por todos os atores do SC.</a:t>
            </a:r>
          </a:p>
          <a:p>
            <a:r>
              <a:rPr lang="pt-PT" sz="1100" dirty="0"/>
              <a:t>Quando chegar ao ultimo ator do SC avança um dia, o cliente final volta a fazer uma encomenda e o processo repete-se até ao ultimo dia da simulação.</a:t>
            </a:r>
          </a:p>
          <a:p>
            <a:endParaRPr lang="pt-PT" sz="1100" dirty="0"/>
          </a:p>
          <a:p>
            <a:endParaRPr lang="pt-PT" sz="1100" dirty="0"/>
          </a:p>
        </p:txBody>
      </p:sp>
      <p:sp>
        <p:nvSpPr>
          <p:cNvPr id="3" name="TextBox 2">
            <a:extLst>
              <a:ext uri="{FF2B5EF4-FFF2-40B4-BE49-F238E27FC236}">
                <a16:creationId xmlns:a16="http://schemas.microsoft.com/office/drawing/2014/main" id="{7CE1662C-5E03-4238-A2B1-D3D872F26838}"/>
              </a:ext>
            </a:extLst>
          </p:cNvPr>
          <p:cNvSpPr txBox="1"/>
          <p:nvPr/>
        </p:nvSpPr>
        <p:spPr>
          <a:xfrm>
            <a:off x="11239499" y="3238500"/>
            <a:ext cx="1123951" cy="1785104"/>
          </a:xfrm>
          <a:prstGeom prst="rect">
            <a:avLst/>
          </a:prstGeom>
          <a:noFill/>
        </p:spPr>
        <p:txBody>
          <a:bodyPr wrap="square" rtlCol="0">
            <a:spAutoFit/>
          </a:bodyPr>
          <a:lstStyle/>
          <a:p>
            <a:r>
              <a:rPr lang="pt-PT" sz="1100" dirty="0">
                <a:solidFill>
                  <a:srgbClr val="FF0000"/>
                </a:solidFill>
              </a:rPr>
              <a:t>Nota para corrigir:</a:t>
            </a:r>
          </a:p>
          <a:p>
            <a:r>
              <a:rPr lang="pt-PT" sz="1100" dirty="0">
                <a:solidFill>
                  <a:srgbClr val="FF0000"/>
                </a:solidFill>
              </a:rPr>
              <a:t>Existe aqui a possibilidade de receber uma encomenda acima do stock min mas por n te stock nunca vai enviar </a:t>
            </a:r>
          </a:p>
        </p:txBody>
      </p:sp>
    </p:spTree>
    <p:extLst>
      <p:ext uri="{BB962C8B-B14F-4D97-AF65-F5344CB8AC3E}">
        <p14:creationId xmlns:p14="http://schemas.microsoft.com/office/powerpoint/2010/main" val="1506012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B4AC6-B1F8-4D2F-82C3-CDA8A959B108}"/>
              </a:ext>
            </a:extLst>
          </p:cNvPr>
          <p:cNvSpPr>
            <a:spLocks noGrp="1"/>
          </p:cNvSpPr>
          <p:nvPr>
            <p:ph type="title"/>
          </p:nvPr>
        </p:nvSpPr>
        <p:spPr>
          <a:xfrm>
            <a:off x="341832" y="-66163"/>
            <a:ext cx="6855802" cy="1278288"/>
          </a:xfrm>
        </p:spPr>
        <p:txBody>
          <a:bodyPr>
            <a:normAutofit/>
          </a:bodyPr>
          <a:lstStyle/>
          <a:p>
            <a:r>
              <a:rPr lang="pt-PT" sz="3200" b="1" dirty="0"/>
              <a:t>Simulador  - próximos passos:</a:t>
            </a:r>
          </a:p>
        </p:txBody>
      </p:sp>
      <p:sp>
        <p:nvSpPr>
          <p:cNvPr id="53" name="Slide Number Placeholder 52">
            <a:extLst>
              <a:ext uri="{FF2B5EF4-FFF2-40B4-BE49-F238E27FC236}">
                <a16:creationId xmlns:a16="http://schemas.microsoft.com/office/drawing/2014/main" id="{EF3B95A7-6279-4A77-8F39-DA354598B5E4}"/>
              </a:ext>
            </a:extLst>
          </p:cNvPr>
          <p:cNvSpPr>
            <a:spLocks noGrp="1"/>
          </p:cNvSpPr>
          <p:nvPr>
            <p:ph type="sldNum" sz="quarter" idx="12"/>
          </p:nvPr>
        </p:nvSpPr>
        <p:spPr/>
        <p:txBody>
          <a:bodyPr/>
          <a:lstStyle/>
          <a:p>
            <a:fld id="{D49411B6-D24A-40CC-98F2-DE72B3364D1D}" type="slidenum">
              <a:rPr lang="pt-PT" smtClean="0"/>
              <a:t>9</a:t>
            </a:fld>
            <a:endParaRPr lang="pt-PT"/>
          </a:p>
        </p:txBody>
      </p:sp>
      <p:sp>
        <p:nvSpPr>
          <p:cNvPr id="42" name="TextBox 41">
            <a:extLst>
              <a:ext uri="{FF2B5EF4-FFF2-40B4-BE49-F238E27FC236}">
                <a16:creationId xmlns:a16="http://schemas.microsoft.com/office/drawing/2014/main" id="{B3774F48-D8E3-490F-B0C1-2177B12D7A21}"/>
              </a:ext>
            </a:extLst>
          </p:cNvPr>
          <p:cNvSpPr txBox="1"/>
          <p:nvPr/>
        </p:nvSpPr>
        <p:spPr>
          <a:xfrm>
            <a:off x="464403" y="1145887"/>
            <a:ext cx="8146197" cy="2292935"/>
          </a:xfrm>
          <a:prstGeom prst="rect">
            <a:avLst/>
          </a:prstGeom>
          <a:noFill/>
        </p:spPr>
        <p:txBody>
          <a:bodyPr wrap="square" rtlCol="0">
            <a:spAutoFit/>
          </a:bodyPr>
          <a:lstStyle/>
          <a:p>
            <a:pPr marL="171450" indent="-171450">
              <a:buFont typeface="Arial" panose="020B0604020202020204" pitchFamily="34" charset="0"/>
              <a:buChar char="•"/>
            </a:pPr>
            <a:r>
              <a:rPr lang="pt-PT" sz="1100" dirty="0"/>
              <a:t>Os atores ainda precisam de algum polimento</a:t>
            </a:r>
          </a:p>
          <a:p>
            <a:pPr marL="171450" indent="-171450">
              <a:buFont typeface="Arial" panose="020B0604020202020204" pitchFamily="34" charset="0"/>
              <a:buChar char="•"/>
            </a:pPr>
            <a:r>
              <a:rPr lang="pt-PT" sz="1100" dirty="0"/>
              <a:t>Testar tempos de entrega com base em distribuições (neste momento está linear)</a:t>
            </a:r>
          </a:p>
          <a:p>
            <a:pPr marL="171450" indent="-171450">
              <a:buFont typeface="Arial" panose="020B0604020202020204" pitchFamily="34" charset="0"/>
              <a:buChar char="•"/>
            </a:pPr>
            <a:r>
              <a:rPr lang="pt-PT" sz="1100" dirty="0"/>
              <a:t>Criar um sistema para analisar tempos de entrega</a:t>
            </a:r>
          </a:p>
          <a:p>
            <a:pPr marL="171450" indent="-171450">
              <a:buFont typeface="Arial" panose="020B0604020202020204" pitchFamily="34" charset="0"/>
              <a:buChar char="•"/>
            </a:pPr>
            <a:r>
              <a:rPr lang="pt-PT" sz="1100" dirty="0"/>
              <a:t>Criar métodos para que as quantidades encomendas sejam calculadas com base num histórico – CASO 1</a:t>
            </a:r>
          </a:p>
          <a:p>
            <a:pPr marL="171450" indent="-171450">
              <a:buFont typeface="Arial" panose="020B0604020202020204" pitchFamily="34" charset="0"/>
              <a:buChar char="•"/>
            </a:pPr>
            <a:r>
              <a:rPr lang="pt-PT" sz="1100" dirty="0"/>
              <a:t>Criar métodos para que as quantidades e tempo das encomendas sejam calculadas com base num histórico e na informação dos outros atores – CASO 2</a:t>
            </a:r>
          </a:p>
          <a:p>
            <a:r>
              <a:rPr lang="pt-PT" sz="1100" dirty="0"/>
              <a:t>A ideia era mostrar como a partilha de dados entre os diferentes intervenientes de uma cadeia de distribuição consegue reduzir o tempo médio do sistema. Para tal se em o ator 3 souber que o 0 fez uma encomenda ao 1 pode verificar logo se essa encomenda tem dimensão normal e se terá resposta para a eventualidade do 2 lhe fazer uma encomenda </a:t>
            </a:r>
          </a:p>
          <a:p>
            <a:r>
              <a:rPr lang="pt-PT" sz="1100" dirty="0"/>
              <a:t>0 -&gt; 1 -&gt;  2  -&gt; 3</a:t>
            </a:r>
          </a:p>
          <a:p>
            <a:endParaRPr lang="pt-PT" sz="1100" dirty="0"/>
          </a:p>
          <a:p>
            <a:endParaRPr lang="pt-PT" sz="1100" dirty="0"/>
          </a:p>
          <a:p>
            <a:endParaRPr lang="pt-PT" sz="1100" dirty="0"/>
          </a:p>
        </p:txBody>
      </p:sp>
      <p:pic>
        <p:nvPicPr>
          <p:cNvPr id="43" name="Picture 42">
            <a:extLst>
              <a:ext uri="{FF2B5EF4-FFF2-40B4-BE49-F238E27FC236}">
                <a16:creationId xmlns:a16="http://schemas.microsoft.com/office/drawing/2014/main" id="{0044590F-27F9-4B4D-88C7-00FBDF1444D5}"/>
              </a:ext>
            </a:extLst>
          </p:cNvPr>
          <p:cNvPicPr>
            <a:picLocks noChangeAspect="1"/>
          </p:cNvPicPr>
          <p:nvPr/>
        </p:nvPicPr>
        <p:blipFill rotWithShape="1">
          <a:blip r:embed="rId2"/>
          <a:srcRect l="1043" t="48628" r="74226" b="1016"/>
          <a:stretch/>
        </p:blipFill>
        <p:spPr>
          <a:xfrm>
            <a:off x="9353550" y="1603304"/>
            <a:ext cx="2219325" cy="3384676"/>
          </a:xfrm>
          <a:prstGeom prst="rect">
            <a:avLst/>
          </a:prstGeom>
        </p:spPr>
      </p:pic>
      <p:sp>
        <p:nvSpPr>
          <p:cNvPr id="52" name="TextBox 51">
            <a:extLst>
              <a:ext uri="{FF2B5EF4-FFF2-40B4-BE49-F238E27FC236}">
                <a16:creationId xmlns:a16="http://schemas.microsoft.com/office/drawing/2014/main" id="{7F75641C-DB52-41D7-A52C-EE4BFB302177}"/>
              </a:ext>
            </a:extLst>
          </p:cNvPr>
          <p:cNvSpPr txBox="1"/>
          <p:nvPr/>
        </p:nvSpPr>
        <p:spPr>
          <a:xfrm>
            <a:off x="464403" y="3295642"/>
            <a:ext cx="8450997" cy="1107996"/>
          </a:xfrm>
          <a:prstGeom prst="rect">
            <a:avLst/>
          </a:prstGeom>
          <a:noFill/>
        </p:spPr>
        <p:txBody>
          <a:bodyPr wrap="square" rtlCol="0">
            <a:spAutoFit/>
          </a:bodyPr>
          <a:lstStyle/>
          <a:p>
            <a:r>
              <a:rPr lang="pt-PT" sz="1100" dirty="0"/>
              <a:t>Inicialmente tinha a ideia de utilizar </a:t>
            </a:r>
            <a:r>
              <a:rPr lang="pt-PT" sz="1100" dirty="0" err="1"/>
              <a:t>deep</a:t>
            </a:r>
            <a:r>
              <a:rPr lang="pt-PT" sz="1100" dirty="0"/>
              <a:t> </a:t>
            </a:r>
            <a:r>
              <a:rPr lang="pt-PT" sz="1100" dirty="0" err="1"/>
              <a:t>learning</a:t>
            </a:r>
            <a:r>
              <a:rPr lang="pt-PT" sz="1100" dirty="0"/>
              <a:t> para fazer as previsões de encomenda. Dado o atraso com que vou nisto, não me parece provável que consiga terminar o simulador, escrever a dissertação e ainda configurar um modelo de </a:t>
            </a:r>
            <a:r>
              <a:rPr lang="pt-PT" sz="1100" dirty="0" err="1"/>
              <a:t>deep</a:t>
            </a:r>
            <a:r>
              <a:rPr lang="pt-PT" sz="1100" dirty="0"/>
              <a:t> </a:t>
            </a:r>
            <a:r>
              <a:rPr lang="pt-PT" sz="1100" dirty="0" err="1"/>
              <a:t>leannig</a:t>
            </a:r>
            <a:r>
              <a:rPr lang="pt-PT" sz="1100" dirty="0"/>
              <a:t> até Janeiro. </a:t>
            </a:r>
          </a:p>
          <a:p>
            <a:endParaRPr lang="pt-PT" sz="1100" dirty="0"/>
          </a:p>
          <a:p>
            <a:r>
              <a:rPr lang="pt-PT" sz="1100" dirty="0"/>
              <a:t>Em alternativa pode-se simular o seu comportamento configurando as encomendas com base num função, por exemplo, em que a atividade de cada ator entrará como input.</a:t>
            </a:r>
          </a:p>
          <a:p>
            <a:endParaRPr lang="pt-PT" sz="1100" dirty="0"/>
          </a:p>
        </p:txBody>
      </p:sp>
    </p:spTree>
    <p:extLst>
      <p:ext uri="{BB962C8B-B14F-4D97-AF65-F5344CB8AC3E}">
        <p14:creationId xmlns:p14="http://schemas.microsoft.com/office/powerpoint/2010/main" val="1975775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5347</TotalTime>
  <Words>2846</Words>
  <Application>Microsoft Office PowerPoint</Application>
  <PresentationFormat>Widescreen</PresentationFormat>
  <Paragraphs>157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(Body)</vt:lpstr>
      <vt:lpstr>Calibri Light</vt:lpstr>
      <vt:lpstr>Consolas</vt:lpstr>
      <vt:lpstr>Office Theme</vt:lpstr>
      <vt:lpstr>Ponto de situação  set 2021 </vt:lpstr>
      <vt:lpstr>Proposta Entregue  Para referencia </vt:lpstr>
      <vt:lpstr>Objetivos:</vt:lpstr>
      <vt:lpstr>O que fiz</vt:lpstr>
      <vt:lpstr>Simulador  - Conceitos e premissas:</vt:lpstr>
      <vt:lpstr>Simulador  - Conceitos e premissas :</vt:lpstr>
      <vt:lpstr>Simulador  - Supply Chain:</vt:lpstr>
      <vt:lpstr>Simulador  - Funcionamento:</vt:lpstr>
      <vt:lpstr>Simulador  - próximos passos:</vt:lpstr>
      <vt:lpstr>PowerPoint Presentation</vt:lpstr>
      <vt:lpstr> Inicialmente falar do tema da tese obviamente,  Efeito chicote, O que o caracteriza, Como se previne e Como mitigar, apoiado em documentação tentar apresentar as melhores práticas sugeridas pela literatura.   Depois gostava de falar dos dois temas que que se interligam fortemente com o tema, Machine learning e Block chain. Penso explicar O que é,  razões para utilizar e para não utilizar e talvez técnicas de Como utilizar. Para cada um dos temas.      Comecei a escrever a introdução em inglês mas já desisti, vou voltar a português para ser mais rápido  Tenho 74 artigos no Mendeley sobre estes 3 temas EF, ML e BC. Pareciam muitos mas vejo agora que devia arranjar mais uns.  Já fiz alguns apontamentos mas n tenho nada formal escrito. Se não tiver nada contra vou começar este fim de semana a escrever, mas estou aberto a sugestões. Como estou apertado de tempo estou a pensar  agarrar-me ao texto e escrever o máximo que conseguir no próximo mês, garantir a teórica e depois avançar até onde conseguir no simulador….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Tiago Silva Rodrigues (NOVO BANCO DSI)</dc:creator>
  <cp:lastModifiedBy>TIAGO ANTÓNIO DA SILVA RODRIGUES</cp:lastModifiedBy>
  <cp:revision>54</cp:revision>
  <dcterms:created xsi:type="dcterms:W3CDTF">2021-02-26T16:05:09Z</dcterms:created>
  <dcterms:modified xsi:type="dcterms:W3CDTF">2021-09-21T22:37:42Z</dcterms:modified>
</cp:coreProperties>
</file>