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&lt;cabeçalho&gt;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09BAF78-5CC5-4B9A-B3EC-5B017268DA2B}" type="slidenum">
              <a:rPr lang="pt-BR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8E53B289-47AA-4F3B-9AD1-ED2C5065ACE4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720720" y="4680000"/>
            <a:ext cx="6119280" cy="5040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A7FACECE-D9B9-4CA8-A946-802405886812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720720" y="4680000"/>
            <a:ext cx="6119280" cy="5040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B3F82FDF-D7C0-4D75-BBAB-4B541DF7CF4C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720720" y="4680000"/>
            <a:ext cx="6119280" cy="5040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BFCE8E11-9915-4206-B9C6-3A1D0CC246E6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720720" y="4680000"/>
            <a:ext cx="6119280" cy="5040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D22BF674-93E9-424E-9ADF-CD0F2FD0CFAB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720720" y="4680000"/>
            <a:ext cx="6119280" cy="5040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D2156D8E-B8AD-4AC4-9089-AAA6583C4568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720720" y="4680000"/>
            <a:ext cx="6119280" cy="5040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BBC43963-769C-498C-B4FA-385FE153559C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720720" y="4680000"/>
            <a:ext cx="6119280" cy="5040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D60CDD84-E23A-44C9-B933-C73357AE8C35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720720" y="4680000"/>
            <a:ext cx="6119280" cy="5040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0012A50E-7A3E-4EFA-AE33-F92C9F4083E6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720720" y="4680000"/>
            <a:ext cx="6119280" cy="5040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DA152F07-9183-4C5B-A905-2C4C04C8F767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720720" y="4680000"/>
            <a:ext cx="6119280" cy="5040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A0B56E84-59E4-4A24-99C7-D5F1A462A07F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720720" y="4680000"/>
            <a:ext cx="6119280" cy="5040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A331037E-4B0D-4CA5-8C49-8E289F649C91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720720" y="4680000"/>
            <a:ext cx="6119280" cy="5040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3A0237B0-A898-4CF3-98AE-CD5644C57B0D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720720" y="4680000"/>
            <a:ext cx="6119280" cy="5040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278240" y="10156680"/>
            <a:ext cx="3277800" cy="5313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208CF877-422A-4DE6-988B-2C619A1CE2AF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720720" y="4680000"/>
            <a:ext cx="6119280" cy="5040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280" y="1824120"/>
            <a:ext cx="906912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3280" y="4113000"/>
            <a:ext cx="906912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3280" y="182412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0520" y="182412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0520" y="411300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3280" y="411300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3280" y="1824120"/>
            <a:ext cx="9069120" cy="438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3280" y="1824120"/>
            <a:ext cx="9069120" cy="438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824120"/>
            <a:ext cx="5491080" cy="43812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824120"/>
            <a:ext cx="5491080" cy="4381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280" y="1824120"/>
            <a:ext cx="9069120" cy="43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824120"/>
            <a:ext cx="9069120" cy="438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3280" y="1824120"/>
            <a:ext cx="4425480" cy="438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0520" y="1824120"/>
            <a:ext cx="4425480" cy="438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280" y="287280"/>
            <a:ext cx="7016400" cy="576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280" y="182412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3280" y="411300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0520" y="1824120"/>
            <a:ext cx="4425480" cy="438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3280" y="1824120"/>
            <a:ext cx="9069120" cy="43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280" y="1824120"/>
            <a:ext cx="4425480" cy="438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0520" y="182412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0520" y="411300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280" y="182412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0520" y="182412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3280" y="4113000"/>
            <a:ext cx="906912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280" y="1824120"/>
            <a:ext cx="906912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280" y="4113000"/>
            <a:ext cx="906912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280" y="182412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0520" y="182412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0520" y="411300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3280" y="411300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3280" y="1824120"/>
            <a:ext cx="9069120" cy="438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3280" y="1824120"/>
            <a:ext cx="9069120" cy="438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824120"/>
            <a:ext cx="5491080" cy="43812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824120"/>
            <a:ext cx="5491080" cy="4381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280" y="1824120"/>
            <a:ext cx="9069120" cy="438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3280" y="1824120"/>
            <a:ext cx="4425480" cy="438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0520" y="1824120"/>
            <a:ext cx="4425480" cy="438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3280" y="287280"/>
            <a:ext cx="7016400" cy="576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280" y="182412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3280" y="411300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520" y="1824120"/>
            <a:ext cx="4425480" cy="438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280" y="1824120"/>
            <a:ext cx="4425480" cy="4381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520" y="182412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0520" y="411300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280" y="246960"/>
            <a:ext cx="701640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280" y="182412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0520" y="1824120"/>
            <a:ext cx="442548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3280" y="4113000"/>
            <a:ext cx="9069120" cy="2089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58680" y="108000"/>
            <a:ext cx="7794360" cy="1607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3280" y="287280"/>
            <a:ext cx="7016400" cy="1244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4000"/>
              </a:lnSpc>
            </a:pPr>
            <a:r>
              <a:rPr lang="en-GB" sz="4800">
                <a:solidFill>
                  <a:srgbClr val="000000"/>
                </a:solidFill>
                <a:latin typeface="Arial"/>
                <a:ea typeface="Droid Sans Fallback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4320" cy="51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446640" y="6886440"/>
            <a:ext cx="3192120" cy="51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7226280" y="6886440"/>
            <a:ext cx="2344320" cy="517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3FF7779F-63DB-4577-BEB3-52D9ED57BDFA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5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6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2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2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58680" y="108000"/>
            <a:ext cx="7794360" cy="16077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280" y="287280"/>
            <a:ext cx="7016400" cy="1244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4000"/>
              </a:lnSpc>
            </a:pPr>
            <a:r>
              <a:rPr lang="en-GB" sz="4800">
                <a:solidFill>
                  <a:srgbClr val="000000"/>
                </a:solidFill>
                <a:latin typeface="Arial"/>
                <a:ea typeface="Droid Sans Fallback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280" y="1824120"/>
            <a:ext cx="9069120" cy="4381200"/>
          </a:xfrm>
          <a:prstGeom prst="rect">
            <a:avLst/>
          </a:prstGeom>
        </p:spPr>
        <p:txBody>
          <a:bodyPr lIns="0" rIns="0" tIns="26640" bIns="0"/>
          <a:p>
            <a:pPr>
              <a:buSzPct val="45000"/>
              <a:buFont typeface="StarSymbol"/>
              <a:buChar char=""/>
            </a:pPr>
            <a:r>
              <a:rPr lang="en-GB" sz="3500">
                <a:solidFill>
                  <a:srgbClr val="000000"/>
                </a:solidFill>
                <a:latin typeface="Arial"/>
                <a:ea typeface="Droid Sans Fallback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3500">
                <a:solidFill>
                  <a:srgbClr val="000000"/>
                </a:solidFill>
                <a:latin typeface="Arial"/>
                <a:ea typeface="Droid Sans Fallback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3500">
                <a:solidFill>
                  <a:srgbClr val="000000"/>
                </a:solidFill>
                <a:latin typeface="Arial"/>
                <a:ea typeface="Droid Sans Fallback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3500">
                <a:solidFill>
                  <a:srgbClr val="000000"/>
                </a:solidFill>
                <a:latin typeface="Arial"/>
                <a:ea typeface="Droid Sans Fallback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3500">
                <a:solidFill>
                  <a:srgbClr val="000000"/>
                </a:solidFill>
                <a:latin typeface="Arial"/>
                <a:ea typeface="Droid Sans Fallback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3500">
                <a:solidFill>
                  <a:srgbClr val="000000"/>
                </a:solidFill>
                <a:latin typeface="Arial"/>
                <a:ea typeface="Droid Sans Fallback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</a:pPr>
            <a:r>
              <a:rPr lang="en-GB" sz="3500">
                <a:solidFill>
                  <a:srgbClr val="000000"/>
                </a:solidFill>
                <a:latin typeface="Arial"/>
                <a:ea typeface="Droid Sans Fallback"/>
              </a:rPr>
              <a:t>7.º Nível da estrutura de tópicosClique para editar o texto mestre</a:t>
            </a:r>
            <a:endParaRPr/>
          </a:p>
          <a:p>
            <a:r>
              <a:rPr lang="en-GB" sz="3000">
                <a:solidFill>
                  <a:srgbClr val="000000"/>
                </a:solidFill>
                <a:latin typeface="Arial"/>
                <a:ea typeface="Droid Sans Fallback"/>
              </a:rPr>
              <a:t>Segundo nível</a:t>
            </a:r>
            <a:endParaRPr/>
          </a:p>
          <a:p>
            <a:r>
              <a:rPr lang="en-GB" sz="2600">
                <a:solidFill>
                  <a:srgbClr val="000000"/>
                </a:solidFill>
                <a:latin typeface="Arial"/>
                <a:ea typeface="Droid Sans Fallback"/>
              </a:rPr>
              <a:t>Terceiro nível</a:t>
            </a:r>
            <a:endParaRPr/>
          </a:p>
          <a:p>
            <a:r>
              <a:rPr lang="en-GB" sz="2200">
                <a:solidFill>
                  <a:srgbClr val="000000"/>
                </a:solidFill>
                <a:latin typeface="Arial"/>
                <a:ea typeface="Droid Sans Fallback"/>
              </a:rPr>
              <a:t>Quarto nível</a:t>
            </a:r>
            <a:endParaRPr/>
          </a:p>
          <a:p>
            <a:r>
              <a:rPr lang="en-GB" sz="2200">
                <a:solidFill>
                  <a:srgbClr val="000000"/>
                </a:solidFill>
                <a:latin typeface="Arial"/>
                <a:ea typeface="Droid Sans Fallback"/>
              </a:rPr>
              <a:t>Quinto nível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4320" cy="51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6640" y="6886440"/>
            <a:ext cx="3192120" cy="517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6280" y="6886440"/>
            <a:ext cx="2344320" cy="517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3EFE848B-6E81-4948-9F06-3DB34424502F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3280" y="201600"/>
            <a:ext cx="7019640" cy="1418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3280" y="1768320"/>
            <a:ext cx="9070560" cy="4384440"/>
          </a:xfrm>
          <a:prstGeom prst="rect">
            <a:avLst/>
          </a:prstGeom>
        </p:spPr>
        <p:txBody>
          <a:bodyPr lIns="0" rIns="0" tIns="36360" bIns="0" anchor="ctr"/>
          <a:p>
            <a:pPr algn="ctr">
              <a:lnSpc>
                <a:spcPct val="100000"/>
              </a:lnSpc>
            </a:pPr>
            <a:r>
              <a:rPr lang="pt-BR" sz="4800">
                <a:solidFill>
                  <a:srgbClr val="000000"/>
                </a:solidFill>
                <a:latin typeface="Arial"/>
                <a:ea typeface="Droid Sans Fallback"/>
              </a:rPr>
              <a:t>TDA – Fila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200">
                <a:solidFill>
                  <a:srgbClr val="000000"/>
                </a:solidFill>
                <a:latin typeface="Arial"/>
                <a:ea typeface="Droid Sans Fallback"/>
              </a:rPr>
              <a:t>Componentes: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200">
                <a:solidFill>
                  <a:srgbClr val="000000"/>
                </a:solidFill>
                <a:latin typeface="Arial"/>
                <a:ea typeface="Droid Sans Fallback"/>
              </a:rPr>
              <a:t>Antônio Azevedo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200">
                <a:solidFill>
                  <a:srgbClr val="000000"/>
                </a:solidFill>
                <a:latin typeface="Arial"/>
                <a:ea typeface="Droid Sans Fallback"/>
              </a:rPr>
              <a:t>Ícaro Seixas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200">
                <a:solidFill>
                  <a:srgbClr val="000000"/>
                </a:solidFill>
                <a:latin typeface="Arial"/>
                <a:ea typeface="Droid Sans Fallback"/>
              </a:rPr>
              <a:t>Pedro Carrano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200">
                <a:solidFill>
                  <a:srgbClr val="000000"/>
                </a:solidFill>
                <a:latin typeface="Arial"/>
                <a:ea typeface="Droid Sans Fallback"/>
              </a:rPr>
              <a:t>Tiago Severo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3280" y="287280"/>
            <a:ext cx="7019640" cy="1247400"/>
          </a:xfrm>
          <a:prstGeom prst="rect">
            <a:avLst/>
          </a:prstGeom>
        </p:spPr>
        <p:txBody>
          <a:bodyPr lIns="0" rIns="0" tIns="36360" bIns="0" anchor="ctr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Droid Sans Fallback"/>
              </a:rPr>
              <a:t>Análise Experimental - Desenfileirar</a:t>
            </a:r>
            <a:endParaRPr/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360" y="2194560"/>
            <a:ext cx="10080720" cy="354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3280" y="287280"/>
            <a:ext cx="7019640" cy="1247400"/>
          </a:xfrm>
          <a:prstGeom prst="rect">
            <a:avLst/>
          </a:prstGeom>
        </p:spPr>
        <p:txBody>
          <a:bodyPr lIns="0" rIns="0" tIns="36360" bIns="0" anchor="ctr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Droid Sans Fallback"/>
              </a:rPr>
              <a:t>Análise Experimental – Limpar Fila</a:t>
            </a:r>
            <a:endParaRPr/>
          </a:p>
        </p:txBody>
      </p:sp>
      <p:graphicFrame>
        <p:nvGraphicFramePr>
          <p:cNvPr id="108" name="Table 2"/>
          <p:cNvGraphicFramePr/>
          <p:nvPr/>
        </p:nvGraphicFramePr>
        <p:xfrm>
          <a:off x="460440" y="2201760"/>
          <a:ext cx="9073800" cy="4590720"/>
        </p:xfrm>
        <a:graphic>
          <a:graphicData uri="http://schemas.openxmlformats.org/drawingml/2006/table">
            <a:tbl>
              <a:tblPr/>
              <a:tblGrid>
                <a:gridCol w="4535280"/>
                <a:gridCol w="4538520"/>
              </a:tblGrid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Amostras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Tempo de Execução (milisegundos)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1000000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10000000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25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20000000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45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30000000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60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40000000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88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50000000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94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60000000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111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70000000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139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80000000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155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90000000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192</a:t>
                      </a:r>
                      <a:endParaRPr/>
                    </a:p>
                  </a:txBody>
                  <a:tcPr/>
                </a:tc>
              </a:tr>
              <a:tr h="472320"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3280" y="287280"/>
            <a:ext cx="7019640" cy="1247400"/>
          </a:xfrm>
          <a:prstGeom prst="rect">
            <a:avLst/>
          </a:prstGeom>
        </p:spPr>
        <p:txBody>
          <a:bodyPr lIns="0" rIns="0" tIns="36360" bIns="0" anchor="ctr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Droid Sans Fallback"/>
              </a:rPr>
              <a:t>Análise Experimental – Limpar Fila</a:t>
            </a:r>
            <a:endParaRPr/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30960" y="2439000"/>
            <a:ext cx="9965160" cy="334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3280" y="287280"/>
            <a:ext cx="7019640" cy="1247400"/>
          </a:xfrm>
          <a:prstGeom prst="rect">
            <a:avLst/>
          </a:prstGeom>
        </p:spPr>
        <p:txBody>
          <a:bodyPr lIns="0" rIns="0" tIns="36360" bIns="0" anchor="ctr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Droid Sans Fallback"/>
              </a:rPr>
              <a:t>Análise Experimental – Ordenar</a:t>
            </a:r>
            <a:endParaRPr/>
          </a:p>
        </p:txBody>
      </p:sp>
      <p:graphicFrame>
        <p:nvGraphicFramePr>
          <p:cNvPr id="112" name="Table 2"/>
          <p:cNvGraphicFramePr/>
          <p:nvPr/>
        </p:nvGraphicFramePr>
        <p:xfrm>
          <a:off x="460440" y="2201760"/>
          <a:ext cx="9073800" cy="4590720"/>
        </p:xfrm>
        <a:graphic>
          <a:graphicData uri="http://schemas.openxmlformats.org/drawingml/2006/table">
            <a:tbl>
              <a:tblPr/>
              <a:tblGrid>
                <a:gridCol w="4535280"/>
                <a:gridCol w="4538520"/>
              </a:tblGrid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Amostras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Tempo de Execução (milisegundos)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599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2183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30000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4892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40000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8901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50000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13613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60000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19667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70000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27756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80000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35815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90000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45932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100000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56515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3280" y="287280"/>
            <a:ext cx="7019640" cy="1247400"/>
          </a:xfrm>
          <a:prstGeom prst="rect">
            <a:avLst/>
          </a:prstGeom>
        </p:spPr>
        <p:txBody>
          <a:bodyPr lIns="0" rIns="0" tIns="36360" bIns="0" anchor="ctr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Droid Sans Fallback"/>
              </a:rPr>
              <a:t>Análise Experimental – Ordenar</a:t>
            </a:r>
            <a:endParaRPr/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7640" y="1907640"/>
            <a:ext cx="9664920" cy="418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3280" y="287280"/>
            <a:ext cx="7019640" cy="1247400"/>
          </a:xfrm>
          <a:prstGeom prst="rect">
            <a:avLst/>
          </a:prstGeom>
        </p:spPr>
        <p:txBody>
          <a:bodyPr lIns="0" rIns="0" tIns="36360" bIns="0" anchor="ctr"/>
          <a:p>
            <a:pPr>
              <a:lnSpc>
                <a:spcPct val="100000"/>
              </a:lnSpc>
            </a:pPr>
            <a:r>
              <a:rPr lang="en-GB" sz="4800">
                <a:solidFill>
                  <a:srgbClr val="000000"/>
                </a:solidFill>
                <a:latin typeface="Arial"/>
                <a:ea typeface="Droid Sans Fallback"/>
              </a:rPr>
              <a:t>Sumário</a:t>
            </a:r>
            <a:r>
              <a:rPr lang="en-GB" sz="4800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3280" y="1824120"/>
            <a:ext cx="9072360" cy="4384440"/>
          </a:xfrm>
          <a:prstGeom prst="rect">
            <a:avLst/>
          </a:prstGeom>
        </p:spPr>
        <p:txBody>
          <a:bodyPr lIns="0" rIns="0" tIns="2664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500">
                <a:solidFill>
                  <a:srgbClr val="000000"/>
                </a:solidFill>
                <a:latin typeface="Arial"/>
                <a:ea typeface="Droid Sans Fallback"/>
              </a:rPr>
              <a:t>Definição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500">
                <a:solidFill>
                  <a:srgbClr val="000000"/>
                </a:solidFill>
                <a:latin typeface="Arial"/>
                <a:ea typeface="Droid Sans Fallback"/>
              </a:rPr>
              <a:t>Métodos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500">
                <a:solidFill>
                  <a:srgbClr val="000000"/>
                </a:solidFill>
                <a:latin typeface="Arial"/>
                <a:ea typeface="Droid Sans Fallback"/>
              </a:rPr>
              <a:t>Análise Experimental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500">
                <a:solidFill>
                  <a:srgbClr val="000000"/>
                </a:solidFill>
                <a:latin typeface="Arial"/>
                <a:ea typeface="Droid Sans Fallback"/>
              </a:rPr>
              <a:t>Gráficos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3280" y="287280"/>
            <a:ext cx="7019640" cy="1247400"/>
          </a:xfrm>
          <a:prstGeom prst="rect">
            <a:avLst/>
          </a:prstGeom>
        </p:spPr>
        <p:txBody>
          <a:bodyPr lIns="0" rIns="0" tIns="36360" bIns="0" anchor="ctr"/>
          <a:p>
            <a:pPr>
              <a:lnSpc>
                <a:spcPct val="100000"/>
              </a:lnSpc>
            </a:pPr>
            <a:r>
              <a:rPr lang="en-GB" sz="4800">
                <a:solidFill>
                  <a:srgbClr val="000000"/>
                </a:solidFill>
                <a:latin typeface="Arial"/>
                <a:ea typeface="Droid Sans Fallback"/>
              </a:rPr>
              <a:t>Fila</a:t>
            </a:r>
            <a:r>
              <a:rPr lang="en-GB" sz="4800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3280" y="1824120"/>
            <a:ext cx="9072360" cy="4384440"/>
          </a:xfrm>
          <a:prstGeom prst="rect">
            <a:avLst/>
          </a:prstGeom>
        </p:spPr>
        <p:txBody>
          <a:bodyPr lIns="0" rIns="0" tIns="26640" bIns="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500">
                <a:solidFill>
                  <a:srgbClr val="000000"/>
                </a:solidFill>
                <a:latin typeface="Arial"/>
                <a:ea typeface="Droid Sans Fallback"/>
              </a:rPr>
              <a:t>Definição:</a:t>
            </a:r>
            <a:endParaRPr/>
          </a:p>
          <a:p>
            <a:pPr>
              <a:lnSpc>
                <a:spcPct val="94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Droid Sans Fallback"/>
              </a:rPr>
              <a:t>Uma fila (= </a:t>
            </a:r>
            <a:r>
              <a:rPr i="1" lang="en-GB" sz="2400">
                <a:solidFill>
                  <a:srgbClr val="000000"/>
                </a:solidFill>
                <a:latin typeface="Arial"/>
                <a:ea typeface="Droid Sans Fallback"/>
              </a:rPr>
              <a:t>queue</a:t>
            </a:r>
            <a:r>
              <a:rPr lang="en-GB" sz="2400">
                <a:solidFill>
                  <a:srgbClr val="000000"/>
                </a:solidFill>
                <a:latin typeface="Arial"/>
                <a:ea typeface="Droid Sans Fallback"/>
              </a:rPr>
              <a:t>)  é uma estrutura sujeita à seguinte regra de operação: sempre que houver uma remoção, o elemento removido é o que está na estrutura há mais tempo.</a:t>
            </a:r>
            <a:endParaRPr/>
          </a:p>
          <a:p>
            <a:pPr>
              <a:lnSpc>
                <a:spcPct val="94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Droid Sans Fallback"/>
              </a:rPr>
              <a:t>Em outras palavras, o primeiro objeto inserido na fila é também o primeiro a ser removido. Essa política é conhecida pela sigla FIFO (= </a:t>
            </a:r>
            <a:r>
              <a:rPr i="1" lang="en-GB" sz="2400">
                <a:solidFill>
                  <a:srgbClr val="000000"/>
                </a:solidFill>
                <a:latin typeface="Arial"/>
                <a:ea typeface="Droid Sans Fallback"/>
              </a:rPr>
              <a:t>First-In-First-Out</a:t>
            </a:r>
            <a:r>
              <a:rPr lang="en-GB" sz="2400">
                <a:solidFill>
                  <a:srgbClr val="000000"/>
                </a:solidFill>
                <a:latin typeface="Arial"/>
                <a:ea typeface="Droid Sans Fallback"/>
              </a:rPr>
              <a:t>).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3280" y="287280"/>
            <a:ext cx="7019640" cy="1247400"/>
          </a:xfrm>
          <a:prstGeom prst="rect">
            <a:avLst/>
          </a:prstGeom>
        </p:spPr>
        <p:txBody>
          <a:bodyPr lIns="0" rIns="0" tIns="36360" bIns="0" anchor="ctr"/>
          <a:p>
            <a:pPr>
              <a:lnSpc>
                <a:spcPct val="100000"/>
              </a:lnSpc>
            </a:pPr>
            <a:r>
              <a:rPr lang="en-GB" sz="4800">
                <a:solidFill>
                  <a:srgbClr val="000000"/>
                </a:solidFill>
                <a:latin typeface="Arial"/>
                <a:ea typeface="Droid Sans Fallback"/>
              </a:rPr>
              <a:t>Fila</a:t>
            </a:r>
            <a:r>
              <a:rPr lang="en-GB" sz="4800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3280" y="1763640"/>
            <a:ext cx="4392720" cy="4444920"/>
          </a:xfrm>
          <a:prstGeom prst="rect">
            <a:avLst/>
          </a:prstGeom>
        </p:spPr>
        <p:txBody>
          <a:bodyPr lIns="0" rIns="0" tIns="2664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GB" sz="3500">
                <a:solidFill>
                  <a:srgbClr val="000000"/>
                </a:solidFill>
                <a:latin typeface="Arial"/>
                <a:ea typeface="Droid Sans Fallback"/>
              </a:rPr>
              <a:t>Estrutura Fila:</a:t>
            </a:r>
            <a:endParaRPr/>
          </a:p>
          <a:p>
            <a:r>
              <a:rPr lang="en-GB" sz="3000">
                <a:solidFill>
                  <a:srgbClr val="000000"/>
                </a:solidFill>
                <a:latin typeface="Courier 10 Pitch"/>
                <a:ea typeface="Droid Sans Fallback"/>
              </a:rPr>
              <a:t>typedef struct tno{</a:t>
            </a:r>
            <a:endParaRPr/>
          </a:p>
          <a:p>
            <a:r>
              <a:rPr lang="en-GB" sz="3000">
                <a:solidFill>
                  <a:srgbClr val="000000"/>
                </a:solidFill>
                <a:latin typeface="Courier 10 Pitch"/>
                <a:ea typeface="Droid Sans Fallback"/>
              </a:rPr>
              <a:t> </a:t>
            </a:r>
            <a:r>
              <a:rPr lang="en-GB" sz="3000">
                <a:solidFill>
                  <a:srgbClr val="000000"/>
                </a:solidFill>
                <a:latin typeface="Courier 10 Pitch"/>
                <a:ea typeface="Droid Sans Fallback"/>
              </a:rPr>
              <a:t>int dado;</a:t>
            </a:r>
            <a:endParaRPr/>
          </a:p>
          <a:p>
            <a:r>
              <a:rPr lang="en-GB" sz="3000">
                <a:solidFill>
                  <a:srgbClr val="000000"/>
                </a:solidFill>
                <a:latin typeface="Courier 10 Pitch"/>
                <a:ea typeface="Droid Sans Fallback"/>
              </a:rPr>
              <a:t> </a:t>
            </a:r>
            <a:r>
              <a:rPr lang="en-GB" sz="3000">
                <a:solidFill>
                  <a:srgbClr val="000000"/>
                </a:solidFill>
                <a:latin typeface="Courier 10 Pitch"/>
                <a:ea typeface="Droid Sans Fallback"/>
              </a:rPr>
              <a:t>struct tno * prox;</a:t>
            </a:r>
            <a:endParaRPr/>
          </a:p>
          <a:p>
            <a:r>
              <a:rPr lang="en-GB" sz="3000">
                <a:solidFill>
                  <a:srgbClr val="000000"/>
                </a:solidFill>
                <a:latin typeface="Courier 10 Pitch"/>
                <a:ea typeface="Droid Sans Fallback"/>
              </a:rPr>
              <a:t>}no;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4896360" y="1979640"/>
            <a:ext cx="4680000" cy="35244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CustomShape 4"/>
          <p:cNvSpPr/>
          <p:nvPr/>
        </p:nvSpPr>
        <p:spPr>
          <a:xfrm>
            <a:off x="4896360" y="1985040"/>
            <a:ext cx="4320000" cy="2940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7000"/>
              </a:lnSpc>
            </a:pPr>
            <a:r>
              <a:rPr lang="pt-BR" sz="3200">
                <a:solidFill>
                  <a:srgbClr val="000000"/>
                </a:solidFill>
                <a:latin typeface="Courier 10 Pitch"/>
                <a:ea typeface="Droid Sans Fallback"/>
              </a:rPr>
              <a:t>typedef struct tfila{</a:t>
            </a:r>
            <a:endParaRPr/>
          </a:p>
          <a:p>
            <a:pPr>
              <a:lnSpc>
                <a:spcPct val="97000"/>
              </a:lnSpc>
            </a:pPr>
            <a:r>
              <a:rPr lang="pt-BR" sz="3200">
                <a:solidFill>
                  <a:srgbClr val="000000"/>
                </a:solidFill>
                <a:latin typeface="Courier 10 Pitch"/>
                <a:ea typeface="Droid Sans Fallback"/>
              </a:rPr>
              <a:t>	</a:t>
            </a:r>
            <a:r>
              <a:rPr lang="pt-BR" sz="3200">
                <a:solidFill>
                  <a:srgbClr val="000000"/>
                </a:solidFill>
                <a:latin typeface="Courier 10 Pitch"/>
                <a:ea typeface="Droid Sans Fallback"/>
              </a:rPr>
              <a:t>no * inicio;</a:t>
            </a:r>
            <a:endParaRPr/>
          </a:p>
          <a:p>
            <a:pPr>
              <a:lnSpc>
                <a:spcPct val="97000"/>
              </a:lnSpc>
            </a:pPr>
            <a:r>
              <a:rPr lang="pt-BR" sz="3200">
                <a:solidFill>
                  <a:srgbClr val="000000"/>
                </a:solidFill>
                <a:latin typeface="Courier 10 Pitch"/>
                <a:ea typeface="Droid Sans Fallback"/>
              </a:rPr>
              <a:t>	</a:t>
            </a:r>
            <a:r>
              <a:rPr lang="pt-BR" sz="3200">
                <a:solidFill>
                  <a:srgbClr val="000000"/>
                </a:solidFill>
                <a:latin typeface="Courier 10 Pitch"/>
                <a:ea typeface="Droid Sans Fallback"/>
              </a:rPr>
              <a:t>no * fim;</a:t>
            </a:r>
            <a:endParaRPr/>
          </a:p>
          <a:p>
            <a:pPr>
              <a:lnSpc>
                <a:spcPct val="97000"/>
              </a:lnSpc>
            </a:pPr>
            <a:r>
              <a:rPr lang="pt-BR" sz="3200">
                <a:solidFill>
                  <a:srgbClr val="000000"/>
                </a:solidFill>
                <a:latin typeface="Courier 10 Pitch"/>
                <a:ea typeface="Droid Sans Fallback"/>
              </a:rPr>
              <a:t>}fila;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3280" y="287280"/>
            <a:ext cx="7019640" cy="1247400"/>
          </a:xfrm>
          <a:prstGeom prst="rect">
            <a:avLst/>
          </a:prstGeom>
        </p:spPr>
        <p:txBody>
          <a:bodyPr lIns="0" rIns="0" tIns="36360" bIns="0" anchor="ctr"/>
          <a:p>
            <a:pPr>
              <a:lnSpc>
                <a:spcPct val="100000"/>
              </a:lnSpc>
            </a:pPr>
            <a:r>
              <a:rPr lang="en-GB" sz="4800">
                <a:solidFill>
                  <a:srgbClr val="000000"/>
                </a:solidFill>
                <a:latin typeface="Arial"/>
                <a:ea typeface="Droid Sans Fallback"/>
              </a:rPr>
              <a:t>Fila - Métodos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3280" y="1824120"/>
            <a:ext cx="9072360" cy="4384440"/>
          </a:xfrm>
          <a:prstGeom prst="rect">
            <a:avLst/>
          </a:prstGeom>
        </p:spPr>
        <p:txBody>
          <a:bodyPr lIns="0" rIns="0" tIns="2664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6000"/>
              </a:lnSpc>
            </a:pPr>
            <a:r>
              <a:rPr lang="en-GB" sz="2800">
                <a:solidFill>
                  <a:srgbClr val="000000"/>
                </a:solidFill>
                <a:latin typeface="Courier 10 Pitch"/>
                <a:ea typeface="Droid Sans Fallback"/>
              </a:rPr>
              <a:t>- Criarfila </a:t>
            </a:r>
            <a:endParaRPr/>
          </a:p>
          <a:p>
            <a:pPr>
              <a:lnSpc>
                <a:spcPct val="96000"/>
              </a:lnSpc>
            </a:pPr>
            <a:r>
              <a:rPr lang="en-GB" sz="2800">
                <a:solidFill>
                  <a:srgbClr val="000000"/>
                </a:solidFill>
                <a:latin typeface="Courier 10 Pitch"/>
                <a:ea typeface="Droid Sans Fallback"/>
              </a:rPr>
              <a:t>- FilaVazia </a:t>
            </a:r>
            <a:endParaRPr/>
          </a:p>
          <a:p>
            <a:pPr>
              <a:lnSpc>
                <a:spcPct val="96000"/>
              </a:lnSpc>
            </a:pPr>
            <a:r>
              <a:rPr lang="en-GB" sz="2800">
                <a:solidFill>
                  <a:srgbClr val="000000"/>
                </a:solidFill>
                <a:latin typeface="Courier 10 Pitch"/>
                <a:ea typeface="Droid Sans Fallback"/>
              </a:rPr>
              <a:t>- LimparFila</a:t>
            </a:r>
            <a:endParaRPr/>
          </a:p>
          <a:p>
            <a:pPr>
              <a:lnSpc>
                <a:spcPct val="96000"/>
              </a:lnSpc>
            </a:pPr>
            <a:r>
              <a:rPr lang="en-GB" sz="2800">
                <a:solidFill>
                  <a:srgbClr val="000000"/>
                </a:solidFill>
                <a:latin typeface="Courier 10 Pitch"/>
                <a:ea typeface="Droid Sans Fallback"/>
              </a:rPr>
              <a:t>- AlocaNovoNo </a:t>
            </a:r>
            <a:endParaRPr/>
          </a:p>
          <a:p>
            <a:pPr>
              <a:lnSpc>
                <a:spcPct val="96000"/>
              </a:lnSpc>
            </a:pPr>
            <a:r>
              <a:rPr lang="en-GB" sz="2800">
                <a:solidFill>
                  <a:srgbClr val="000000"/>
                </a:solidFill>
                <a:latin typeface="Courier 10 Pitch"/>
                <a:ea typeface="Droid Sans Fallback"/>
              </a:rPr>
              <a:t>- Enfileirar</a:t>
            </a:r>
            <a:endParaRPr/>
          </a:p>
          <a:p>
            <a:pPr>
              <a:lnSpc>
                <a:spcPct val="96000"/>
              </a:lnSpc>
            </a:pPr>
            <a:r>
              <a:rPr lang="en-GB" sz="2800">
                <a:solidFill>
                  <a:srgbClr val="000000"/>
                </a:solidFill>
                <a:latin typeface="Courier 10 Pitch"/>
                <a:ea typeface="Droid Sans Fallback"/>
              </a:rPr>
              <a:t>- Desenfileirar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3280" y="301680"/>
            <a:ext cx="9070560" cy="1261800"/>
          </a:xfrm>
          <a:prstGeom prst="rect">
            <a:avLst/>
          </a:prstGeom>
        </p:spPr>
        <p:txBody>
          <a:bodyPr lIns="0" rIns="0" tIns="36360" bIns="0" anchor="ctr"/>
          <a:p>
            <a:pPr>
              <a:lnSpc>
                <a:spcPct val="100000"/>
              </a:lnSpc>
            </a:pPr>
            <a:r>
              <a:rPr lang="en-GB" sz="4800">
                <a:solidFill>
                  <a:srgbClr val="000000"/>
                </a:solidFill>
                <a:latin typeface="Arial"/>
                <a:ea typeface="Droid Sans Fallback"/>
              </a:rPr>
              <a:t>Fila – Métodos Auxiliares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3280" y="1768320"/>
            <a:ext cx="9070560" cy="4384440"/>
          </a:xfrm>
          <a:prstGeom prst="rect">
            <a:avLst/>
          </a:prstGeom>
        </p:spPr>
        <p:txBody>
          <a:bodyPr lIns="0" rIns="0" tIns="26640" bIns="0"/>
          <a:p>
            <a:pPr>
              <a:lnSpc>
                <a:spcPct val="96000"/>
              </a:lnSpc>
            </a:pPr>
            <a:r>
              <a:rPr lang="en-GB" sz="2400">
                <a:solidFill>
                  <a:srgbClr val="000000"/>
                </a:solidFill>
                <a:latin typeface="Courier 10 Pitch"/>
                <a:ea typeface="Droid Sans Fallback"/>
              </a:rPr>
              <a:t>- Ordenar </a:t>
            </a:r>
            <a:endParaRPr/>
          </a:p>
          <a:p>
            <a:pPr>
              <a:lnSpc>
                <a:spcPct val="96000"/>
              </a:lnSpc>
            </a:pPr>
            <a:r>
              <a:rPr lang="en-GB" sz="2400">
                <a:solidFill>
                  <a:srgbClr val="000000"/>
                </a:solidFill>
                <a:latin typeface="Courier 10 Pitch"/>
                <a:ea typeface="Droid Sans Fallback"/>
              </a:rPr>
              <a:t>- Tamanho_fila</a:t>
            </a:r>
            <a:endParaRPr/>
          </a:p>
          <a:p>
            <a:pPr>
              <a:lnSpc>
                <a:spcPct val="96000"/>
              </a:lnSpc>
            </a:pPr>
            <a:r>
              <a:rPr lang="en-GB" sz="2400">
                <a:solidFill>
                  <a:srgbClr val="000000"/>
                </a:solidFill>
                <a:latin typeface="Courier 10 Pitch"/>
                <a:ea typeface="Droid Sans Fallback"/>
              </a:rPr>
              <a:t>- Imprimir</a:t>
            </a:r>
            <a:endParaRPr/>
          </a:p>
          <a:p>
            <a:pPr>
              <a:lnSpc>
                <a:spcPct val="96000"/>
              </a:lnSpc>
            </a:pPr>
            <a:r>
              <a:rPr lang="en-GB" sz="2400">
                <a:solidFill>
                  <a:srgbClr val="000000"/>
                </a:solidFill>
                <a:latin typeface="Courier 10 Pitch"/>
                <a:ea typeface="Droid Sans Fallback"/>
              </a:rPr>
              <a:t>- Buscar_fila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3280" y="287280"/>
            <a:ext cx="7019640" cy="1247400"/>
          </a:xfrm>
          <a:prstGeom prst="rect">
            <a:avLst/>
          </a:prstGeom>
        </p:spPr>
        <p:txBody>
          <a:bodyPr lIns="0" rIns="0" tIns="36360" bIns="0" anchor="ctr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Droid Sans Fallback"/>
              </a:rPr>
              <a:t>Análise Experimental - Enfileirar</a:t>
            </a:r>
            <a:endParaRPr/>
          </a:p>
        </p:txBody>
      </p:sp>
      <p:graphicFrame>
        <p:nvGraphicFramePr>
          <p:cNvPr id="100" name="Table 2"/>
          <p:cNvGraphicFramePr/>
          <p:nvPr/>
        </p:nvGraphicFramePr>
        <p:xfrm>
          <a:off x="600120" y="2198520"/>
          <a:ext cx="9073800" cy="4614480"/>
        </p:xfrm>
        <a:graphic>
          <a:graphicData uri="http://schemas.openxmlformats.org/drawingml/2006/table">
            <a:tbl>
              <a:tblPr/>
              <a:tblGrid>
                <a:gridCol w="4535280"/>
                <a:gridCol w="4538520"/>
              </a:tblGrid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Amostras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Tempo de Execução (milisegundos)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30000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                                 </a:t>
                      </a: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9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40000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20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50000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27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60000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67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70000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102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80000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143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90000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201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100000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247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3280" y="287280"/>
            <a:ext cx="7019640" cy="1247400"/>
          </a:xfrm>
          <a:prstGeom prst="rect">
            <a:avLst/>
          </a:prstGeom>
        </p:spPr>
        <p:txBody>
          <a:bodyPr lIns="0" rIns="0" tIns="36360" bIns="0" anchor="ctr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Droid Sans Fallback"/>
              </a:rPr>
              <a:t>Análise Experimental - Enfileirar</a:t>
            </a:r>
            <a:endParaRPr/>
          </a:p>
        </p:txBody>
      </p:sp>
      <p:pic>
        <p:nvPicPr>
          <p:cNvPr id="10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360" y="2339640"/>
            <a:ext cx="10035000" cy="335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3280" y="287280"/>
            <a:ext cx="7019640" cy="1247400"/>
          </a:xfrm>
          <a:prstGeom prst="rect">
            <a:avLst/>
          </a:prstGeom>
        </p:spPr>
        <p:txBody>
          <a:bodyPr lIns="0" rIns="0" tIns="36360" bIns="0" anchor="ctr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Droid Sans Fallback"/>
              </a:rPr>
              <a:t>Análise Experimental - Desenfileirar</a:t>
            </a:r>
            <a:endParaRPr/>
          </a:p>
        </p:txBody>
      </p:sp>
      <p:graphicFrame>
        <p:nvGraphicFramePr>
          <p:cNvPr id="104" name="Table 2"/>
          <p:cNvGraphicFramePr/>
          <p:nvPr/>
        </p:nvGraphicFramePr>
        <p:xfrm>
          <a:off x="460440" y="2201760"/>
          <a:ext cx="9073800" cy="4590720"/>
        </p:xfrm>
        <a:graphic>
          <a:graphicData uri="http://schemas.openxmlformats.org/drawingml/2006/table">
            <a:tbl>
              <a:tblPr/>
              <a:tblGrid>
                <a:gridCol w="4535280"/>
                <a:gridCol w="4538520"/>
              </a:tblGrid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Amostras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Tempo de Execução (milisegundos)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14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30000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78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40000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134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50000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250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60000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305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70000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340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80000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397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90000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457</a:t>
                      </a:r>
                      <a:endParaRPr/>
                    </a:p>
                  </a:txBody>
                  <a:tcPr/>
                </a:tc>
              </a:tr>
              <a:tr h="388440"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100000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85320" bIns="46800"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512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